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429560" y="4117120"/>
            <a:ext cx="182880" cy="182880"/>
          </a:xfrm>
          <a:prstGeom prst="cube">
            <a:avLst/>
          </a:prstGeom>
          <a:noFill/>
          <a:ln w="1270">
            <a:solidFill>
              <a:srgbClr val="D9D25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8017952" y="3097190"/>
            <a:ext cx="182880" cy="182880"/>
          </a:xfrm>
          <a:prstGeom prst="triangle">
            <a:avLst/>
          </a:prstGeom>
          <a:noFill/>
          <a:ln w="1270">
            <a:solidFill>
              <a:srgbClr val="1947E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040554" y="1331580"/>
            <a:ext cx="182880" cy="182880"/>
          </a:xfrm>
          <a:prstGeom prst="cube">
            <a:avLst/>
          </a:prstGeom>
          <a:noFill/>
          <a:ln w="1270">
            <a:solidFill>
              <a:srgbClr val="60381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43388" y="4101391"/>
            <a:ext cx="182880" cy="182880"/>
          </a:xfrm>
          <a:prstGeom prst="rect">
            <a:avLst/>
          </a:prstGeom>
          <a:noFill/>
          <a:ln w="1270">
            <a:solidFill>
              <a:srgbClr val="F76F3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433038" y="2153083"/>
            <a:ext cx="182880" cy="182880"/>
          </a:xfrm>
          <a:prstGeom prst="sun">
            <a:avLst/>
          </a:prstGeom>
          <a:noFill/>
          <a:ln w="1270">
            <a:solidFill>
              <a:srgbClr val="07978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Networking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 to the world of networking! This presentation will cover: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a network?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(The basics)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do we need networks?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(The benefits)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network components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(Hardware and software)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networks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(LAN, WAN, etc.)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 topologies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(How networks are arranged)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Internet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(A network of networks)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Networking terminologies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891524" y="2660120"/>
            <a:ext cx="182880" cy="182880"/>
          </a:xfrm>
          <a:prstGeom prst="triangle">
            <a:avLst/>
          </a:prstGeom>
          <a:noFill/>
          <a:ln w="1270">
            <a:solidFill>
              <a:srgbClr val="13479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626197" y="2493838"/>
            <a:ext cx="182880" cy="182880"/>
          </a:xfrm>
          <a:prstGeom prst="rect">
            <a:avLst/>
          </a:prstGeom>
          <a:noFill/>
          <a:ln w="1270">
            <a:solidFill>
              <a:srgbClr val="2C861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448548" y="1589231"/>
            <a:ext cx="182880" cy="182880"/>
          </a:xfrm>
          <a:prstGeom prst="sun">
            <a:avLst/>
          </a:prstGeom>
          <a:noFill/>
          <a:ln w="1270">
            <a:solidFill>
              <a:srgbClr val="EC677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28688" y="2621969"/>
            <a:ext cx="182880" cy="182880"/>
          </a:xfrm>
          <a:prstGeom prst="rect">
            <a:avLst/>
          </a:prstGeom>
          <a:noFill/>
          <a:ln w="1270">
            <a:solidFill>
              <a:srgbClr val="78C9F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544394" y="3455862"/>
            <a:ext cx="182880" cy="182880"/>
          </a:xfrm>
          <a:prstGeom prst="rect">
            <a:avLst/>
          </a:prstGeom>
          <a:noFill/>
          <a:ln w="1270">
            <a:solidFill>
              <a:srgbClr val="6CBC9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 Topologies: Star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Star Topology: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 devices are connected to a central hub or switch.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Most common topology in modern LANs.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Easy to troubleshoot and manage.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the central hub/switch fails, the entire network goes down.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507354" y="1538824"/>
            <a:ext cx="182880" cy="182880"/>
          </a:xfrm>
          <a:prstGeom prst="sun">
            <a:avLst/>
          </a:prstGeom>
          <a:noFill/>
          <a:ln w="1270">
            <a:solidFill>
              <a:srgbClr val="96DE3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951038" y="3475289"/>
            <a:ext cx="182880" cy="182880"/>
          </a:xfrm>
          <a:prstGeom prst="triangle">
            <a:avLst/>
          </a:prstGeom>
          <a:noFill/>
          <a:ln w="1270">
            <a:solidFill>
              <a:srgbClr val="F4820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997401" y="2913896"/>
            <a:ext cx="182880" cy="182880"/>
          </a:xfrm>
          <a:prstGeom prst="rect">
            <a:avLst/>
          </a:prstGeom>
          <a:noFill/>
          <a:ln w="1270">
            <a:solidFill>
              <a:srgbClr val="A074F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15910" y="4288878"/>
            <a:ext cx="182880" cy="182880"/>
          </a:xfrm>
          <a:prstGeom prst="triangle">
            <a:avLst/>
          </a:prstGeom>
          <a:noFill/>
          <a:ln w="1270">
            <a:solidFill>
              <a:srgbClr val="DF05A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2410" y="1125935"/>
            <a:ext cx="182880" cy="182880"/>
          </a:xfrm>
          <a:prstGeom prst="sun">
            <a:avLst/>
          </a:prstGeom>
          <a:noFill/>
          <a:ln w="1270">
            <a:solidFill>
              <a:srgbClr val="5067C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 Topologies: Ring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Ring Topology: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Devices are connected in a circular loop.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travels in one direction around the ring.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break in the ring can disrupt the entire network.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Less common than star topology.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227691" y="3959135"/>
            <a:ext cx="182880" cy="182880"/>
          </a:xfrm>
          <a:prstGeom prst="cube">
            <a:avLst/>
          </a:prstGeom>
          <a:noFill/>
          <a:ln w="1270">
            <a:solidFill>
              <a:srgbClr val="72E4E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29020" y="1523531"/>
            <a:ext cx="182880" cy="182880"/>
          </a:xfrm>
          <a:prstGeom prst="cube">
            <a:avLst/>
          </a:prstGeom>
          <a:noFill/>
          <a:ln w="1270">
            <a:solidFill>
              <a:srgbClr val="A18EE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646765" y="3003861"/>
            <a:ext cx="182880" cy="182880"/>
          </a:xfrm>
          <a:prstGeom prst="cube">
            <a:avLst/>
          </a:prstGeom>
          <a:noFill/>
          <a:ln w="1270">
            <a:solidFill>
              <a:srgbClr val="3054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588644" y="685111"/>
            <a:ext cx="182880" cy="182880"/>
          </a:xfrm>
          <a:prstGeom prst="triangle">
            <a:avLst/>
          </a:prstGeom>
          <a:noFill/>
          <a:ln w="1270">
            <a:solidFill>
              <a:srgbClr val="4870E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419685" y="2554140"/>
            <a:ext cx="182880" cy="182880"/>
          </a:xfrm>
          <a:prstGeom prst="cube">
            <a:avLst/>
          </a:prstGeom>
          <a:noFill/>
          <a:ln w="1270">
            <a:solidFill>
              <a:srgbClr val="62FF2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 Topologies: Mesh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Mesh Topology: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Each device is connected to multiple other devices.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Provides high redundancy and fault tolerance.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Expensive and complex to implement.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in critical networks where reliability is paramount.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678722" y="2220631"/>
            <a:ext cx="182880" cy="182880"/>
          </a:xfrm>
          <a:prstGeom prst="cube">
            <a:avLst/>
          </a:prstGeom>
          <a:noFill/>
          <a:ln w="1270">
            <a:solidFill>
              <a:srgbClr val="BAF6A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54310" y="2000677"/>
            <a:ext cx="182880" cy="182880"/>
          </a:xfrm>
          <a:prstGeom prst="cube">
            <a:avLst/>
          </a:prstGeom>
          <a:noFill/>
          <a:ln w="1270">
            <a:solidFill>
              <a:srgbClr val="E1EC6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940604" y="2571197"/>
            <a:ext cx="182880" cy="182880"/>
          </a:xfrm>
          <a:prstGeom prst="rect">
            <a:avLst/>
          </a:prstGeom>
          <a:noFill/>
          <a:ln w="1270">
            <a:solidFill>
              <a:srgbClr val="D688F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632096" y="667845"/>
            <a:ext cx="182880" cy="182880"/>
          </a:xfrm>
          <a:prstGeom prst="rect">
            <a:avLst/>
          </a:prstGeom>
          <a:noFill/>
          <a:ln w="1270">
            <a:solidFill>
              <a:srgbClr val="24F37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469456" y="520938"/>
            <a:ext cx="182880" cy="182880"/>
          </a:xfrm>
          <a:prstGeom prst="sun">
            <a:avLst/>
          </a:prstGeom>
          <a:noFill/>
          <a:ln w="1270">
            <a:solidFill>
              <a:srgbClr val="71785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Internet: A Network of Networks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Internet is a massive, global network that connects millions of networks together.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uses a standard set of protocols (TCP/IP) to allow different networks to communicate.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 single entity owns or controls the Internet.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World Wide Web (WWW) is just one part of the Internet (along with email, file sharing, etc.).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270950" y="4358211"/>
            <a:ext cx="182880" cy="182880"/>
          </a:xfrm>
          <a:prstGeom prst="cube">
            <a:avLst/>
          </a:prstGeom>
          <a:noFill/>
          <a:ln w="1270">
            <a:solidFill>
              <a:srgbClr val="86795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812978" y="4012468"/>
            <a:ext cx="182880" cy="182880"/>
          </a:xfrm>
          <a:prstGeom prst="sun">
            <a:avLst/>
          </a:prstGeom>
          <a:noFill/>
          <a:ln w="1270">
            <a:solidFill>
              <a:srgbClr val="80A40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165030" y="1334334"/>
            <a:ext cx="182880" cy="182880"/>
          </a:xfrm>
          <a:prstGeom prst="sun">
            <a:avLst/>
          </a:prstGeom>
          <a:noFill/>
          <a:ln w="1270">
            <a:solidFill>
              <a:srgbClr val="2B62B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763917" y="2925447"/>
            <a:ext cx="182880" cy="182880"/>
          </a:xfrm>
          <a:prstGeom prst="sun">
            <a:avLst/>
          </a:prstGeom>
          <a:noFill/>
          <a:ln w="1270">
            <a:solidFill>
              <a:srgbClr val="5A694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68711" y="2533833"/>
            <a:ext cx="182880" cy="182880"/>
          </a:xfrm>
          <a:prstGeom prst="sun">
            <a:avLst/>
          </a:prstGeom>
          <a:noFill/>
          <a:ln w="1270">
            <a:solidFill>
              <a:srgbClr val="85F3A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IP Addresses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 IP address is a unique numerical label assigned to each device participating in a computer network that uses the Internet Protocol for communication. </a:t>
            </a:r>
            <a:endParaRPr lang="en-US" sz="1400" dirty="0"/>
          </a:p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It's like a postal address for a computer on the internet.</a:t>
            </a:r>
            <a:endParaRPr lang="en-US" sz="1400" dirty="0"/>
          </a:p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IPv4: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most common type, using a 32-bit address (e.g., 192.168.1.1).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IPv6: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newer type using a 128-bit address to address the IPv4 address shortage.  It looks like this: 2001:0db8:85a3:0000:0000:8a2e:0370:7334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71299" y="4516618"/>
            <a:ext cx="182880" cy="182880"/>
          </a:xfrm>
          <a:prstGeom prst="cube">
            <a:avLst/>
          </a:prstGeom>
          <a:noFill/>
          <a:ln w="1270">
            <a:solidFill>
              <a:srgbClr val="186F2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245553" y="3107468"/>
            <a:ext cx="182880" cy="182880"/>
          </a:xfrm>
          <a:prstGeom prst="cube">
            <a:avLst/>
          </a:prstGeom>
          <a:noFill/>
          <a:ln w="1270">
            <a:solidFill>
              <a:srgbClr val="33690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968040" y="901911"/>
            <a:ext cx="182880" cy="182880"/>
          </a:xfrm>
          <a:prstGeom prst="triangle">
            <a:avLst/>
          </a:prstGeom>
          <a:noFill/>
          <a:ln w="1270">
            <a:solidFill>
              <a:srgbClr val="268D0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623436" y="954897"/>
            <a:ext cx="182880" cy="182880"/>
          </a:xfrm>
          <a:prstGeom prst="cube">
            <a:avLst/>
          </a:prstGeom>
          <a:noFill/>
          <a:ln w="1270">
            <a:solidFill>
              <a:srgbClr val="826DE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64819" y="2696132"/>
            <a:ext cx="182880" cy="182880"/>
          </a:xfrm>
          <a:prstGeom prst="sun">
            <a:avLst/>
          </a:prstGeom>
          <a:noFill/>
          <a:ln w="1270">
            <a:solidFill>
              <a:srgbClr val="B8718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Subnets and Subnet Masks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Subnetting is the process of dividing a network into smaller, more manageable subnetworks.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Subnet mask: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number that defines the range of IP addresses within a subnet (e.g., 255.255.255.0).  It distinguishes the network portion from the host portion of an IP address.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26551" y="4257736"/>
            <a:ext cx="182880" cy="182880"/>
          </a:xfrm>
          <a:prstGeom prst="rect">
            <a:avLst/>
          </a:prstGeom>
          <a:noFill/>
          <a:ln w="1270">
            <a:solidFill>
              <a:srgbClr val="45E28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248134" y="1095154"/>
            <a:ext cx="182880" cy="182880"/>
          </a:xfrm>
          <a:prstGeom prst="rect">
            <a:avLst/>
          </a:prstGeom>
          <a:noFill/>
          <a:ln w="1270">
            <a:solidFill>
              <a:srgbClr val="DF7BD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819759" y="3737230"/>
            <a:ext cx="182880" cy="182880"/>
          </a:xfrm>
          <a:prstGeom prst="cube">
            <a:avLst/>
          </a:prstGeom>
          <a:noFill/>
          <a:ln w="1270">
            <a:solidFill>
              <a:srgbClr val="2920C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359196" y="4086091"/>
            <a:ext cx="182880" cy="182880"/>
          </a:xfrm>
          <a:prstGeom prst="triangle">
            <a:avLst/>
          </a:prstGeom>
          <a:noFill/>
          <a:ln w="1270">
            <a:solidFill>
              <a:srgbClr val="BC70F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52743" y="1998722"/>
            <a:ext cx="182880" cy="182880"/>
          </a:xfrm>
          <a:prstGeom prst="triangle">
            <a:avLst/>
          </a:prstGeom>
          <a:noFill/>
          <a:ln w="1270">
            <a:solidFill>
              <a:srgbClr val="256CF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Routers and Gateways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router connects two or more networks and forwards data packets between them.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Gateway: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node in a computer network that serves as an access point to another network.  Often, your router also acts as the gateway to the internet.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711270" y="2720103"/>
            <a:ext cx="182880" cy="182880"/>
          </a:xfrm>
          <a:prstGeom prst="rect">
            <a:avLst/>
          </a:prstGeom>
          <a:noFill/>
          <a:ln w="1270">
            <a:solidFill>
              <a:srgbClr val="941AC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220152" y="950709"/>
            <a:ext cx="182880" cy="182880"/>
          </a:xfrm>
          <a:prstGeom prst="cube">
            <a:avLst/>
          </a:prstGeom>
          <a:noFill/>
          <a:ln w="1270">
            <a:solidFill>
              <a:srgbClr val="CCD39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107886" y="3901436"/>
            <a:ext cx="182880" cy="182880"/>
          </a:xfrm>
          <a:prstGeom prst="rect">
            <a:avLst/>
          </a:prstGeom>
          <a:noFill/>
          <a:ln w="1270">
            <a:solidFill>
              <a:srgbClr val="EF8C6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111664" y="4262644"/>
            <a:ext cx="182880" cy="182880"/>
          </a:xfrm>
          <a:prstGeom prst="cube">
            <a:avLst/>
          </a:prstGeom>
          <a:noFill/>
          <a:ln w="1270">
            <a:solidFill>
              <a:srgbClr val="0F8D8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791524" y="2436166"/>
            <a:ext cx="182880" cy="182880"/>
          </a:xfrm>
          <a:prstGeom prst="cube">
            <a:avLst/>
          </a:prstGeom>
          <a:noFill/>
          <a:ln w="1270">
            <a:solidFill>
              <a:srgbClr val="C7EAD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DNS (Domain Name System)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DNS translates domain names (like google.com) into IP addresses (like 142.250.184.142).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like a phone book for the internet, making it easier to remember website addresses.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859327" y="4195380"/>
            <a:ext cx="182880" cy="182880"/>
          </a:xfrm>
          <a:prstGeom prst="cube">
            <a:avLst/>
          </a:prstGeom>
          <a:noFill/>
          <a:ln w="1270">
            <a:solidFill>
              <a:srgbClr val="480EC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498774" y="3826102"/>
            <a:ext cx="182880" cy="182880"/>
          </a:xfrm>
          <a:prstGeom prst="triangle">
            <a:avLst/>
          </a:prstGeom>
          <a:noFill/>
          <a:ln w="1270">
            <a:solidFill>
              <a:srgbClr val="0446D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398847" y="339041"/>
            <a:ext cx="182880" cy="182880"/>
          </a:xfrm>
          <a:prstGeom prst="triangle">
            <a:avLst/>
          </a:prstGeom>
          <a:noFill/>
          <a:ln w="1270">
            <a:solidFill>
              <a:srgbClr val="5B8F5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77649" y="2457854"/>
            <a:ext cx="182880" cy="182880"/>
          </a:xfrm>
          <a:prstGeom prst="rect">
            <a:avLst/>
          </a:prstGeom>
          <a:noFill/>
          <a:ln w="1270">
            <a:solidFill>
              <a:srgbClr val="08C83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741493" y="3269174"/>
            <a:ext cx="182880" cy="182880"/>
          </a:xfrm>
          <a:prstGeom prst="sun">
            <a:avLst/>
          </a:prstGeom>
          <a:noFill/>
          <a:ln w="1270">
            <a:solidFill>
              <a:srgbClr val="9C412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Ports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port is a number that identifies a specific process or service running on a device.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Ports allow multiple applications to use the network connection simultaneously.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ports: 80 (HTTP), 443 (HTTPS), 21 (FTP), 25 (SMTP).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992129" y="240314"/>
            <a:ext cx="182880" cy="182880"/>
          </a:xfrm>
          <a:prstGeom prst="sun">
            <a:avLst/>
          </a:prstGeom>
          <a:noFill/>
          <a:ln w="1270">
            <a:solidFill>
              <a:srgbClr val="1952A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678321" y="3944342"/>
            <a:ext cx="182880" cy="182880"/>
          </a:xfrm>
          <a:prstGeom prst="triangle">
            <a:avLst/>
          </a:prstGeom>
          <a:noFill/>
          <a:ln w="1270">
            <a:solidFill>
              <a:srgbClr val="CBF7D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84812" y="1929433"/>
            <a:ext cx="182880" cy="182880"/>
          </a:xfrm>
          <a:prstGeom prst="cube">
            <a:avLst/>
          </a:prstGeom>
          <a:noFill/>
          <a:ln w="1270">
            <a:solidFill>
              <a:srgbClr val="FB744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337597" y="3951879"/>
            <a:ext cx="182880" cy="182880"/>
          </a:xfrm>
          <a:prstGeom prst="cube">
            <a:avLst/>
          </a:prstGeom>
          <a:noFill/>
          <a:ln w="1270">
            <a:solidFill>
              <a:srgbClr val="200E8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22993" y="616794"/>
            <a:ext cx="182880" cy="182880"/>
          </a:xfrm>
          <a:prstGeom prst="cube">
            <a:avLst/>
          </a:prstGeom>
          <a:noFill/>
          <a:ln w="1270">
            <a:solidFill>
              <a:srgbClr val="B118E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Packets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transmitted over a network is broken down into small units called packets.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Each packet contains the source and destination IP addresses, port numbers, and the data itself.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Packets may travel different routes across the network and are reassembled at the destination.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476857" y="3868722"/>
            <a:ext cx="182880" cy="182880"/>
          </a:xfrm>
          <a:prstGeom prst="rect">
            <a:avLst/>
          </a:prstGeom>
          <a:noFill/>
          <a:ln w="1270">
            <a:solidFill>
              <a:srgbClr val="8077A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8119862" y="1657156"/>
            <a:ext cx="182880" cy="182880"/>
          </a:xfrm>
          <a:prstGeom prst="sun">
            <a:avLst/>
          </a:prstGeom>
          <a:noFill/>
          <a:ln w="1270">
            <a:solidFill>
              <a:srgbClr val="BB20B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75051" y="4015261"/>
            <a:ext cx="182880" cy="182880"/>
          </a:xfrm>
          <a:prstGeom prst="rect">
            <a:avLst/>
          </a:prstGeom>
          <a:noFill/>
          <a:ln w="1270">
            <a:solidFill>
              <a:srgbClr val="EB7A6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957386" y="2955518"/>
            <a:ext cx="182880" cy="182880"/>
          </a:xfrm>
          <a:prstGeom prst="triangle">
            <a:avLst/>
          </a:prstGeom>
          <a:noFill/>
          <a:ln w="1270">
            <a:solidFill>
              <a:srgbClr val="F90AE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196565" y="3013643"/>
            <a:ext cx="182880" cy="182880"/>
          </a:xfrm>
          <a:prstGeom prst="sun">
            <a:avLst/>
          </a:prstGeom>
          <a:noFill/>
          <a:ln w="1270">
            <a:solidFill>
              <a:srgbClr val="059B5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a Network?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Simply put, a network is a collection of devices (computers, phones, printers, etc.) connected together to share information and resources.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a group of friends who can talk to each other and share toys!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232981" y="1870198"/>
            <a:ext cx="182880" cy="182880"/>
          </a:xfrm>
          <a:prstGeom prst="sun">
            <a:avLst/>
          </a:prstGeom>
          <a:noFill/>
          <a:ln w="1270">
            <a:solidFill>
              <a:srgbClr val="7E2C4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065871" y="3328792"/>
            <a:ext cx="182880" cy="182880"/>
          </a:xfrm>
          <a:prstGeom prst="rect">
            <a:avLst/>
          </a:prstGeom>
          <a:noFill/>
          <a:ln w="1270">
            <a:solidFill>
              <a:srgbClr val="CA0FE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290142" y="3282466"/>
            <a:ext cx="182880" cy="182880"/>
          </a:xfrm>
          <a:prstGeom prst="rect">
            <a:avLst/>
          </a:prstGeom>
          <a:noFill/>
          <a:ln w="1270">
            <a:solidFill>
              <a:srgbClr val="EB455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037135" y="3367926"/>
            <a:ext cx="182880" cy="182880"/>
          </a:xfrm>
          <a:prstGeom prst="cube">
            <a:avLst/>
          </a:prstGeom>
          <a:noFill/>
          <a:ln w="1270">
            <a:solidFill>
              <a:srgbClr val="C4AD2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351777" y="945836"/>
            <a:ext cx="182880" cy="182880"/>
          </a:xfrm>
          <a:prstGeom prst="cube">
            <a:avLst/>
          </a:prstGeom>
          <a:noFill/>
          <a:ln w="1270">
            <a:solidFill>
              <a:srgbClr val="508AF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TCP/IP Model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conceptual model that defines how data is transmitted over the internet.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has different layers and Each layer responsible for specific tasks: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 Layer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Transport Layer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 Layer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Link Layer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Physical Layer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94226" y="142494"/>
            <a:ext cx="182880" cy="182880"/>
          </a:xfrm>
          <a:prstGeom prst="sun">
            <a:avLst/>
          </a:prstGeom>
          <a:noFill/>
          <a:ln w="1270">
            <a:solidFill>
              <a:srgbClr val="3DAE2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961800" y="983131"/>
            <a:ext cx="182880" cy="182880"/>
          </a:xfrm>
          <a:prstGeom prst="triangle">
            <a:avLst/>
          </a:prstGeom>
          <a:noFill/>
          <a:ln w="1270">
            <a:solidFill>
              <a:srgbClr val="44EEA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707860" y="1693137"/>
            <a:ext cx="182880" cy="182880"/>
          </a:xfrm>
          <a:prstGeom prst="triangle">
            <a:avLst/>
          </a:prstGeom>
          <a:noFill/>
          <a:ln w="1270">
            <a:solidFill>
              <a:srgbClr val="9F4AC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81720" y="3030602"/>
            <a:ext cx="182880" cy="182880"/>
          </a:xfrm>
          <a:prstGeom prst="triangle">
            <a:avLst/>
          </a:prstGeom>
          <a:noFill/>
          <a:ln w="1270">
            <a:solidFill>
              <a:srgbClr val="ACAA9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713510" y="4173860"/>
            <a:ext cx="182880" cy="182880"/>
          </a:xfrm>
          <a:prstGeom prst="cube">
            <a:avLst/>
          </a:prstGeom>
          <a:noFill/>
          <a:ln w="1270">
            <a:solidFill>
              <a:srgbClr val="3EECE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That's Networking in a Nutshell!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was a brief overview of networking concepts.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There's much more to learn, but hopefully, this gives you a good foundation.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Further explore the internet, books and other sources. 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3109" y="1857562"/>
            <a:ext cx="182880" cy="182880"/>
          </a:xfrm>
          <a:prstGeom prst="rect">
            <a:avLst/>
          </a:prstGeom>
          <a:noFill/>
          <a:ln w="1270">
            <a:solidFill>
              <a:srgbClr val="63BC3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800475" y="1727344"/>
            <a:ext cx="182880" cy="182880"/>
          </a:xfrm>
          <a:prstGeom prst="cube">
            <a:avLst/>
          </a:prstGeom>
          <a:noFill/>
          <a:ln w="1270">
            <a:solidFill>
              <a:srgbClr val="FAE95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040690" y="1432837"/>
            <a:ext cx="182880" cy="182880"/>
          </a:xfrm>
          <a:prstGeom prst="rect">
            <a:avLst/>
          </a:prstGeom>
          <a:noFill/>
          <a:ln w="1270">
            <a:solidFill>
              <a:srgbClr val="8884F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625049" y="2104221"/>
            <a:ext cx="182880" cy="182880"/>
          </a:xfrm>
          <a:prstGeom prst="triangle">
            <a:avLst/>
          </a:prstGeom>
          <a:noFill/>
          <a:ln w="1270">
            <a:solidFill>
              <a:srgbClr val="5EF8C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228435" y="670235"/>
            <a:ext cx="182880" cy="182880"/>
          </a:xfrm>
          <a:prstGeom prst="rect">
            <a:avLst/>
          </a:prstGeom>
          <a:noFill/>
          <a:ln w="1270">
            <a:solidFill>
              <a:srgbClr val="B0361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Do We Need Networks?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Networks allow us to: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Share files and resources: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Easily transfer documents, pictures, and music.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Share internet access: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One internet connection can be used by multiple devices.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Send emails, instant messages, and make video calls.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Work together on projects simultaneously.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Centralized management: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Easier to manage software and security updates.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8569" y="3930811"/>
            <a:ext cx="182880" cy="182880"/>
          </a:xfrm>
          <a:prstGeom prst="rect">
            <a:avLst/>
          </a:prstGeom>
          <a:noFill/>
          <a:ln w="1270">
            <a:solidFill>
              <a:srgbClr val="0857F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485403" y="2939574"/>
            <a:ext cx="182880" cy="182880"/>
          </a:xfrm>
          <a:prstGeom prst="cube">
            <a:avLst/>
          </a:prstGeom>
          <a:noFill/>
          <a:ln w="1270">
            <a:solidFill>
              <a:srgbClr val="D14ED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884930" y="3345431"/>
            <a:ext cx="182880" cy="182880"/>
          </a:xfrm>
          <a:prstGeom prst="cube">
            <a:avLst/>
          </a:prstGeom>
          <a:noFill/>
          <a:ln w="1270">
            <a:solidFill>
              <a:srgbClr val="3E6C0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729846" y="1700270"/>
            <a:ext cx="182880" cy="182880"/>
          </a:xfrm>
          <a:prstGeom prst="triangle">
            <a:avLst/>
          </a:prstGeom>
          <a:noFill/>
          <a:ln w="1270">
            <a:solidFill>
              <a:srgbClr val="0FA50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142977" y="397894"/>
            <a:ext cx="182880" cy="182880"/>
          </a:xfrm>
          <a:prstGeom prst="triangle">
            <a:avLst/>
          </a:prstGeom>
          <a:noFill/>
          <a:ln w="1270">
            <a:solidFill>
              <a:srgbClr val="F0064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Network Components: Hardware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Here are some common hardware components in a network: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Computers/Devices: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machines that use the network.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 Interface Card (NIC):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Allows a device to connect to a network (often built-in).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Routers: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Direct network traffic between different networks (like your home network and the internet).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Switches: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Connect devices within the same network (like connecting computers in an office).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Cables/Wireless: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physical or wireless connections that transmit data.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Ethernet cables (CAT5e, CAT6):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Most common cabled networks.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Fiber optic cables: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very high-speed connections.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Wi-Fi (Wireless):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devices to connect without wires.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138836" y="2562393"/>
            <a:ext cx="182880" cy="182880"/>
          </a:xfrm>
          <a:prstGeom prst="rect">
            <a:avLst/>
          </a:prstGeom>
          <a:noFill/>
          <a:ln w="1270">
            <a:solidFill>
              <a:srgbClr val="BD98A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739192" y="2472136"/>
            <a:ext cx="182880" cy="182880"/>
          </a:xfrm>
          <a:prstGeom prst="cube">
            <a:avLst/>
          </a:prstGeom>
          <a:noFill/>
          <a:ln w="1270">
            <a:solidFill>
              <a:srgbClr val="B13DD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556951" y="2518916"/>
            <a:ext cx="182880" cy="182880"/>
          </a:xfrm>
          <a:prstGeom prst="cube">
            <a:avLst/>
          </a:prstGeom>
          <a:noFill/>
          <a:ln w="1270">
            <a:solidFill>
              <a:srgbClr val="C7212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348211" y="599504"/>
            <a:ext cx="182880" cy="182880"/>
          </a:xfrm>
          <a:prstGeom prst="sun">
            <a:avLst/>
          </a:prstGeom>
          <a:noFill/>
          <a:ln w="1270">
            <a:solidFill>
              <a:srgbClr val="B7CB0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81946" y="414862"/>
            <a:ext cx="182880" cy="182880"/>
          </a:xfrm>
          <a:prstGeom prst="sun">
            <a:avLst/>
          </a:prstGeom>
          <a:noFill/>
          <a:ln w="1270">
            <a:solidFill>
              <a:srgbClr val="4135B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Network Components: Software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is also crucial for networking: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Operating Systems (OS):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Windows, macOS, Linux all have built-in networking capabilities.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 Protocols: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Rules that govern how data is transmitted (e.g., TCP/IP, HTTP).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Firewalls: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Protect the network from unauthorized access.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 Management Software: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Tools to monitor and manage network performance.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79884" y="3295997"/>
            <a:ext cx="182880" cy="182880"/>
          </a:xfrm>
          <a:prstGeom prst="cube">
            <a:avLst/>
          </a:prstGeom>
          <a:noFill/>
          <a:ln w="1270">
            <a:solidFill>
              <a:srgbClr val="ABBAA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997497" y="114095"/>
            <a:ext cx="182880" cy="182880"/>
          </a:xfrm>
          <a:prstGeom prst="triangle">
            <a:avLst/>
          </a:prstGeom>
          <a:noFill/>
          <a:ln w="1270">
            <a:solidFill>
              <a:srgbClr val="8F737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969169" y="2682375"/>
            <a:ext cx="182880" cy="182880"/>
          </a:xfrm>
          <a:prstGeom prst="sun">
            <a:avLst/>
          </a:prstGeom>
          <a:noFill/>
          <a:ln w="1270">
            <a:solidFill>
              <a:srgbClr val="42632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067917" y="827425"/>
            <a:ext cx="182880" cy="182880"/>
          </a:xfrm>
          <a:prstGeom prst="triangle">
            <a:avLst/>
          </a:prstGeom>
          <a:noFill/>
          <a:ln w="1270">
            <a:solidFill>
              <a:srgbClr val="E5522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241765" y="3005690"/>
            <a:ext cx="182880" cy="182880"/>
          </a:xfrm>
          <a:prstGeom prst="sun">
            <a:avLst/>
          </a:prstGeom>
          <a:noFill/>
          <a:ln w="1270">
            <a:solidFill>
              <a:srgbClr val="EB51A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Networks: LAN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LAN (Local Area Network):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Covers a small geographical area, like a home, office, or school.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Typically uses Ethernet or Wi-Fi.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Fast and relatively inexpensive to set up.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Usually managed by a single organization.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077814" y="1831405"/>
            <a:ext cx="182880" cy="182880"/>
          </a:xfrm>
          <a:prstGeom prst="cube">
            <a:avLst/>
          </a:prstGeom>
          <a:noFill/>
          <a:ln w="1270">
            <a:solidFill>
              <a:srgbClr val="50FD4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140228" y="1393404"/>
            <a:ext cx="182880" cy="182880"/>
          </a:xfrm>
          <a:prstGeom prst="cube">
            <a:avLst/>
          </a:prstGeom>
          <a:noFill/>
          <a:ln w="1270">
            <a:solidFill>
              <a:srgbClr val="49701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362631" y="3410558"/>
            <a:ext cx="182880" cy="182880"/>
          </a:xfrm>
          <a:prstGeom prst="cube">
            <a:avLst/>
          </a:prstGeom>
          <a:noFill/>
          <a:ln w="1270">
            <a:solidFill>
              <a:srgbClr val="59FE0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415807" y="1579062"/>
            <a:ext cx="182880" cy="182880"/>
          </a:xfrm>
          <a:prstGeom prst="sun">
            <a:avLst/>
          </a:prstGeom>
          <a:noFill/>
          <a:ln w="1270">
            <a:solidFill>
              <a:srgbClr val="C2355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633132" y="1408913"/>
            <a:ext cx="182880" cy="182880"/>
          </a:xfrm>
          <a:prstGeom prst="cube">
            <a:avLst/>
          </a:prstGeom>
          <a:noFill/>
          <a:ln w="1270">
            <a:solidFill>
              <a:srgbClr val="321C1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Networks: WAN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WAN (Wide Area Network):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Covers a large geographical area, like a city, country, or even the world.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Internet is the largest WAN.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Uses various technologies like fiber optic cables, satellite links, and microwave transmission.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Often managed by multiple organizations (ISPs, telecoms).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36645" y="2512654"/>
            <a:ext cx="182880" cy="182880"/>
          </a:xfrm>
          <a:prstGeom prst="triangle">
            <a:avLst/>
          </a:prstGeom>
          <a:noFill/>
          <a:ln w="1270">
            <a:solidFill>
              <a:srgbClr val="C839E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246081" y="4116010"/>
            <a:ext cx="182880" cy="182880"/>
          </a:xfrm>
          <a:prstGeom prst="triangle">
            <a:avLst/>
          </a:prstGeom>
          <a:noFill/>
          <a:ln w="1270">
            <a:solidFill>
              <a:srgbClr val="82414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306171" y="4068079"/>
            <a:ext cx="182880" cy="182880"/>
          </a:xfrm>
          <a:prstGeom prst="triangle">
            <a:avLst/>
          </a:prstGeom>
          <a:noFill/>
          <a:ln w="1270">
            <a:solidFill>
              <a:srgbClr val="34792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000548" y="124237"/>
            <a:ext cx="182880" cy="182880"/>
          </a:xfrm>
          <a:prstGeom prst="rect">
            <a:avLst/>
          </a:prstGeom>
          <a:noFill/>
          <a:ln w="1270">
            <a:solidFill>
              <a:srgbClr val="E6A53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099497" y="1398807"/>
            <a:ext cx="182880" cy="182880"/>
          </a:xfrm>
          <a:prstGeom prst="rect">
            <a:avLst/>
          </a:prstGeom>
          <a:noFill/>
          <a:ln w="1270">
            <a:solidFill>
              <a:srgbClr val="14806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Networks: Other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There are other types of networks too: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 (Metropolitan Area Network):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Larger than a LAN but smaller than a WAN (e.g., connecting multiple buildings in a city).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WLAN (Wireless Local Area Network):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LAN that uses wireless technology (Wi-Fi).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VPN (Virtual Private Network):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Creates a secure connection over a public network like the internet.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7955" y="933595"/>
            <a:ext cx="182880" cy="182880"/>
          </a:xfrm>
          <a:prstGeom prst="triangle">
            <a:avLst/>
          </a:prstGeom>
          <a:noFill/>
          <a:ln w="1270">
            <a:solidFill>
              <a:srgbClr val="1AD4C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534502" y="2180817"/>
            <a:ext cx="182880" cy="182880"/>
          </a:xfrm>
          <a:prstGeom prst="cube">
            <a:avLst/>
          </a:prstGeom>
          <a:noFill/>
          <a:ln w="1270">
            <a:solidFill>
              <a:srgbClr val="CF35A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692596" y="2343609"/>
            <a:ext cx="182880" cy="182880"/>
          </a:xfrm>
          <a:prstGeom prst="rect">
            <a:avLst/>
          </a:prstGeom>
          <a:noFill/>
          <a:ln w="1270">
            <a:solidFill>
              <a:srgbClr val="D5882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961882" y="2545517"/>
            <a:ext cx="182880" cy="182880"/>
          </a:xfrm>
          <a:prstGeom prst="cube">
            <a:avLst/>
          </a:prstGeom>
          <a:noFill/>
          <a:ln w="1270">
            <a:solidFill>
              <a:srgbClr val="CD8B7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682423" y="1385972"/>
            <a:ext cx="182880" cy="182880"/>
          </a:xfrm>
          <a:prstGeom prst="cube">
            <a:avLst/>
          </a:prstGeom>
          <a:noFill/>
          <a:ln w="1270">
            <a:solidFill>
              <a:srgbClr val="0A75A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 Topologies: Bus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Bus Topology: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 devices are connected to a single cable (the 'bus').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Simple to set up, but a break in the cable can disrupt the entire network.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Not commonly used in modern networks due to its limitations.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2025-02-24T11:00:46Z</dcterms:created>
  <dcterms:modified xsi:type="dcterms:W3CDTF">2025-02-24T11:00:46Z</dcterms:modified>
</cp:coreProperties>
</file>