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4" name="Shape 2"/>
          <p:cNvSpPr/>
          <p:nvPr/>
        </p:nvSpPr>
        <p:spPr>
          <a:xfrm>
            <a:off x="3808646" y="923590"/>
            <a:ext cx="182880" cy="182880"/>
          </a:xfrm>
          <a:prstGeom prst="cube">
            <a:avLst/>
          </a:prstGeom>
          <a:noFill/>
          <a:ln w="1270">
            <a:solidFill>
              <a:srgbClr val="0AF6B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658834" y="1442245"/>
            <a:ext cx="182880" cy="182880"/>
          </a:xfrm>
          <a:prstGeom prst="sun">
            <a:avLst/>
          </a:prstGeom>
          <a:noFill/>
          <a:ln w="1270">
            <a:solidFill>
              <a:srgbClr val="306DD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492607" y="1577944"/>
            <a:ext cx="182880" cy="182880"/>
          </a:xfrm>
          <a:prstGeom prst="cube">
            <a:avLst/>
          </a:prstGeom>
          <a:noFill/>
          <a:ln w="1270">
            <a:solidFill>
              <a:srgbClr val="32D32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998369" y="1981492"/>
            <a:ext cx="182880" cy="182880"/>
          </a:xfrm>
          <a:prstGeom prst="sun">
            <a:avLst/>
          </a:prstGeom>
          <a:noFill/>
          <a:ln w="1270">
            <a:solidFill>
              <a:srgbClr val="788BA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418610" y="814706"/>
            <a:ext cx="182880" cy="182880"/>
          </a:xfrm>
          <a:prstGeom prst="triangle">
            <a:avLst/>
          </a:prstGeom>
          <a:noFill/>
          <a:ln w="1270">
            <a:solidFill>
              <a:srgbClr val="99748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Programming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 to the exciting world of programming!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presentation will cover: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Programming?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Learn to Program?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Basic Programming Concepts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Choosing Your First Programming Language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Tools of the Trade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Glimpse into Different Programming Paradigms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Next Steps and Resources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747212" y="3166884"/>
            <a:ext cx="182880" cy="182880"/>
          </a:xfrm>
          <a:prstGeom prst="triangle">
            <a:avLst/>
          </a:prstGeom>
          <a:noFill/>
          <a:ln w="1270">
            <a:solidFill>
              <a:srgbClr val="5C121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91661" y="4078298"/>
            <a:ext cx="182880" cy="182880"/>
          </a:xfrm>
          <a:prstGeom prst="triangle">
            <a:avLst/>
          </a:prstGeom>
          <a:noFill/>
          <a:ln w="1270">
            <a:solidFill>
              <a:srgbClr val="95D80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99815" y="1597220"/>
            <a:ext cx="182880" cy="182880"/>
          </a:xfrm>
          <a:prstGeom prst="triangle">
            <a:avLst/>
          </a:prstGeom>
          <a:noFill/>
          <a:ln w="1270">
            <a:solidFill>
              <a:srgbClr val="895AE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208820" y="2126805"/>
            <a:ext cx="182880" cy="182880"/>
          </a:xfrm>
          <a:prstGeom prst="triangle">
            <a:avLst/>
          </a:prstGeom>
          <a:noFill/>
          <a:ln w="1270">
            <a:solidFill>
              <a:srgbClr val="24E76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066937" y="841499"/>
            <a:ext cx="182880" cy="182880"/>
          </a:xfrm>
          <a:prstGeom prst="sun">
            <a:avLst/>
          </a:prstGeom>
          <a:noFill/>
          <a:ln w="1270">
            <a:solidFill>
              <a:srgbClr val="AACEC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Tools of the Trade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You'll need a few tools to start programming: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Text Editor or IDE (Integrated Development Environment):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Where you write your code. Examples: VS Code, Sublime Text, PyCharm, IntelliJ IDEA.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Compiler or Interpreter: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Translates your code into machine-readable instructions. Python uses an interpreter.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Terminal or Command Prompt: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Used to run your code and interact with your system.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Debugger: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Helps you find and fix errors in your code.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073980" y="1200189"/>
            <a:ext cx="182880" cy="182880"/>
          </a:xfrm>
          <a:prstGeom prst="sun">
            <a:avLst/>
          </a:prstGeom>
          <a:noFill/>
          <a:ln w="1270">
            <a:solidFill>
              <a:srgbClr val="A28D1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700667" y="4403448"/>
            <a:ext cx="182880" cy="182880"/>
          </a:xfrm>
          <a:prstGeom prst="cube">
            <a:avLst/>
          </a:prstGeom>
          <a:noFill/>
          <a:ln w="1270">
            <a:solidFill>
              <a:srgbClr val="B6B96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074266" y="2060568"/>
            <a:ext cx="182880" cy="182880"/>
          </a:xfrm>
          <a:prstGeom prst="triangle">
            <a:avLst/>
          </a:prstGeom>
          <a:noFill/>
          <a:ln w="1270">
            <a:solidFill>
              <a:srgbClr val="3A6D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066099" y="2793470"/>
            <a:ext cx="182880" cy="182880"/>
          </a:xfrm>
          <a:prstGeom prst="rect">
            <a:avLst/>
          </a:prstGeom>
          <a:noFill/>
          <a:ln w="1270">
            <a:solidFill>
              <a:srgbClr val="E984A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980179" y="3796387"/>
            <a:ext cx="182880" cy="182880"/>
          </a:xfrm>
          <a:prstGeom prst="triangle">
            <a:avLst/>
          </a:prstGeom>
          <a:noFill/>
          <a:ln w="1270">
            <a:solidFill>
              <a:srgbClr val="3F484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IDEs vs. Text Editors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Text Editors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Lightweight and fast.  Good for quick edits and small projects.  Require more manual configuration.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IDEs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More feature-rich, including code completion, debugging tools, and project management features. Can be more resource-intensive.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Choose the one that suits your needs and comfort level.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649208" y="829267"/>
            <a:ext cx="182880" cy="182880"/>
          </a:xfrm>
          <a:prstGeom prst="cube">
            <a:avLst/>
          </a:prstGeom>
          <a:noFill/>
          <a:ln w="1270">
            <a:solidFill>
              <a:srgbClr val="94771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63573" y="3022931"/>
            <a:ext cx="182880" cy="182880"/>
          </a:xfrm>
          <a:prstGeom prst="rect">
            <a:avLst/>
          </a:prstGeom>
          <a:noFill/>
          <a:ln w="1270">
            <a:solidFill>
              <a:srgbClr val="A7929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823763" y="939643"/>
            <a:ext cx="182880" cy="182880"/>
          </a:xfrm>
          <a:prstGeom prst="sun">
            <a:avLst/>
          </a:prstGeom>
          <a:noFill/>
          <a:ln w="1270">
            <a:solidFill>
              <a:srgbClr val="903BA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469259" y="2858351"/>
            <a:ext cx="182880" cy="182880"/>
          </a:xfrm>
          <a:prstGeom prst="cube">
            <a:avLst/>
          </a:prstGeom>
          <a:noFill/>
          <a:ln w="1270">
            <a:solidFill>
              <a:srgbClr val="53353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695986" y="651021"/>
            <a:ext cx="182880" cy="182880"/>
          </a:xfrm>
          <a:prstGeom prst="rect">
            <a:avLst/>
          </a:prstGeom>
          <a:noFill/>
          <a:ln w="1270">
            <a:solidFill>
              <a:srgbClr val="9B770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Glimpse into Programming Paradigms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Different ways of thinking about programming: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Imperative Programming: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Focuses on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to achieve a result (step-by-step instructions).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Object-Oriented Programming (OOP):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Organizes code into objects that have data and behavior.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Functional Programming: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Treats computation as the evaluation of mathematical functions.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Most languages support multiple paradigms.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341183" y="1976389"/>
            <a:ext cx="182880" cy="182880"/>
          </a:xfrm>
          <a:prstGeom prst="cube">
            <a:avLst/>
          </a:prstGeom>
          <a:noFill/>
          <a:ln w="1270">
            <a:solidFill>
              <a:srgbClr val="BAEF0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614509" y="883467"/>
            <a:ext cx="182880" cy="182880"/>
          </a:xfrm>
          <a:prstGeom prst="cube">
            <a:avLst/>
          </a:prstGeom>
          <a:noFill/>
          <a:ln w="1270">
            <a:solidFill>
              <a:srgbClr val="ECA37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248855" y="1336691"/>
            <a:ext cx="182880" cy="182880"/>
          </a:xfrm>
          <a:prstGeom prst="cube">
            <a:avLst/>
          </a:prstGeom>
          <a:noFill/>
          <a:ln w="1270">
            <a:solidFill>
              <a:srgbClr val="51243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598380" y="174689"/>
            <a:ext cx="182880" cy="182880"/>
          </a:xfrm>
          <a:prstGeom prst="sun">
            <a:avLst/>
          </a:prstGeom>
          <a:noFill/>
          <a:ln w="1270">
            <a:solidFill>
              <a:srgbClr val="BEDD8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197456" y="320805"/>
            <a:ext cx="182880" cy="182880"/>
          </a:xfrm>
          <a:prstGeom prst="triangle">
            <a:avLst/>
          </a:prstGeom>
          <a:noFill/>
          <a:ln w="1270">
            <a:solidFill>
              <a:srgbClr val="6182A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Object-Oriented Programming (OOP)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OOP is a popular paradigm that uses 'objects' to represent things.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concepts: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Classes: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Blueprints for creating objects.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Objects: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Instances of classes (e.g., a specific dog).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Encapsulation: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Bundling data and methods that operate on that data within an object.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Inheritance: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Creating new classes based on existing classes.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Polymorphism: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ability of objects to take on many forms.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957845" y="1713622"/>
            <a:ext cx="182880" cy="182880"/>
          </a:xfrm>
          <a:prstGeom prst="triangle">
            <a:avLst/>
          </a:prstGeom>
          <a:noFill/>
          <a:ln w="1270">
            <a:solidFill>
              <a:srgbClr val="67D7E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793909" y="2816282"/>
            <a:ext cx="182880" cy="182880"/>
          </a:xfrm>
          <a:prstGeom prst="sun">
            <a:avLst/>
          </a:prstGeom>
          <a:noFill/>
          <a:ln w="1270">
            <a:solidFill>
              <a:srgbClr val="6103B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94333" y="3080672"/>
            <a:ext cx="182880" cy="182880"/>
          </a:xfrm>
          <a:prstGeom prst="sun">
            <a:avLst/>
          </a:prstGeom>
          <a:noFill/>
          <a:ln w="1270">
            <a:solidFill>
              <a:srgbClr val="8EFDD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697797" y="3551515"/>
            <a:ext cx="182880" cy="182880"/>
          </a:xfrm>
          <a:prstGeom prst="triangle">
            <a:avLst/>
          </a:prstGeom>
          <a:noFill/>
          <a:ln w="1270">
            <a:solidFill>
              <a:srgbClr val="F029B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196536" y="714442"/>
            <a:ext cx="182880" cy="182880"/>
          </a:xfrm>
          <a:prstGeom prst="cube">
            <a:avLst/>
          </a:prstGeom>
          <a:noFill/>
          <a:ln w="1270">
            <a:solidFill>
              <a:srgbClr val="A2080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Functional Programming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Functional programming focuses on using pure functions, which have no side effects. A pure function always returns the same output for the same input.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concepts: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Immutability: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Data cannot be changed after it is created.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Higher-Order Functions: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Functions that can take other functions as arguments or return them as results.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Recursion: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function calling itself.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09107" y="2435031"/>
            <a:ext cx="182880" cy="182880"/>
          </a:xfrm>
          <a:prstGeom prst="cube">
            <a:avLst/>
          </a:prstGeom>
          <a:noFill/>
          <a:ln w="1270">
            <a:solidFill>
              <a:srgbClr val="1CE81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466061" y="2151686"/>
            <a:ext cx="182880" cy="182880"/>
          </a:xfrm>
          <a:prstGeom prst="rect">
            <a:avLst/>
          </a:prstGeom>
          <a:noFill/>
          <a:ln w="1270">
            <a:solidFill>
              <a:srgbClr val="49EBC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765077" y="1695440"/>
            <a:ext cx="182880" cy="182880"/>
          </a:xfrm>
          <a:prstGeom prst="rect">
            <a:avLst/>
          </a:prstGeom>
          <a:noFill/>
          <a:ln w="1270">
            <a:solidFill>
              <a:srgbClr val="E106C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187910" y="4032853"/>
            <a:ext cx="182880" cy="182880"/>
          </a:xfrm>
          <a:prstGeom prst="triangle">
            <a:avLst/>
          </a:prstGeom>
          <a:noFill/>
          <a:ln w="1270">
            <a:solidFill>
              <a:srgbClr val="3FACD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017002" y="2616378"/>
            <a:ext cx="182880" cy="182880"/>
          </a:xfrm>
          <a:prstGeom prst="cube">
            <a:avLst/>
          </a:prstGeom>
          <a:noFill/>
          <a:ln w="1270">
            <a:solidFill>
              <a:srgbClr val="B3688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Next Steps and Resources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Ready to dive in?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Tutorials: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Codecademy, Coursera, edX, freeCodeCamp, Khan Academy.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Books: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"Automate the Boring Stuff with Python," "Head First Programming."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Documentation: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Official documentation for your chosen language.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Practice: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Work on small projects to solidify your understanding.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Join online forums (Stack Overflow) to ask questions and learn from others.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GitHub: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Explore and contribute to open-source projects.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124550" y="645605"/>
            <a:ext cx="182880" cy="182880"/>
          </a:xfrm>
          <a:prstGeom prst="cube">
            <a:avLst/>
          </a:prstGeom>
          <a:noFill/>
          <a:ln w="1270">
            <a:solidFill>
              <a:srgbClr val="28EA1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387667" y="559448"/>
            <a:ext cx="182880" cy="182880"/>
          </a:xfrm>
          <a:prstGeom prst="cube">
            <a:avLst/>
          </a:prstGeom>
          <a:noFill/>
          <a:ln w="1270">
            <a:solidFill>
              <a:srgbClr val="7DAB1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034089" y="2069454"/>
            <a:ext cx="182880" cy="182880"/>
          </a:xfrm>
          <a:prstGeom prst="rect">
            <a:avLst/>
          </a:prstGeom>
          <a:noFill/>
          <a:ln w="1270">
            <a:solidFill>
              <a:srgbClr val="0C929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667384" y="2673119"/>
            <a:ext cx="182880" cy="182880"/>
          </a:xfrm>
          <a:prstGeom prst="triangle">
            <a:avLst/>
          </a:prstGeom>
          <a:noFill/>
          <a:ln w="1270">
            <a:solidFill>
              <a:srgbClr val="D37E3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099657" y="3695594"/>
            <a:ext cx="182880" cy="182880"/>
          </a:xfrm>
          <a:prstGeom prst="triangle">
            <a:avLst/>
          </a:prstGeom>
          <a:noFill/>
          <a:ln w="1270">
            <a:solidFill>
              <a:srgbClr val="8EA88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Practice Makes Perfect!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best way to learn programming is by doing it.  Start with small, manageable projects and gradually increase the complexity.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simple calculator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text-based game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program to automate a repetitive task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basic website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Don't be afraid to experiment and make mistakes – that's how you learn!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95133" y="3127537"/>
            <a:ext cx="182880" cy="182880"/>
          </a:xfrm>
          <a:prstGeom prst="sun">
            <a:avLst/>
          </a:prstGeom>
          <a:noFill/>
          <a:ln w="1270">
            <a:solidFill>
              <a:srgbClr val="CA480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966137" y="3151658"/>
            <a:ext cx="182880" cy="182880"/>
          </a:xfrm>
          <a:prstGeom prst="cube">
            <a:avLst/>
          </a:prstGeom>
          <a:noFill/>
          <a:ln w="1270">
            <a:solidFill>
              <a:srgbClr val="BEE82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924556" y="4297897"/>
            <a:ext cx="182880" cy="182880"/>
          </a:xfrm>
          <a:prstGeom prst="sun">
            <a:avLst/>
          </a:prstGeom>
          <a:noFill/>
          <a:ln w="1270">
            <a:solidFill>
              <a:srgbClr val="A1159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236952" y="4014584"/>
            <a:ext cx="182880" cy="182880"/>
          </a:xfrm>
          <a:prstGeom prst="triangle">
            <a:avLst/>
          </a:prstGeom>
          <a:noFill/>
          <a:ln w="1270">
            <a:solidFill>
              <a:srgbClr val="0AA64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427689" y="2137255"/>
            <a:ext cx="182880" cy="182880"/>
          </a:xfrm>
          <a:prstGeom prst="sun">
            <a:avLst/>
          </a:prstGeom>
          <a:noFill/>
          <a:ln w="1270">
            <a:solidFill>
              <a:srgbClr val="C0E05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Debugging: Finding and Fixing Errors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Debugging is a crucial skill for any programmer. It involves identifying and correcting errors in your code.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Tips for debugging: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Read the error messages carefully.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 debugger to step through your code line by line.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Print out the values of variables to see what's happening.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Break down your code into smaller parts and test them individually.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Ask for help from online communities or experienced programmers.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492580" y="3700928"/>
            <a:ext cx="182880" cy="182880"/>
          </a:xfrm>
          <a:prstGeom prst="rect">
            <a:avLst/>
          </a:prstGeom>
          <a:noFill/>
          <a:ln w="1270">
            <a:solidFill>
              <a:srgbClr val="B7D70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911021" y="129502"/>
            <a:ext cx="182880" cy="182880"/>
          </a:xfrm>
          <a:prstGeom prst="rect">
            <a:avLst/>
          </a:prstGeom>
          <a:noFill/>
          <a:ln w="1270">
            <a:solidFill>
              <a:srgbClr val="64BC5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89640" y="130815"/>
            <a:ext cx="182880" cy="182880"/>
          </a:xfrm>
          <a:prstGeom prst="triangle">
            <a:avLst/>
          </a:prstGeom>
          <a:noFill/>
          <a:ln w="1270">
            <a:solidFill>
              <a:srgbClr val="DAECB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81910" y="3821658"/>
            <a:ext cx="182880" cy="182880"/>
          </a:xfrm>
          <a:prstGeom prst="sun">
            <a:avLst/>
          </a:prstGeom>
          <a:noFill/>
          <a:ln w="1270">
            <a:solidFill>
              <a:srgbClr val="1C7F5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313492" y="4492122"/>
            <a:ext cx="182880" cy="182880"/>
          </a:xfrm>
          <a:prstGeom prst="sun">
            <a:avLst/>
          </a:prstGeom>
          <a:noFill/>
          <a:ln w="1270">
            <a:solidFill>
              <a:srgbClr val="A47A2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Version Control with Git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Git is a version control system that helps you track changes to your code and collaborate with others.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concepts: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Repositories: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Folders where your code is stored.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Commits: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Snapshots of your code at a specific point in time.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Branches: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Separate lines of development.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Merging: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Combining changes from different branches.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GitHub, GitLab, and Bitbucket are popular platforms for hosting Git repositories.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583787" y="754360"/>
            <a:ext cx="182880" cy="182880"/>
          </a:xfrm>
          <a:prstGeom prst="triangle">
            <a:avLst/>
          </a:prstGeom>
          <a:noFill/>
          <a:ln w="1270">
            <a:solidFill>
              <a:srgbClr val="4AEC0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523492" y="781450"/>
            <a:ext cx="182880" cy="182880"/>
          </a:xfrm>
          <a:prstGeom prst="sun">
            <a:avLst/>
          </a:prstGeom>
          <a:noFill/>
          <a:ln w="1270">
            <a:solidFill>
              <a:srgbClr val="ACD96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821847" y="2843608"/>
            <a:ext cx="182880" cy="182880"/>
          </a:xfrm>
          <a:prstGeom prst="rect">
            <a:avLst/>
          </a:prstGeom>
          <a:noFill/>
          <a:ln w="1270">
            <a:solidFill>
              <a:srgbClr val="442FA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274733" y="2231647"/>
            <a:ext cx="182880" cy="182880"/>
          </a:xfrm>
          <a:prstGeom prst="rect">
            <a:avLst/>
          </a:prstGeom>
          <a:noFill/>
          <a:ln w="1270">
            <a:solidFill>
              <a:srgbClr val="EC389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156812" y="3825454"/>
            <a:ext cx="182880" cy="182880"/>
          </a:xfrm>
          <a:prstGeom prst="sun">
            <a:avLst/>
          </a:prstGeom>
          <a:noFill/>
          <a:ln w="1270">
            <a:solidFill>
              <a:srgbClr val="876C6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Algorithms and Data Structures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Algorithms are step-by-step procedures for solving problems. Data structures are ways of organizing and storing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these concepts is essential for writing efficient and effective code.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 of algorithms: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Sorting algorithms (e.g., bubble sort, merge sort)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Searching algorithms (e.g., binary search)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 of data structures: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Arrays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Linked lists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Trees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Graphs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735826" y="3274748"/>
            <a:ext cx="182880" cy="182880"/>
          </a:xfrm>
          <a:prstGeom prst="rect">
            <a:avLst/>
          </a:prstGeom>
          <a:noFill/>
          <a:ln w="1270">
            <a:solidFill>
              <a:srgbClr val="2E58F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179672" y="1830448"/>
            <a:ext cx="182880" cy="182880"/>
          </a:xfrm>
          <a:prstGeom prst="sun">
            <a:avLst/>
          </a:prstGeom>
          <a:noFill/>
          <a:ln w="1270">
            <a:solidFill>
              <a:srgbClr val="1ADE1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477513" y="572077"/>
            <a:ext cx="182880" cy="182880"/>
          </a:xfrm>
          <a:prstGeom prst="cube">
            <a:avLst/>
          </a:prstGeom>
          <a:noFill/>
          <a:ln w="1270">
            <a:solidFill>
              <a:srgbClr val="AE483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806936" y="3823388"/>
            <a:ext cx="182880" cy="182880"/>
          </a:xfrm>
          <a:prstGeom prst="cube">
            <a:avLst/>
          </a:prstGeom>
          <a:noFill/>
          <a:ln w="1270">
            <a:solidFill>
              <a:srgbClr val="DC7AC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953413" y="1253618"/>
            <a:ext cx="182880" cy="182880"/>
          </a:xfrm>
          <a:prstGeom prst="sun">
            <a:avLst/>
          </a:prstGeom>
          <a:noFill/>
          <a:ln w="1270">
            <a:solidFill>
              <a:srgbClr val="D3FE7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Programming?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Programming is essentially telling a computer what to do.  It's like giving instructions, but instead of using human language, we use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programming languages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as writing a recipe for a computer to follow.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Input: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computer receives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Process: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computer manipulates the data according to your instructions.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Output: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computer displays or provides the result.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356582" y="2979127"/>
            <a:ext cx="182880" cy="182880"/>
          </a:xfrm>
          <a:prstGeom prst="rect">
            <a:avLst/>
          </a:prstGeom>
          <a:noFill/>
          <a:ln w="1270">
            <a:solidFill>
              <a:srgbClr val="E8EF0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370259" y="2470749"/>
            <a:ext cx="182880" cy="182880"/>
          </a:xfrm>
          <a:prstGeom prst="triangle">
            <a:avLst/>
          </a:prstGeom>
          <a:noFill/>
          <a:ln w="1270">
            <a:solidFill>
              <a:srgbClr val="10E6A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630312" y="3580"/>
            <a:ext cx="182880" cy="182880"/>
          </a:xfrm>
          <a:prstGeom prst="cube">
            <a:avLst/>
          </a:prstGeom>
          <a:noFill/>
          <a:ln w="1270">
            <a:solidFill>
              <a:srgbClr val="3AD98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969844" y="1195806"/>
            <a:ext cx="182880" cy="182880"/>
          </a:xfrm>
          <a:prstGeom prst="cube">
            <a:avLst/>
          </a:prstGeom>
          <a:noFill/>
          <a:ln w="1270">
            <a:solidFill>
              <a:srgbClr val="1A22E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53218" y="1074248"/>
            <a:ext cx="182880" cy="182880"/>
          </a:xfrm>
          <a:prstGeom prst="cube">
            <a:avLst/>
          </a:prstGeom>
          <a:noFill/>
          <a:ln w="1270">
            <a:solidFill>
              <a:srgbClr val="C2D47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Keep Learning and Exploring!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world of programming is constantly evolving.  Stay curious, keep learning, and explore new technologies.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Read blogs and articles.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Attend conferences and workshops.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Contribute to open-source projects.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Build your own projects and share them with the world.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possibilities are endless!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657162" y="2432324"/>
            <a:ext cx="182880" cy="182880"/>
          </a:xfrm>
          <a:prstGeom prst="triangle">
            <a:avLst/>
          </a:prstGeom>
          <a:noFill/>
          <a:ln w="1270">
            <a:solidFill>
              <a:srgbClr val="E6FA6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973959" y="4174034"/>
            <a:ext cx="182880" cy="182880"/>
          </a:xfrm>
          <a:prstGeom prst="triangle">
            <a:avLst/>
          </a:prstGeom>
          <a:noFill/>
          <a:ln w="1270">
            <a:solidFill>
              <a:srgbClr val="5A921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009231" y="131466"/>
            <a:ext cx="182880" cy="182880"/>
          </a:xfrm>
          <a:prstGeom prst="triangle">
            <a:avLst/>
          </a:prstGeom>
          <a:noFill/>
          <a:ln w="1270">
            <a:solidFill>
              <a:srgbClr val="398CF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010609" y="2097285"/>
            <a:ext cx="182880" cy="182880"/>
          </a:xfrm>
          <a:prstGeom prst="sun">
            <a:avLst/>
          </a:prstGeom>
          <a:noFill/>
          <a:ln w="1270">
            <a:solidFill>
              <a:srgbClr val="9A4E3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905185" y="1845747"/>
            <a:ext cx="182880" cy="182880"/>
          </a:xfrm>
          <a:prstGeom prst="triangle">
            <a:avLst/>
          </a:prstGeom>
          <a:noFill/>
          <a:ln w="1270">
            <a:solidFill>
              <a:srgbClr val="D46C3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concludes the introduction to programming.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 hope this presentation has sparked your interest in the exciting world of coding!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Good luck on your programming journey!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822715" y="2909735"/>
            <a:ext cx="182880" cy="182880"/>
          </a:xfrm>
          <a:prstGeom prst="sun">
            <a:avLst/>
          </a:prstGeom>
          <a:noFill/>
          <a:ln w="1270">
            <a:solidFill>
              <a:srgbClr val="0FCF2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72044" y="1074225"/>
            <a:ext cx="182880" cy="182880"/>
          </a:xfrm>
          <a:prstGeom prst="rect">
            <a:avLst/>
          </a:prstGeom>
          <a:noFill/>
          <a:ln w="1270">
            <a:solidFill>
              <a:srgbClr val="3CA54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40044" y="1309528"/>
            <a:ext cx="182880" cy="182880"/>
          </a:xfrm>
          <a:prstGeom prst="sun">
            <a:avLst/>
          </a:prstGeom>
          <a:noFill/>
          <a:ln w="1270">
            <a:solidFill>
              <a:srgbClr val="69F6D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626566" y="1597933"/>
            <a:ext cx="182880" cy="182880"/>
          </a:xfrm>
          <a:prstGeom prst="triangle">
            <a:avLst/>
          </a:prstGeom>
          <a:noFill/>
          <a:ln w="1270">
            <a:solidFill>
              <a:srgbClr val="E2A61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288044" y="2860041"/>
            <a:ext cx="182880" cy="182880"/>
          </a:xfrm>
          <a:prstGeom prst="rect">
            <a:avLst/>
          </a:prstGeom>
          <a:noFill/>
          <a:ln w="1270">
            <a:solidFill>
              <a:srgbClr val="F03AC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Learn to Program?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Programming skills are incredibly valuable in today's world! Here's why you should learn: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Problem Solving: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Programming helps you develop logical thinking and problem-solving skills.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Automation: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Automate repetitive tasks and save time.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Career Opportunities: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High demand and good salaries in various fields.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Innovation: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 your own software, websites, apps, and more!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Technology: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Gain a deeper understanding of how technology works around you.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881361" y="87360"/>
            <a:ext cx="182880" cy="182880"/>
          </a:xfrm>
          <a:prstGeom prst="sun">
            <a:avLst/>
          </a:prstGeom>
          <a:noFill/>
          <a:ln w="1270">
            <a:solidFill>
              <a:srgbClr val="ADBC6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569712" y="4153536"/>
            <a:ext cx="182880" cy="182880"/>
          </a:xfrm>
          <a:prstGeom prst="cube">
            <a:avLst/>
          </a:prstGeom>
          <a:noFill/>
          <a:ln w="1270">
            <a:solidFill>
              <a:srgbClr val="4D978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537431" y="2134525"/>
            <a:ext cx="182880" cy="182880"/>
          </a:xfrm>
          <a:prstGeom prst="triangle">
            <a:avLst/>
          </a:prstGeom>
          <a:noFill/>
          <a:ln w="1270">
            <a:solidFill>
              <a:srgbClr val="058A0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574035" y="3163642"/>
            <a:ext cx="182880" cy="182880"/>
          </a:xfrm>
          <a:prstGeom prst="sun">
            <a:avLst/>
          </a:prstGeom>
          <a:noFill/>
          <a:ln w="1270">
            <a:solidFill>
              <a:srgbClr val="937A9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928819" y="2989377"/>
            <a:ext cx="182880" cy="182880"/>
          </a:xfrm>
          <a:prstGeom prst="sun">
            <a:avLst/>
          </a:prstGeom>
          <a:noFill/>
          <a:ln w="1270">
            <a:solidFill>
              <a:srgbClr val="09228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Basic Programming Concepts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Let's look at some fundamental building blocks: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Variables: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Containers for storing data (e.g., name = "Alice", age = 30).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Types: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Different types of data (e.g., numbers, text, true/false).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Operators: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Symbols that perform operations (e.g., +, -, *, /).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Control Flow: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Controlling the order in which instructions are executed (e.g.,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if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statements,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loops).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Functions: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Reusable blocks of code that perform a specific task.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813440" y="2944710"/>
            <a:ext cx="182880" cy="182880"/>
          </a:xfrm>
          <a:prstGeom prst="sun">
            <a:avLst/>
          </a:prstGeom>
          <a:noFill/>
          <a:ln w="1270">
            <a:solidFill>
              <a:srgbClr val="84AED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88506" y="1199419"/>
            <a:ext cx="182880" cy="182880"/>
          </a:xfrm>
          <a:prstGeom prst="rect">
            <a:avLst/>
          </a:prstGeom>
          <a:noFill/>
          <a:ln w="1270">
            <a:solidFill>
              <a:srgbClr val="38162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748338" y="2647857"/>
            <a:ext cx="182880" cy="182880"/>
          </a:xfrm>
          <a:prstGeom prst="sun">
            <a:avLst/>
          </a:prstGeom>
          <a:noFill/>
          <a:ln w="1270">
            <a:solidFill>
              <a:srgbClr val="C076B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728837" y="3818071"/>
            <a:ext cx="182880" cy="182880"/>
          </a:xfrm>
          <a:prstGeom prst="triangle">
            <a:avLst/>
          </a:prstGeom>
          <a:noFill/>
          <a:ln w="1270">
            <a:solidFill>
              <a:srgbClr val="F7A76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967366" y="3281201"/>
            <a:ext cx="182880" cy="182880"/>
          </a:xfrm>
          <a:prstGeom prst="rect">
            <a:avLst/>
          </a:prstGeom>
          <a:noFill/>
          <a:ln w="1270">
            <a:solidFill>
              <a:srgbClr val="B05C4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Variables: Storing Data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a variable as a labelled box where you can store information.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name = "Bob"
age = 25
pi = 3.14159
is_student = True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name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stores text (a string).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age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stores a whole number (an integer).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pi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stores a decimal number (a float).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is_student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stores a true/false value (a boolean).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610892" y="4094508"/>
            <a:ext cx="182880" cy="182880"/>
          </a:xfrm>
          <a:prstGeom prst="triangle">
            <a:avLst/>
          </a:prstGeom>
          <a:noFill/>
          <a:ln w="1270">
            <a:solidFill>
              <a:srgbClr val="4B7FF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05278" y="4060023"/>
            <a:ext cx="182880" cy="182880"/>
          </a:xfrm>
          <a:prstGeom prst="rect">
            <a:avLst/>
          </a:prstGeom>
          <a:noFill/>
          <a:ln w="1270">
            <a:solidFill>
              <a:srgbClr val="14EB8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192191" y="2961030"/>
            <a:ext cx="182880" cy="182880"/>
          </a:xfrm>
          <a:prstGeom prst="sun">
            <a:avLst/>
          </a:prstGeom>
          <a:noFill/>
          <a:ln w="1270">
            <a:solidFill>
              <a:srgbClr val="B05B6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413751" y="40402"/>
            <a:ext cx="182880" cy="182880"/>
          </a:xfrm>
          <a:prstGeom prst="triangle">
            <a:avLst/>
          </a:prstGeom>
          <a:noFill/>
          <a:ln w="1270">
            <a:solidFill>
              <a:srgbClr val="0495F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835536" y="3327937"/>
            <a:ext cx="182880" cy="182880"/>
          </a:xfrm>
          <a:prstGeom prst="rect">
            <a:avLst/>
          </a:prstGeom>
          <a:noFill/>
          <a:ln w="1270">
            <a:solidFill>
              <a:srgbClr val="78F5E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Control Flow: Making Decisions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Control flow allows your program to make decisions based on conditions.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if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statement: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if age &gt;= 18:
    print("You are an adult.")
else:
    print("You are not an adult.")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loop: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 i in range(5):
    print(i)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(This will print numbers 0 to 4)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337291" y="1866881"/>
            <a:ext cx="182880" cy="182880"/>
          </a:xfrm>
          <a:prstGeom prst="sun">
            <a:avLst/>
          </a:prstGeom>
          <a:noFill/>
          <a:ln w="1270">
            <a:solidFill>
              <a:srgbClr val="CCB94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48491" y="4490766"/>
            <a:ext cx="182880" cy="182880"/>
          </a:xfrm>
          <a:prstGeom prst="triangle">
            <a:avLst/>
          </a:prstGeom>
          <a:noFill/>
          <a:ln w="1270">
            <a:solidFill>
              <a:srgbClr val="03A7D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763566" y="2104582"/>
            <a:ext cx="182880" cy="182880"/>
          </a:xfrm>
          <a:prstGeom prst="triangle">
            <a:avLst/>
          </a:prstGeom>
          <a:noFill/>
          <a:ln w="1270">
            <a:solidFill>
              <a:srgbClr val="801CF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302843" y="1150343"/>
            <a:ext cx="182880" cy="182880"/>
          </a:xfrm>
          <a:prstGeom prst="sun">
            <a:avLst/>
          </a:prstGeom>
          <a:noFill/>
          <a:ln w="1270">
            <a:solidFill>
              <a:srgbClr val="EC1C8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888294" y="4306020"/>
            <a:ext cx="182880" cy="182880"/>
          </a:xfrm>
          <a:prstGeom prst="rect">
            <a:avLst/>
          </a:prstGeom>
          <a:noFill/>
          <a:ln w="1270">
            <a:solidFill>
              <a:srgbClr val="718CE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Functions: Reusable Code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Functions are like mini-programs within your program. They perform a specific task and can be called multiple times.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def greet(name):
    print("Hello, " + name + "!")
greet("Charlie")  # Output: Hello, Charlie!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Functions help to organize your code and avoid repetition.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754486" y="1717196"/>
            <a:ext cx="182880" cy="182880"/>
          </a:xfrm>
          <a:prstGeom prst="sun">
            <a:avLst/>
          </a:prstGeom>
          <a:noFill/>
          <a:ln w="1270">
            <a:solidFill>
              <a:srgbClr val="4CD89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763014" y="3035397"/>
            <a:ext cx="182880" cy="182880"/>
          </a:xfrm>
          <a:prstGeom prst="cube">
            <a:avLst/>
          </a:prstGeom>
          <a:noFill/>
          <a:ln w="1270">
            <a:solidFill>
              <a:srgbClr val="487AC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26267" y="3678477"/>
            <a:ext cx="182880" cy="182880"/>
          </a:xfrm>
          <a:prstGeom prst="rect">
            <a:avLst/>
          </a:prstGeom>
          <a:noFill/>
          <a:ln w="1270">
            <a:solidFill>
              <a:srgbClr val="B2A96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116381" y="2043093"/>
            <a:ext cx="182880" cy="182880"/>
          </a:xfrm>
          <a:prstGeom prst="triangle">
            <a:avLst/>
          </a:prstGeom>
          <a:noFill/>
          <a:ln w="1270">
            <a:solidFill>
              <a:srgbClr val="CF239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253570" y="3450680"/>
            <a:ext cx="182880" cy="182880"/>
          </a:xfrm>
          <a:prstGeom prst="triangle">
            <a:avLst/>
          </a:prstGeom>
          <a:noFill/>
          <a:ln w="1270">
            <a:solidFill>
              <a:srgbClr val="893B8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Choosing Your First Programming Language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Many great languages exist! Here are a few popular choices for beginners: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Python: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Easy to read, versatile, and widely used in data science, web development, and more.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JavaScript: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Essential for web development (front-end and back-end).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Java: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Object-oriented, used in enterprise applications and Android development.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C#: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Developed by Microsoft, used in game development (Unity) and Windows applications.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Scratch: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Visual programming language for learning basic concepts (especially for kids).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086067" y="4216633"/>
            <a:ext cx="182880" cy="182880"/>
          </a:xfrm>
          <a:prstGeom prst="cube">
            <a:avLst/>
          </a:prstGeom>
          <a:noFill/>
          <a:ln w="1270">
            <a:solidFill>
              <a:srgbClr val="C0019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69146" y="1149042"/>
            <a:ext cx="182880" cy="182880"/>
          </a:xfrm>
          <a:prstGeom prst="rect">
            <a:avLst/>
          </a:prstGeom>
          <a:noFill/>
          <a:ln w="1270">
            <a:solidFill>
              <a:srgbClr val="1DD46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722185" y="4504184"/>
            <a:ext cx="182880" cy="182880"/>
          </a:xfrm>
          <a:prstGeom prst="cube">
            <a:avLst/>
          </a:prstGeom>
          <a:noFill/>
          <a:ln w="1270">
            <a:solidFill>
              <a:srgbClr val="6CA67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960320" y="1152898"/>
            <a:ext cx="182880" cy="182880"/>
          </a:xfrm>
          <a:prstGeom prst="rect">
            <a:avLst/>
          </a:prstGeom>
          <a:noFill/>
          <a:ln w="1270">
            <a:solidFill>
              <a:srgbClr val="B2353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422458" y="2477222"/>
            <a:ext cx="182880" cy="182880"/>
          </a:xfrm>
          <a:prstGeom prst="rect">
            <a:avLst/>
          </a:prstGeom>
          <a:noFill/>
          <a:ln w="1270">
            <a:solidFill>
              <a:srgbClr val="8AC43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Python: A Great Starting Point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Python is often recommended for beginners because of its clear syntax and large community support.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features: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Easy to learn and read.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Large standard library with many built-in functions.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Extensive third-party libraries for various tasks.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Used in web development (Django, Flask), data science (Pandas, NumPy), machine learning (TensorFlow, PyTorch), and more.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2025-02-24T11:03:19Z</dcterms:created>
  <dcterms:modified xsi:type="dcterms:W3CDTF">2025-02-24T11:03:19Z</dcterms:modified>
</cp:coreProperties>
</file>