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11645" y="604599"/>
            <a:ext cx="182880" cy="182880"/>
          </a:xfrm>
          <a:prstGeom prst="cube">
            <a:avLst/>
          </a:prstGeom>
          <a:noFill/>
          <a:ln w="1270">
            <a:solidFill>
              <a:srgbClr val="FE5FC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289605" y="3781270"/>
            <a:ext cx="182880" cy="182880"/>
          </a:xfrm>
          <a:prstGeom prst="rect">
            <a:avLst/>
          </a:prstGeom>
          <a:noFill/>
          <a:ln w="1270">
            <a:solidFill>
              <a:srgbClr val="FD0B5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887003" y="970118"/>
            <a:ext cx="182880" cy="182880"/>
          </a:xfrm>
          <a:prstGeom prst="triangle">
            <a:avLst/>
          </a:prstGeom>
          <a:noFill/>
          <a:ln w="1270">
            <a:solidFill>
              <a:srgbClr val="FFC08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581239" y="793178"/>
            <a:ext cx="182880" cy="182880"/>
          </a:xfrm>
          <a:prstGeom prst="rect">
            <a:avLst/>
          </a:prstGeom>
          <a:noFill/>
          <a:ln w="1270">
            <a:solidFill>
              <a:srgbClr val="2E0D9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425329" y="359355"/>
            <a:ext cx="182880" cy="182880"/>
          </a:xfrm>
          <a:prstGeom prst="rect">
            <a:avLst/>
          </a:prstGeom>
          <a:noFill/>
          <a:ln w="1270">
            <a:solidFill>
              <a:srgbClr val="B431A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Software Development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Software Development?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is it important?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Concepts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Methodologies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 Tools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Career Paths in Software Development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449835" y="2908979"/>
            <a:ext cx="182880" cy="182880"/>
          </a:xfrm>
          <a:prstGeom prst="sun">
            <a:avLst/>
          </a:prstGeom>
          <a:noFill/>
          <a:ln w="1270">
            <a:solidFill>
              <a:srgbClr val="E579C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990062" y="3895109"/>
            <a:ext cx="182880" cy="182880"/>
          </a:xfrm>
          <a:prstGeom prst="triangle">
            <a:avLst/>
          </a:prstGeom>
          <a:noFill/>
          <a:ln w="1270">
            <a:solidFill>
              <a:srgbClr val="5326E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338048" y="2787320"/>
            <a:ext cx="182880" cy="182880"/>
          </a:xfrm>
          <a:prstGeom prst="triangle">
            <a:avLst/>
          </a:prstGeom>
          <a:noFill/>
          <a:ln w="1270">
            <a:solidFill>
              <a:srgbClr val="4060E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836924" y="3969514"/>
            <a:ext cx="182880" cy="182880"/>
          </a:xfrm>
          <a:prstGeom prst="cube">
            <a:avLst/>
          </a:prstGeom>
          <a:noFill/>
          <a:ln w="1270">
            <a:solidFill>
              <a:srgbClr val="A4F3C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498825" y="1804772"/>
            <a:ext cx="182880" cy="182880"/>
          </a:xfrm>
          <a:prstGeom prst="cube">
            <a:avLst/>
          </a:prstGeom>
          <a:noFill/>
          <a:ln w="1270">
            <a:solidFill>
              <a:srgbClr val="2493D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Essential Tools: IDEs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Integrated Development Environments (IDEs) provide a comprehensive environment for coding.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Studio Code (VS Code):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Lightweight, customizable, supports many languages.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IntelliJ IDEA: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Powerful IDE for Java and other languages.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Eclipse: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Open-source IDE, extensible with plugins.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PyCharm: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Specialized for Python development.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183306" y="1841365"/>
            <a:ext cx="182880" cy="182880"/>
          </a:xfrm>
          <a:prstGeom prst="cube">
            <a:avLst/>
          </a:prstGeom>
          <a:noFill/>
          <a:ln w="1270">
            <a:solidFill>
              <a:srgbClr val="1353B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284873" y="3503240"/>
            <a:ext cx="182880" cy="182880"/>
          </a:xfrm>
          <a:prstGeom prst="rect">
            <a:avLst/>
          </a:prstGeom>
          <a:noFill/>
          <a:ln w="1270">
            <a:solidFill>
              <a:srgbClr val="3E026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439668" y="1949154"/>
            <a:ext cx="182880" cy="182880"/>
          </a:xfrm>
          <a:prstGeom prst="cube">
            <a:avLst/>
          </a:prstGeom>
          <a:noFill/>
          <a:ln w="1270">
            <a:solidFill>
              <a:srgbClr val="A96F1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625891" y="3176047"/>
            <a:ext cx="182880" cy="182880"/>
          </a:xfrm>
          <a:prstGeom prst="rect">
            <a:avLst/>
          </a:prstGeom>
          <a:noFill/>
          <a:ln w="1270">
            <a:solidFill>
              <a:srgbClr val="09B21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75622" y="4560060"/>
            <a:ext cx="182880" cy="182880"/>
          </a:xfrm>
          <a:prstGeom prst="sun">
            <a:avLst/>
          </a:prstGeom>
          <a:noFill/>
          <a:ln w="1270">
            <a:solidFill>
              <a:srgbClr val="947EB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Essential Tools: Version Control (Git)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 is a version control system for tracking changes to code.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GitHub &amp; GitLab: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Online platforms for hosting Git repositories and collaborating on projects.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Allows multiple developers to work on the same project simultaneously.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Enables easy reverting to previous versions of the code.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62491" y="2906533"/>
            <a:ext cx="182880" cy="182880"/>
          </a:xfrm>
          <a:prstGeom prst="rect">
            <a:avLst/>
          </a:prstGeom>
          <a:noFill/>
          <a:ln w="1270">
            <a:solidFill>
              <a:srgbClr val="555A1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01500" y="4465372"/>
            <a:ext cx="182880" cy="182880"/>
          </a:xfrm>
          <a:prstGeom prst="rect">
            <a:avLst/>
          </a:prstGeom>
          <a:noFill/>
          <a:ln w="1270">
            <a:solidFill>
              <a:srgbClr val="7110E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157992" y="2656826"/>
            <a:ext cx="182880" cy="182880"/>
          </a:xfrm>
          <a:prstGeom prst="cube">
            <a:avLst/>
          </a:prstGeom>
          <a:noFill/>
          <a:ln w="1270">
            <a:solidFill>
              <a:srgbClr val="7537B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75074" y="1521150"/>
            <a:ext cx="182880" cy="182880"/>
          </a:xfrm>
          <a:prstGeom prst="rect">
            <a:avLst/>
          </a:prstGeom>
          <a:noFill/>
          <a:ln w="1270">
            <a:solidFill>
              <a:srgbClr val="15D9D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058299" y="2485433"/>
            <a:ext cx="182880" cy="182880"/>
          </a:xfrm>
          <a:prstGeom prst="triangle">
            <a:avLst/>
          </a:prstGeom>
          <a:noFill/>
          <a:ln w="1270">
            <a:solidFill>
              <a:srgbClr val="E919E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Essential Tools: Package Managers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Package managers are tools used to automate the process of installing, upgrading, configuring, and removing computer programs.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npm (Node Package Manager):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for Javascript/Node.js packages.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pip (Pip Installs Packages):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for Python packages.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Maven: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for Java packages.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99819" y="3511745"/>
            <a:ext cx="182880" cy="182880"/>
          </a:xfrm>
          <a:prstGeom prst="sun">
            <a:avLst/>
          </a:prstGeom>
          <a:noFill/>
          <a:ln w="1270">
            <a:solidFill>
              <a:srgbClr val="46615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842302" y="3487620"/>
            <a:ext cx="182880" cy="182880"/>
          </a:xfrm>
          <a:prstGeom prst="triangle">
            <a:avLst/>
          </a:prstGeom>
          <a:noFill/>
          <a:ln w="1270">
            <a:solidFill>
              <a:srgbClr val="08F28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422449" y="335660"/>
            <a:ext cx="182880" cy="182880"/>
          </a:xfrm>
          <a:prstGeom prst="rect">
            <a:avLst/>
          </a:prstGeom>
          <a:noFill/>
          <a:ln w="1270">
            <a:solidFill>
              <a:srgbClr val="4967C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296004" y="2880898"/>
            <a:ext cx="182880" cy="182880"/>
          </a:xfrm>
          <a:prstGeom prst="sun">
            <a:avLst/>
          </a:prstGeom>
          <a:noFill/>
          <a:ln w="1270">
            <a:solidFill>
              <a:srgbClr val="79CF8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271564" y="3897725"/>
            <a:ext cx="182880" cy="182880"/>
          </a:xfrm>
          <a:prstGeom prst="sun">
            <a:avLst/>
          </a:prstGeom>
          <a:noFill/>
          <a:ln w="1270">
            <a:solidFill>
              <a:srgbClr val="E94B0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Testing: Why is it important?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 ensures the quality and reliability of software.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Unit Testing: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Testing individual components or functions.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Integration Testing: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Testing how different parts of the system work together.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System Testing: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Testing the entire system as a whole.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Acceptance Testing (UAT):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Testing by end-users to ensure it meets their needs.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029771" y="2421747"/>
            <a:ext cx="182880" cy="182880"/>
          </a:xfrm>
          <a:prstGeom prst="triangle">
            <a:avLst/>
          </a:prstGeom>
          <a:noFill/>
          <a:ln w="1270">
            <a:solidFill>
              <a:srgbClr val="5768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118571" y="2524353"/>
            <a:ext cx="182880" cy="182880"/>
          </a:xfrm>
          <a:prstGeom prst="triangle">
            <a:avLst/>
          </a:prstGeom>
          <a:noFill/>
          <a:ln w="1270">
            <a:solidFill>
              <a:srgbClr val="23BCA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630983" y="81463"/>
            <a:ext cx="182880" cy="182880"/>
          </a:xfrm>
          <a:prstGeom prst="sun">
            <a:avLst/>
          </a:prstGeom>
          <a:noFill/>
          <a:ln w="1270">
            <a:solidFill>
              <a:srgbClr val="0FE73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640908" y="1212921"/>
            <a:ext cx="182880" cy="182880"/>
          </a:xfrm>
          <a:prstGeom prst="triangle">
            <a:avLst/>
          </a:prstGeom>
          <a:noFill/>
          <a:ln w="1270">
            <a:solidFill>
              <a:srgbClr val="68539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75544" y="703880"/>
            <a:ext cx="182880" cy="182880"/>
          </a:xfrm>
          <a:prstGeom prst="cube">
            <a:avLst/>
          </a:prstGeom>
          <a:noFill/>
          <a:ln w="1270">
            <a:solidFill>
              <a:srgbClr val="F8F0E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Paths: Front-End Developer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Focuses on the user interface (what the user sees and interacts with).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Technologies: HTML, CSS, JavaScript, React, Angular, Vue.js.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48068" y="3130110"/>
            <a:ext cx="182880" cy="182880"/>
          </a:xfrm>
          <a:prstGeom prst="cube">
            <a:avLst/>
          </a:prstGeom>
          <a:noFill/>
          <a:ln w="1270">
            <a:solidFill>
              <a:srgbClr val="628FD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086608" y="217790"/>
            <a:ext cx="182880" cy="182880"/>
          </a:xfrm>
          <a:prstGeom prst="sun">
            <a:avLst/>
          </a:prstGeom>
          <a:noFill/>
          <a:ln w="1270">
            <a:solidFill>
              <a:srgbClr val="2EA4D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919062" y="3840913"/>
            <a:ext cx="182880" cy="182880"/>
          </a:xfrm>
          <a:prstGeom prst="sun">
            <a:avLst/>
          </a:prstGeom>
          <a:noFill/>
          <a:ln w="1270">
            <a:solidFill>
              <a:srgbClr val="0121D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785233" y="1327738"/>
            <a:ext cx="182880" cy="182880"/>
          </a:xfrm>
          <a:prstGeom prst="rect">
            <a:avLst/>
          </a:prstGeom>
          <a:noFill/>
          <a:ln w="1270">
            <a:solidFill>
              <a:srgbClr val="38CA0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413282" y="4000014"/>
            <a:ext cx="182880" cy="182880"/>
          </a:xfrm>
          <a:prstGeom prst="rect">
            <a:avLst/>
          </a:prstGeom>
          <a:noFill/>
          <a:ln w="1270">
            <a:solidFill>
              <a:srgbClr val="7557B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Paths: Back-End Developer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Focuses on the server-side logic and database management.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Technologies: Python, Java, Node.js, PHP, Databases (SQL, NoSQL).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120223" y="2913262"/>
            <a:ext cx="182880" cy="182880"/>
          </a:xfrm>
          <a:prstGeom prst="sun">
            <a:avLst/>
          </a:prstGeom>
          <a:noFill/>
          <a:ln w="1270">
            <a:solidFill>
              <a:srgbClr val="01BBC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481401" y="1290900"/>
            <a:ext cx="182880" cy="182880"/>
          </a:xfrm>
          <a:prstGeom prst="triangle">
            <a:avLst/>
          </a:prstGeom>
          <a:noFill/>
          <a:ln w="1270">
            <a:solidFill>
              <a:srgbClr val="78DF5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11555" y="4168422"/>
            <a:ext cx="182880" cy="182880"/>
          </a:xfrm>
          <a:prstGeom prst="sun">
            <a:avLst/>
          </a:prstGeom>
          <a:noFill/>
          <a:ln w="1270">
            <a:solidFill>
              <a:srgbClr val="CAC53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110572" y="1909308"/>
            <a:ext cx="182880" cy="182880"/>
          </a:xfrm>
          <a:prstGeom prst="triangle">
            <a:avLst/>
          </a:prstGeom>
          <a:noFill/>
          <a:ln w="1270">
            <a:solidFill>
              <a:srgbClr val="07413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901821" y="4369808"/>
            <a:ext cx="182880" cy="182880"/>
          </a:xfrm>
          <a:prstGeom prst="sun">
            <a:avLst/>
          </a:prstGeom>
          <a:noFill/>
          <a:ln w="1270">
            <a:solidFill>
              <a:srgbClr val="96EE4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Paths: Full-Stack Developer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Proficient in both front-end and back-end development.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Requires a broad skillset and understanding of the entire software development lifecycle.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69775" y="3367903"/>
            <a:ext cx="182880" cy="182880"/>
          </a:xfrm>
          <a:prstGeom prst="sun">
            <a:avLst/>
          </a:prstGeom>
          <a:noFill/>
          <a:ln w="1270">
            <a:solidFill>
              <a:srgbClr val="C00FA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795607" y="1093374"/>
            <a:ext cx="182880" cy="182880"/>
          </a:xfrm>
          <a:prstGeom prst="sun">
            <a:avLst/>
          </a:prstGeom>
          <a:noFill/>
          <a:ln w="1270">
            <a:solidFill>
              <a:srgbClr val="BAA9B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668246" y="104345"/>
            <a:ext cx="182880" cy="182880"/>
          </a:xfrm>
          <a:prstGeom prst="triangle">
            <a:avLst/>
          </a:prstGeom>
          <a:noFill/>
          <a:ln w="1270">
            <a:solidFill>
              <a:srgbClr val="8E21A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329796" y="3202160"/>
            <a:ext cx="182880" cy="182880"/>
          </a:xfrm>
          <a:prstGeom prst="rect">
            <a:avLst/>
          </a:prstGeom>
          <a:noFill/>
          <a:ln w="1270">
            <a:solidFill>
              <a:srgbClr val="AF341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214016" y="1680566"/>
            <a:ext cx="182880" cy="182880"/>
          </a:xfrm>
          <a:prstGeom prst="sun">
            <a:avLst/>
          </a:prstGeom>
          <a:noFill/>
          <a:ln w="1270">
            <a:solidFill>
              <a:srgbClr val="22666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Paths: Mobile App Developer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Develops applications for mobile devices (iOS, Android).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Technologies: Swift (iOS), Kotlin (Android), React Native, Flutter.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76824" y="3456898"/>
            <a:ext cx="182880" cy="182880"/>
          </a:xfrm>
          <a:prstGeom prst="sun">
            <a:avLst/>
          </a:prstGeom>
          <a:noFill/>
          <a:ln w="1270">
            <a:solidFill>
              <a:srgbClr val="7BA99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33193" y="1057390"/>
            <a:ext cx="182880" cy="182880"/>
          </a:xfrm>
          <a:prstGeom prst="rect">
            <a:avLst/>
          </a:prstGeom>
          <a:noFill/>
          <a:ln w="1270">
            <a:solidFill>
              <a:srgbClr val="D2E08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56201" y="345073"/>
            <a:ext cx="182880" cy="182880"/>
          </a:xfrm>
          <a:prstGeom prst="sun">
            <a:avLst/>
          </a:prstGeom>
          <a:noFill/>
          <a:ln w="1270">
            <a:solidFill>
              <a:srgbClr val="50180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00125" y="391181"/>
            <a:ext cx="182880" cy="182880"/>
          </a:xfrm>
          <a:prstGeom prst="rect">
            <a:avLst/>
          </a:prstGeom>
          <a:noFill/>
          <a:ln w="1270">
            <a:solidFill>
              <a:srgbClr val="C773D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71173" y="607036"/>
            <a:ext cx="182880" cy="182880"/>
          </a:xfrm>
          <a:prstGeom prst="cube">
            <a:avLst/>
          </a:prstGeom>
          <a:noFill/>
          <a:ln w="1270">
            <a:solidFill>
              <a:srgbClr val="C2B47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Paths: DevOps Engineer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Focuses on automating and streamlining the software development and deployment process.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Skills: CI/CD, cloud computing, scripting, infrastructure as code.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650183" y="4411902"/>
            <a:ext cx="182880" cy="182880"/>
          </a:xfrm>
          <a:prstGeom prst="sun">
            <a:avLst/>
          </a:prstGeom>
          <a:noFill/>
          <a:ln w="1270">
            <a:solidFill>
              <a:srgbClr val="45B5A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353197" y="4093663"/>
            <a:ext cx="182880" cy="182880"/>
          </a:xfrm>
          <a:prstGeom prst="rect">
            <a:avLst/>
          </a:prstGeom>
          <a:noFill/>
          <a:ln w="1270">
            <a:solidFill>
              <a:srgbClr val="E8CCE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58237" y="4060455"/>
            <a:ext cx="182880" cy="182880"/>
          </a:xfrm>
          <a:prstGeom prst="triangle">
            <a:avLst/>
          </a:prstGeom>
          <a:noFill/>
          <a:ln w="1270">
            <a:solidFill>
              <a:srgbClr val="1AA09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528034" y="356723"/>
            <a:ext cx="182880" cy="182880"/>
          </a:xfrm>
          <a:prstGeom prst="cube">
            <a:avLst/>
          </a:prstGeom>
          <a:noFill/>
          <a:ln w="1270">
            <a:solidFill>
              <a:srgbClr val="478CD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533244" y="3557491"/>
            <a:ext cx="182880" cy="182880"/>
          </a:xfrm>
          <a:prstGeom prst="rect">
            <a:avLst/>
          </a:prstGeom>
          <a:noFill/>
          <a:ln w="1270">
            <a:solidFill>
              <a:srgbClr val="10681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Tips for Beginners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Start with the basics: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 fundamental programming concepts.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Practice consistently: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Code every day, even for a short period.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 on projects: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Build small applications to apply your knowledge.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Join a community: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 with other developers, ask questions, and share your work.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Never stop learning: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field of software development is constantly evolving.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154505" y="2674768"/>
            <a:ext cx="182880" cy="182880"/>
          </a:xfrm>
          <a:prstGeom prst="cube">
            <a:avLst/>
          </a:prstGeom>
          <a:noFill/>
          <a:ln w="1270">
            <a:solidFill>
              <a:srgbClr val="E797C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97131" y="1176820"/>
            <a:ext cx="182880" cy="182880"/>
          </a:xfrm>
          <a:prstGeom prst="triangle">
            <a:avLst/>
          </a:prstGeom>
          <a:noFill/>
          <a:ln w="1270">
            <a:solidFill>
              <a:srgbClr val="EC5E0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258076" y="3580301"/>
            <a:ext cx="182880" cy="182880"/>
          </a:xfrm>
          <a:prstGeom prst="sun">
            <a:avLst/>
          </a:prstGeom>
          <a:noFill/>
          <a:ln w="1270">
            <a:solidFill>
              <a:srgbClr val="9E462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605323" y="2980497"/>
            <a:ext cx="182880" cy="182880"/>
          </a:xfrm>
          <a:prstGeom prst="sun">
            <a:avLst/>
          </a:prstGeom>
          <a:noFill/>
          <a:ln w="1270">
            <a:solidFill>
              <a:srgbClr val="979CE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76174" y="1834450"/>
            <a:ext cx="182880" cy="182880"/>
          </a:xfrm>
          <a:prstGeom prst="rect">
            <a:avLst/>
          </a:prstGeom>
          <a:noFill/>
          <a:ln w="1270">
            <a:solidFill>
              <a:srgbClr val="934AD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Software Development?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development is the process of: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Conceptualizing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Designing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Programming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Documenting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Bug Fixing</a:t>
            </a:r>
            <a:endParaRPr lang="en-US" sz="1400" dirty="0"/>
          </a:p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...involved in creating and maintaining applications, frameworks, or other software components.</a:t>
            </a:r>
            <a:endParaRPr lang="en-US" sz="1400" dirty="0"/>
          </a:p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64910" y="2219876"/>
            <a:ext cx="182880" cy="182880"/>
          </a:xfrm>
          <a:prstGeom prst="rect">
            <a:avLst/>
          </a:prstGeom>
          <a:noFill/>
          <a:ln w="1270">
            <a:solidFill>
              <a:srgbClr val="DCBF6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83813" y="2580372"/>
            <a:ext cx="182880" cy="182880"/>
          </a:xfrm>
          <a:prstGeom prst="triangle">
            <a:avLst/>
          </a:prstGeom>
          <a:noFill/>
          <a:ln w="1270">
            <a:solidFill>
              <a:srgbClr val="BB7EA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94950" y="2793063"/>
            <a:ext cx="182880" cy="182880"/>
          </a:xfrm>
          <a:prstGeom prst="triangle">
            <a:avLst/>
          </a:prstGeom>
          <a:noFill/>
          <a:ln w="1270">
            <a:solidFill>
              <a:srgbClr val="B198D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705186" y="1392128"/>
            <a:ext cx="182880" cy="182880"/>
          </a:xfrm>
          <a:prstGeom prst="cube">
            <a:avLst/>
          </a:prstGeom>
          <a:noFill/>
          <a:ln w="1270">
            <a:solidFill>
              <a:srgbClr val="40778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070541" y="1156360"/>
            <a:ext cx="182880" cy="182880"/>
          </a:xfrm>
          <a:prstGeom prst="triangle">
            <a:avLst/>
          </a:prstGeom>
          <a:noFill/>
          <a:ln w="1270">
            <a:solidFill>
              <a:srgbClr val="F72E8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Where to Learn More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Coursera, Udemy, edX, Codecademy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Documentation: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Official documentation for programming languages and frameworks.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"Clean Code", "Cracking the Coding Interview"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Blogs and Forums: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Stack Overflow, Reddit (r/programming, r/learnprogramming)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00280" y="739914"/>
            <a:ext cx="182880" cy="182880"/>
          </a:xfrm>
          <a:prstGeom prst="cube">
            <a:avLst/>
          </a:prstGeom>
          <a:noFill/>
          <a:ln w="1270">
            <a:solidFill>
              <a:srgbClr val="826C1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932513" y="857294"/>
            <a:ext cx="182880" cy="182880"/>
          </a:xfrm>
          <a:prstGeom prst="triangle">
            <a:avLst/>
          </a:prstGeom>
          <a:noFill/>
          <a:ln w="1270">
            <a:solidFill>
              <a:srgbClr val="989FA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01487" y="1803152"/>
            <a:ext cx="182880" cy="182880"/>
          </a:xfrm>
          <a:prstGeom prst="cube">
            <a:avLst/>
          </a:prstGeom>
          <a:noFill/>
          <a:ln w="1270">
            <a:solidFill>
              <a:srgbClr val="311B1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974034" y="1900747"/>
            <a:ext cx="182880" cy="182880"/>
          </a:xfrm>
          <a:prstGeom prst="triangle">
            <a:avLst/>
          </a:prstGeom>
          <a:noFill/>
          <a:ln w="1270">
            <a:solidFill>
              <a:srgbClr val="4BC2D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865558" y="1955518"/>
            <a:ext cx="182880" cy="182880"/>
          </a:xfrm>
          <a:prstGeom prst="sun">
            <a:avLst/>
          </a:prstGeom>
          <a:noFill/>
          <a:ln w="1270">
            <a:solidFill>
              <a:srgbClr val="1AB8E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Final Thoughts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development is a challenging but rewarding field.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With dedication and continuous learning, anyone can build a successful career in software development.  Good luck on your journey!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22816" y="2095439"/>
            <a:ext cx="182880" cy="182880"/>
          </a:xfrm>
          <a:prstGeom prst="cube">
            <a:avLst/>
          </a:prstGeom>
          <a:noFill/>
          <a:ln w="1270">
            <a:solidFill>
              <a:srgbClr val="588FE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97137" y="2759877"/>
            <a:ext cx="182880" cy="182880"/>
          </a:xfrm>
          <a:prstGeom prst="sun">
            <a:avLst/>
          </a:prstGeom>
          <a:noFill/>
          <a:ln w="1270">
            <a:solidFill>
              <a:srgbClr val="1EF9B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85689" y="199061"/>
            <a:ext cx="182880" cy="182880"/>
          </a:xfrm>
          <a:prstGeom prst="triangle">
            <a:avLst/>
          </a:prstGeom>
          <a:noFill/>
          <a:ln w="1270">
            <a:solidFill>
              <a:srgbClr val="73A79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89762" y="3683130"/>
            <a:ext cx="182880" cy="182880"/>
          </a:xfrm>
          <a:prstGeom prst="triangle">
            <a:avLst/>
          </a:prstGeom>
          <a:noFill/>
          <a:ln w="1270">
            <a:solidFill>
              <a:srgbClr val="85531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42114" y="2692759"/>
            <a:ext cx="182880" cy="182880"/>
          </a:xfrm>
          <a:prstGeom prst="sun">
            <a:avLst/>
          </a:prstGeom>
          <a:noFill/>
          <a:ln w="1270">
            <a:solidFill>
              <a:srgbClr val="9AEC5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is Software Development Important?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powers almost everything around us!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Simplifies tasks, making them faster and more efficient.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Enables instant connection across the globe.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Innovation: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Drives progress in various fields like medicine, education, and entertainment.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 Solving: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Provides solutions to complex problems.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87383" y="316105"/>
            <a:ext cx="182880" cy="182880"/>
          </a:xfrm>
          <a:prstGeom prst="rect">
            <a:avLst/>
          </a:prstGeom>
          <a:noFill/>
          <a:ln w="1270">
            <a:solidFill>
              <a:srgbClr val="A0DD4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630814" y="3178120"/>
            <a:ext cx="182880" cy="182880"/>
          </a:xfrm>
          <a:prstGeom prst="cube">
            <a:avLst/>
          </a:prstGeom>
          <a:noFill/>
          <a:ln w="1270">
            <a:solidFill>
              <a:srgbClr val="28336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306299" y="1798938"/>
            <a:ext cx="182880" cy="182880"/>
          </a:xfrm>
          <a:prstGeom prst="rect">
            <a:avLst/>
          </a:prstGeom>
          <a:noFill/>
          <a:ln w="1270">
            <a:solidFill>
              <a:srgbClr val="3A4BE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101733" y="2092375"/>
            <a:ext cx="182880" cy="182880"/>
          </a:xfrm>
          <a:prstGeom prst="rect">
            <a:avLst/>
          </a:prstGeom>
          <a:noFill/>
          <a:ln w="1270">
            <a:solidFill>
              <a:srgbClr val="3FB9A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856235" y="1510015"/>
            <a:ext cx="182880" cy="182880"/>
          </a:xfrm>
          <a:prstGeom prst="sun">
            <a:avLst/>
          </a:prstGeom>
          <a:noFill/>
          <a:ln w="1270">
            <a:solidFill>
              <a:srgbClr val="6BAB7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Concepts: Programming Languages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Programming languages are the tools we use to tell computers what to do.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Python: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Easy to learn, versatile.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Java: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Widely used for enterprise applications.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JavaScript: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Essential for web development.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C++: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Powerful, used for game development and system programming.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C#: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Developed by Microsoft, used in .NET framework and game development.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426388" y="3748310"/>
            <a:ext cx="182880" cy="182880"/>
          </a:xfrm>
          <a:prstGeom prst="sun">
            <a:avLst/>
          </a:prstGeom>
          <a:noFill/>
          <a:ln w="1270">
            <a:solidFill>
              <a:srgbClr val="44D23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14006" y="2672881"/>
            <a:ext cx="182880" cy="182880"/>
          </a:xfrm>
          <a:prstGeom prst="cube">
            <a:avLst/>
          </a:prstGeom>
          <a:noFill/>
          <a:ln w="1270">
            <a:solidFill>
              <a:srgbClr val="BA2AD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440690" y="2240724"/>
            <a:ext cx="182880" cy="182880"/>
          </a:xfrm>
          <a:prstGeom prst="triangle">
            <a:avLst/>
          </a:prstGeom>
          <a:noFill/>
          <a:ln w="1270">
            <a:solidFill>
              <a:srgbClr val="D7F15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621116" y="4557705"/>
            <a:ext cx="182880" cy="182880"/>
          </a:xfrm>
          <a:prstGeom prst="triangle">
            <a:avLst/>
          </a:prstGeom>
          <a:noFill/>
          <a:ln w="1270">
            <a:solidFill>
              <a:srgbClr val="D1A0F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144397" y="1653552"/>
            <a:ext cx="182880" cy="182880"/>
          </a:xfrm>
          <a:prstGeom prst="cube">
            <a:avLst/>
          </a:prstGeom>
          <a:noFill/>
          <a:ln w="1270">
            <a:solidFill>
              <a:srgbClr val="99F9B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Concepts: Data Structures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structures are ways to organize and store data efficiently.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Arrays: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Ordered list of elements.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Linked Lists: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Chain of elements connected by pointers.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Trees: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Hierarchical data structure.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Hash Tables: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Key-value pairs for fast lookup.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90138" y="85609"/>
            <a:ext cx="182880" cy="182880"/>
          </a:xfrm>
          <a:prstGeom prst="cube">
            <a:avLst/>
          </a:prstGeom>
          <a:noFill/>
          <a:ln w="1270">
            <a:solidFill>
              <a:srgbClr val="BD8DE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136538" y="2624830"/>
            <a:ext cx="182880" cy="182880"/>
          </a:xfrm>
          <a:prstGeom prst="cube">
            <a:avLst/>
          </a:prstGeom>
          <a:noFill/>
          <a:ln w="1270">
            <a:solidFill>
              <a:srgbClr val="3837D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19133" y="1722891"/>
            <a:ext cx="182880" cy="182880"/>
          </a:xfrm>
          <a:prstGeom prst="rect">
            <a:avLst/>
          </a:prstGeom>
          <a:noFill/>
          <a:ln w="1270">
            <a:solidFill>
              <a:srgbClr val="229BD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405069" y="212033"/>
            <a:ext cx="182880" cy="182880"/>
          </a:xfrm>
          <a:prstGeom prst="triangle">
            <a:avLst/>
          </a:prstGeom>
          <a:noFill/>
          <a:ln w="1270">
            <a:solidFill>
              <a:srgbClr val="CFAC7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574177" y="1762330"/>
            <a:ext cx="182880" cy="182880"/>
          </a:xfrm>
          <a:prstGeom prst="sun">
            <a:avLst/>
          </a:prstGeom>
          <a:noFill/>
          <a:ln w="1270">
            <a:solidFill>
              <a:srgbClr val="05166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Concepts: Algorithms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Algorithms are step-by-step procedures to solve a problem.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Sorting Algorithms: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Arranging data in a specific order (e.g., bubble sort, merge sort).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Searching Algorithms: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Finding a specific element in a data set (e.g., linear search, binary search).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 Algorithms: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Solving problems related to networks and relationships (e.g., Dijkstra's algorithm).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52920" y="777002"/>
            <a:ext cx="182880" cy="182880"/>
          </a:xfrm>
          <a:prstGeom prst="cube">
            <a:avLst/>
          </a:prstGeom>
          <a:noFill/>
          <a:ln w="1270">
            <a:solidFill>
              <a:srgbClr val="33272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451987" y="1265124"/>
            <a:ext cx="182880" cy="182880"/>
          </a:xfrm>
          <a:prstGeom prst="triangle">
            <a:avLst/>
          </a:prstGeom>
          <a:noFill/>
          <a:ln w="1270">
            <a:solidFill>
              <a:srgbClr val="FFF8D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875174" y="2268510"/>
            <a:ext cx="182880" cy="182880"/>
          </a:xfrm>
          <a:prstGeom prst="sun">
            <a:avLst/>
          </a:prstGeom>
          <a:noFill/>
          <a:ln w="1270">
            <a:solidFill>
              <a:srgbClr val="D9C35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971205" y="989740"/>
            <a:ext cx="182880" cy="182880"/>
          </a:xfrm>
          <a:prstGeom prst="sun">
            <a:avLst/>
          </a:prstGeom>
          <a:noFill/>
          <a:ln w="1270">
            <a:solidFill>
              <a:srgbClr val="B9BAC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527258" y="646874"/>
            <a:ext cx="182880" cy="182880"/>
          </a:xfrm>
          <a:prstGeom prst="rect">
            <a:avLst/>
          </a:prstGeom>
          <a:noFill/>
          <a:ln w="1270">
            <a:solidFill>
              <a:srgbClr val="D449A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 Development Methodologies: Waterfall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Waterfall model is a linear, sequential approach.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stage (requirements, design, implementation, testing, deployment, maintenance) must be completed before moving on to the next.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Simple to understand and implement.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 very flexible to changes once a stage is finished.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898223" y="546973"/>
            <a:ext cx="182880" cy="182880"/>
          </a:xfrm>
          <a:prstGeom prst="cube">
            <a:avLst/>
          </a:prstGeom>
          <a:noFill/>
          <a:ln w="1270">
            <a:solidFill>
              <a:srgbClr val="6F7A6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09560" y="4094048"/>
            <a:ext cx="182880" cy="182880"/>
          </a:xfrm>
          <a:prstGeom prst="sun">
            <a:avLst/>
          </a:prstGeom>
          <a:noFill/>
          <a:ln w="1270">
            <a:solidFill>
              <a:srgbClr val="F3056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020631" y="2257281"/>
            <a:ext cx="182880" cy="182880"/>
          </a:xfrm>
          <a:prstGeom prst="cube">
            <a:avLst/>
          </a:prstGeom>
          <a:noFill/>
          <a:ln w="1270">
            <a:solidFill>
              <a:srgbClr val="46BBA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71648" y="1801881"/>
            <a:ext cx="182880" cy="182880"/>
          </a:xfrm>
          <a:prstGeom prst="triangle">
            <a:avLst/>
          </a:prstGeom>
          <a:noFill/>
          <a:ln w="1270">
            <a:solidFill>
              <a:srgbClr val="B7FD8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50446" y="302746"/>
            <a:ext cx="182880" cy="182880"/>
          </a:xfrm>
          <a:prstGeom prst="cube">
            <a:avLst/>
          </a:prstGeom>
          <a:noFill/>
          <a:ln w="1270">
            <a:solidFill>
              <a:srgbClr val="2E966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 Development Methodologies: Agile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Agile methodologies emphasize iterative development, collaboration, and customer feedback.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Scrum: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Popular Agile framework with short development cycles (sprints).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Kanban: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Visual workflow management system.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Flexible and adaptable to changing requirements.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75996" y="464283"/>
            <a:ext cx="182880" cy="182880"/>
          </a:xfrm>
          <a:prstGeom prst="triangle">
            <a:avLst/>
          </a:prstGeom>
          <a:noFill/>
          <a:ln w="1270">
            <a:solidFill>
              <a:srgbClr val="ACEA6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893029" y="1081382"/>
            <a:ext cx="182880" cy="182880"/>
          </a:xfrm>
          <a:prstGeom prst="triangle">
            <a:avLst/>
          </a:prstGeom>
          <a:noFill/>
          <a:ln w="1270">
            <a:solidFill>
              <a:srgbClr val="9D2AE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387243" y="3111481"/>
            <a:ext cx="182880" cy="182880"/>
          </a:xfrm>
          <a:prstGeom prst="rect">
            <a:avLst/>
          </a:prstGeom>
          <a:noFill/>
          <a:ln w="1270">
            <a:solidFill>
              <a:srgbClr val="C8901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141630" y="600632"/>
            <a:ext cx="182880" cy="182880"/>
          </a:xfrm>
          <a:prstGeom prst="sun">
            <a:avLst/>
          </a:prstGeom>
          <a:noFill/>
          <a:ln w="1270">
            <a:solidFill>
              <a:srgbClr val="82816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42713" y="3040177"/>
            <a:ext cx="182880" cy="182880"/>
          </a:xfrm>
          <a:prstGeom prst="cube">
            <a:avLst/>
          </a:prstGeom>
          <a:noFill/>
          <a:ln w="1270">
            <a:solidFill>
              <a:srgbClr val="D04CB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 Development Methodologies: DevOps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DevOps focuses on collaboration and automation between development (Dev) and operations (Ops) teams.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Aims to shorten the development lifecycle and provide continuous delivery with high software quality.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Emphasizes automation, monitoring, and rapid feedback loops.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2025-02-24T11:15:54Z</dcterms:created>
  <dcterms:modified xsi:type="dcterms:W3CDTF">2025-02-24T11:15:54Z</dcterms:modified>
</cp:coreProperties>
</file>