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notesMasterIdLst>
    <p:notesMasterId r:id="rId3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5666833" y="1327193"/>
            <a:ext cx="182880" cy="182880"/>
          </a:xfrm>
          <a:prstGeom prst="rect">
            <a:avLst/>
          </a:prstGeom>
          <a:noFill/>
          <a:ln w="1270">
            <a:solidFill>
              <a:srgbClr val="BC0A9B"/>
            </a:solidFill>
            <a:prstDash val="solid"/>
          </a:ln>
        </p:spPr>
      </p:sp>
      <p:sp>
        <p:nvSpPr>
          <p:cNvPr id="5" name="Shape 3"/>
          <p:cNvSpPr/>
          <p:nvPr/>
        </p:nvSpPr>
        <p:spPr>
          <a:xfrm>
            <a:off x="7322546" y="2387340"/>
            <a:ext cx="182880" cy="182880"/>
          </a:xfrm>
          <a:prstGeom prst="rect">
            <a:avLst/>
          </a:prstGeom>
          <a:noFill/>
          <a:ln w="1270">
            <a:solidFill>
              <a:srgbClr val="0ED174"/>
            </a:solidFill>
            <a:prstDash val="solid"/>
          </a:ln>
        </p:spPr>
      </p:sp>
      <p:sp>
        <p:nvSpPr>
          <p:cNvPr id="6" name="Shape 4"/>
          <p:cNvSpPr/>
          <p:nvPr/>
        </p:nvSpPr>
        <p:spPr>
          <a:xfrm>
            <a:off x="1096863" y="3649771"/>
            <a:ext cx="182880" cy="182880"/>
          </a:xfrm>
          <a:prstGeom prst="sun">
            <a:avLst/>
          </a:prstGeom>
          <a:noFill/>
          <a:ln w="1270">
            <a:solidFill>
              <a:srgbClr val="5EC8ED"/>
            </a:solidFill>
            <a:prstDash val="solid"/>
          </a:ln>
        </p:spPr>
      </p:sp>
      <p:sp>
        <p:nvSpPr>
          <p:cNvPr id="7" name="Shape 5"/>
          <p:cNvSpPr/>
          <p:nvPr/>
        </p:nvSpPr>
        <p:spPr>
          <a:xfrm>
            <a:off x="3401373" y="586851"/>
            <a:ext cx="182880" cy="182880"/>
          </a:xfrm>
          <a:prstGeom prst="cube">
            <a:avLst/>
          </a:prstGeom>
          <a:noFill/>
          <a:ln w="1270">
            <a:solidFill>
              <a:srgbClr val="C2EEE4"/>
            </a:solidFill>
            <a:prstDash val="solid"/>
          </a:ln>
        </p:spPr>
      </p:sp>
      <p:sp>
        <p:nvSpPr>
          <p:cNvPr id="8" name="Shape 6"/>
          <p:cNvSpPr/>
          <p:nvPr/>
        </p:nvSpPr>
        <p:spPr>
          <a:xfrm>
            <a:off x="2699431" y="1469769"/>
            <a:ext cx="182880" cy="182880"/>
          </a:xfrm>
          <a:prstGeom prst="triangle">
            <a:avLst/>
          </a:prstGeom>
          <a:noFill/>
          <a:ln w="1270">
            <a:solidFill>
              <a:srgbClr val="5DFDAE"/>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Mobile Technology Overview</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This presentation will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What is Mobile Technology?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Types of 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Mobile Operating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Mobile Networks (Connectivity)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Mobile Applications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Mobile Security Basics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Future Trends in Mobile Technology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854560" y="1880901"/>
            <a:ext cx="182880" cy="182880"/>
          </a:xfrm>
          <a:prstGeom prst="rect">
            <a:avLst/>
          </a:prstGeom>
          <a:noFill/>
          <a:ln w="1270">
            <a:solidFill>
              <a:srgbClr val="8F112C"/>
            </a:solidFill>
            <a:prstDash val="solid"/>
          </a:ln>
        </p:spPr>
      </p:sp>
      <p:sp>
        <p:nvSpPr>
          <p:cNvPr id="7" name="Shape 5"/>
          <p:cNvSpPr/>
          <p:nvPr/>
        </p:nvSpPr>
        <p:spPr>
          <a:xfrm>
            <a:off x="7147075" y="3044226"/>
            <a:ext cx="182880" cy="182880"/>
          </a:xfrm>
          <a:prstGeom prst="cube">
            <a:avLst/>
          </a:prstGeom>
          <a:noFill/>
          <a:ln w="1270">
            <a:solidFill>
              <a:srgbClr val="E791EC"/>
            </a:solidFill>
            <a:prstDash val="solid"/>
          </a:ln>
        </p:spPr>
      </p:sp>
      <p:sp>
        <p:nvSpPr>
          <p:cNvPr id="8" name="Shape 6"/>
          <p:cNvSpPr/>
          <p:nvPr/>
        </p:nvSpPr>
        <p:spPr>
          <a:xfrm>
            <a:off x="1919129" y="1510510"/>
            <a:ext cx="182880" cy="182880"/>
          </a:xfrm>
          <a:prstGeom prst="triangle">
            <a:avLst/>
          </a:prstGeom>
          <a:noFill/>
          <a:ln w="1270">
            <a:solidFill>
              <a:srgbClr val="604BCF"/>
            </a:solidFill>
            <a:prstDash val="solid"/>
          </a:ln>
        </p:spPr>
      </p:sp>
      <p:sp>
        <p:nvSpPr>
          <p:cNvPr id="9" name="Shape 7"/>
          <p:cNvSpPr/>
          <p:nvPr/>
        </p:nvSpPr>
        <p:spPr>
          <a:xfrm>
            <a:off x="7711031" y="668185"/>
            <a:ext cx="182880" cy="182880"/>
          </a:xfrm>
          <a:prstGeom prst="cube">
            <a:avLst/>
          </a:prstGeom>
          <a:noFill/>
          <a:ln w="1270">
            <a:solidFill>
              <a:srgbClr val="E822DD"/>
            </a:solidFill>
            <a:prstDash val="solid"/>
          </a:ln>
        </p:spPr>
      </p:sp>
      <p:sp>
        <p:nvSpPr>
          <p:cNvPr id="10" name="Shape 8"/>
          <p:cNvSpPr/>
          <p:nvPr/>
        </p:nvSpPr>
        <p:spPr>
          <a:xfrm>
            <a:off x="1848158" y="584342"/>
            <a:ext cx="182880" cy="182880"/>
          </a:xfrm>
          <a:prstGeom prst="rect">
            <a:avLst/>
          </a:prstGeom>
          <a:noFill/>
          <a:ln w="1270">
            <a:solidFill>
              <a:srgbClr val="D2D61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Common Mobile Security Threats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Malware: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Viruses, spyware, and other malicious software.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Phishing: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Tricking users into revealing personal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Unsecured Wi-Fi: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Leaving your data vulnerable to interception.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Lost or Stolen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Physical loss of your device.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 Permissions: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Granting unnecessary access to your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321088" y="3963314"/>
            <a:ext cx="182880" cy="182880"/>
          </a:xfrm>
          <a:prstGeom prst="cube">
            <a:avLst/>
          </a:prstGeom>
          <a:noFill/>
          <a:ln w="1270">
            <a:solidFill>
              <a:srgbClr val="0B25A3"/>
            </a:solidFill>
            <a:prstDash val="solid"/>
          </a:ln>
        </p:spPr>
      </p:sp>
      <p:sp>
        <p:nvSpPr>
          <p:cNvPr id="7" name="Shape 5"/>
          <p:cNvSpPr/>
          <p:nvPr/>
        </p:nvSpPr>
        <p:spPr>
          <a:xfrm>
            <a:off x="727951" y="706614"/>
            <a:ext cx="182880" cy="182880"/>
          </a:xfrm>
          <a:prstGeom prst="cube">
            <a:avLst/>
          </a:prstGeom>
          <a:noFill/>
          <a:ln w="1270">
            <a:solidFill>
              <a:srgbClr val="A7A750"/>
            </a:solidFill>
            <a:prstDash val="solid"/>
          </a:ln>
        </p:spPr>
      </p:sp>
      <p:sp>
        <p:nvSpPr>
          <p:cNvPr id="8" name="Shape 6"/>
          <p:cNvSpPr/>
          <p:nvPr/>
        </p:nvSpPr>
        <p:spPr>
          <a:xfrm>
            <a:off x="3413494" y="808526"/>
            <a:ext cx="182880" cy="182880"/>
          </a:xfrm>
          <a:prstGeom prst="rect">
            <a:avLst/>
          </a:prstGeom>
          <a:noFill/>
          <a:ln w="1270">
            <a:solidFill>
              <a:srgbClr val="DFBCE2"/>
            </a:solidFill>
            <a:prstDash val="solid"/>
          </a:ln>
        </p:spPr>
      </p:sp>
      <p:sp>
        <p:nvSpPr>
          <p:cNvPr id="9" name="Shape 7"/>
          <p:cNvSpPr/>
          <p:nvPr/>
        </p:nvSpPr>
        <p:spPr>
          <a:xfrm>
            <a:off x="7166009" y="1039370"/>
            <a:ext cx="182880" cy="182880"/>
          </a:xfrm>
          <a:prstGeom prst="triangle">
            <a:avLst/>
          </a:prstGeom>
          <a:noFill/>
          <a:ln w="1270">
            <a:solidFill>
              <a:srgbClr val="F9DC4D"/>
            </a:solidFill>
            <a:prstDash val="solid"/>
          </a:ln>
        </p:spPr>
      </p:sp>
      <p:sp>
        <p:nvSpPr>
          <p:cNvPr id="10" name="Shape 8"/>
          <p:cNvSpPr/>
          <p:nvPr/>
        </p:nvSpPr>
        <p:spPr>
          <a:xfrm>
            <a:off x="1870454" y="4566013"/>
            <a:ext cx="182880" cy="182880"/>
          </a:xfrm>
          <a:prstGeom prst="rect">
            <a:avLst/>
          </a:prstGeom>
          <a:noFill/>
          <a:ln w="1270">
            <a:solidFill>
              <a:srgbClr val="678DF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Payment Technologies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How we make purchases with our phones: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NFC (Near Field Communication):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Contactless payments (e.g., Apple Pay, Google Pay).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QR Codes: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Scanning codes with your phone to make payments.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Mobile Banking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Managing your finances directly from your phone.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In-App Purchases: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Buying goods and services within mobile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934446" y="1926330"/>
            <a:ext cx="182880" cy="182880"/>
          </a:xfrm>
          <a:prstGeom prst="rect">
            <a:avLst/>
          </a:prstGeom>
          <a:noFill/>
          <a:ln w="1270">
            <a:solidFill>
              <a:srgbClr val="AC258B"/>
            </a:solidFill>
            <a:prstDash val="solid"/>
          </a:ln>
        </p:spPr>
      </p:sp>
      <p:sp>
        <p:nvSpPr>
          <p:cNvPr id="7" name="Shape 5"/>
          <p:cNvSpPr/>
          <p:nvPr/>
        </p:nvSpPr>
        <p:spPr>
          <a:xfrm>
            <a:off x="3802025" y="279652"/>
            <a:ext cx="182880" cy="182880"/>
          </a:xfrm>
          <a:prstGeom prst="triangle">
            <a:avLst/>
          </a:prstGeom>
          <a:noFill/>
          <a:ln w="1270">
            <a:solidFill>
              <a:srgbClr val="CA0E9E"/>
            </a:solidFill>
            <a:prstDash val="solid"/>
          </a:ln>
        </p:spPr>
      </p:sp>
      <p:sp>
        <p:nvSpPr>
          <p:cNvPr id="8" name="Shape 6"/>
          <p:cNvSpPr/>
          <p:nvPr/>
        </p:nvSpPr>
        <p:spPr>
          <a:xfrm>
            <a:off x="3110611" y="3430259"/>
            <a:ext cx="182880" cy="182880"/>
          </a:xfrm>
          <a:prstGeom prst="cube">
            <a:avLst/>
          </a:prstGeom>
          <a:noFill/>
          <a:ln w="1270">
            <a:solidFill>
              <a:srgbClr val="C2F8FA"/>
            </a:solidFill>
            <a:prstDash val="solid"/>
          </a:ln>
        </p:spPr>
      </p:sp>
      <p:sp>
        <p:nvSpPr>
          <p:cNvPr id="9" name="Shape 7"/>
          <p:cNvSpPr/>
          <p:nvPr/>
        </p:nvSpPr>
        <p:spPr>
          <a:xfrm>
            <a:off x="2824631" y="3820479"/>
            <a:ext cx="182880" cy="182880"/>
          </a:xfrm>
          <a:prstGeom prst="triangle">
            <a:avLst/>
          </a:prstGeom>
          <a:noFill/>
          <a:ln w="1270">
            <a:solidFill>
              <a:srgbClr val="BB81F5"/>
            </a:solidFill>
            <a:prstDash val="solid"/>
          </a:ln>
        </p:spPr>
      </p:sp>
      <p:sp>
        <p:nvSpPr>
          <p:cNvPr id="10" name="Shape 8"/>
          <p:cNvSpPr/>
          <p:nvPr/>
        </p:nvSpPr>
        <p:spPr>
          <a:xfrm>
            <a:off x="2088225" y="2296069"/>
            <a:ext cx="182880" cy="182880"/>
          </a:xfrm>
          <a:prstGeom prst="sun">
            <a:avLst/>
          </a:prstGeom>
          <a:noFill/>
          <a:ln w="1270">
            <a:solidFill>
              <a:srgbClr val="897BC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Technology in Business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Mobile devices and apps are essential for modern businesses: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Communication: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Email, instant messaging, video conferencing.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Collaboration: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Shared documents and project management tools.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Customer Relationship Management (CRM):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Managing customer interactions.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Mobile Commerce: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Selling goods and services through mobile apps and websites.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624649" y="2057359"/>
            <a:ext cx="182880" cy="182880"/>
          </a:xfrm>
          <a:prstGeom prst="cube">
            <a:avLst/>
          </a:prstGeom>
          <a:noFill/>
          <a:ln w="1270">
            <a:solidFill>
              <a:srgbClr val="4F910A"/>
            </a:solidFill>
            <a:prstDash val="solid"/>
          </a:ln>
        </p:spPr>
      </p:sp>
      <p:sp>
        <p:nvSpPr>
          <p:cNvPr id="7" name="Shape 5"/>
          <p:cNvSpPr/>
          <p:nvPr/>
        </p:nvSpPr>
        <p:spPr>
          <a:xfrm>
            <a:off x="5707253" y="2814190"/>
            <a:ext cx="182880" cy="182880"/>
          </a:xfrm>
          <a:prstGeom prst="rect">
            <a:avLst/>
          </a:prstGeom>
          <a:noFill/>
          <a:ln w="1270">
            <a:solidFill>
              <a:srgbClr val="11864E"/>
            </a:solidFill>
            <a:prstDash val="solid"/>
          </a:ln>
        </p:spPr>
      </p:sp>
      <p:sp>
        <p:nvSpPr>
          <p:cNvPr id="8" name="Shape 6"/>
          <p:cNvSpPr/>
          <p:nvPr/>
        </p:nvSpPr>
        <p:spPr>
          <a:xfrm>
            <a:off x="1673636" y="3941098"/>
            <a:ext cx="182880" cy="182880"/>
          </a:xfrm>
          <a:prstGeom prst="cube">
            <a:avLst/>
          </a:prstGeom>
          <a:noFill/>
          <a:ln w="1270">
            <a:solidFill>
              <a:srgbClr val="C6996B"/>
            </a:solidFill>
            <a:prstDash val="solid"/>
          </a:ln>
        </p:spPr>
      </p:sp>
      <p:sp>
        <p:nvSpPr>
          <p:cNvPr id="9" name="Shape 7"/>
          <p:cNvSpPr/>
          <p:nvPr/>
        </p:nvSpPr>
        <p:spPr>
          <a:xfrm>
            <a:off x="3715024" y="2331788"/>
            <a:ext cx="182880" cy="182880"/>
          </a:xfrm>
          <a:prstGeom prst="sun">
            <a:avLst/>
          </a:prstGeom>
          <a:noFill/>
          <a:ln w="1270">
            <a:solidFill>
              <a:srgbClr val="EE18E7"/>
            </a:solidFill>
            <a:prstDash val="solid"/>
          </a:ln>
        </p:spPr>
      </p:sp>
      <p:sp>
        <p:nvSpPr>
          <p:cNvPr id="10" name="Shape 8"/>
          <p:cNvSpPr/>
          <p:nvPr/>
        </p:nvSpPr>
        <p:spPr>
          <a:xfrm>
            <a:off x="5422536" y="1434701"/>
            <a:ext cx="182880" cy="182880"/>
          </a:xfrm>
          <a:prstGeom prst="sun">
            <a:avLst/>
          </a:prstGeom>
          <a:noFill/>
          <a:ln w="1270">
            <a:solidFill>
              <a:srgbClr val="8E660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Benefits of Mobile Technology in Business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Increased Productivity: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Employees can work from anywhere.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Improved Communication: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Easier to stay connected with colleagues and customers.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Enhanced Customer Service: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Faster response times and personalized experiences.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Reduced Costs: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Lower infrastructure costs compared to traditional office setups.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981086" y="1767748"/>
            <a:ext cx="182880" cy="182880"/>
          </a:xfrm>
          <a:prstGeom prst="triangle">
            <a:avLst/>
          </a:prstGeom>
          <a:noFill/>
          <a:ln w="1270">
            <a:solidFill>
              <a:srgbClr val="924F31"/>
            </a:solidFill>
            <a:prstDash val="solid"/>
          </a:ln>
        </p:spPr>
      </p:sp>
      <p:sp>
        <p:nvSpPr>
          <p:cNvPr id="7" name="Shape 5"/>
          <p:cNvSpPr/>
          <p:nvPr/>
        </p:nvSpPr>
        <p:spPr>
          <a:xfrm>
            <a:off x="3150749" y="3173520"/>
            <a:ext cx="182880" cy="182880"/>
          </a:xfrm>
          <a:prstGeom prst="cube">
            <a:avLst/>
          </a:prstGeom>
          <a:noFill/>
          <a:ln w="1270">
            <a:solidFill>
              <a:srgbClr val="9AB3A3"/>
            </a:solidFill>
            <a:prstDash val="solid"/>
          </a:ln>
        </p:spPr>
      </p:sp>
      <p:sp>
        <p:nvSpPr>
          <p:cNvPr id="8" name="Shape 6"/>
          <p:cNvSpPr/>
          <p:nvPr/>
        </p:nvSpPr>
        <p:spPr>
          <a:xfrm>
            <a:off x="2818004" y="3239062"/>
            <a:ext cx="182880" cy="182880"/>
          </a:xfrm>
          <a:prstGeom prst="cube">
            <a:avLst/>
          </a:prstGeom>
          <a:noFill/>
          <a:ln w="1270">
            <a:solidFill>
              <a:srgbClr val="154855"/>
            </a:solidFill>
            <a:prstDash val="solid"/>
          </a:ln>
        </p:spPr>
      </p:sp>
      <p:sp>
        <p:nvSpPr>
          <p:cNvPr id="9" name="Shape 7"/>
          <p:cNvSpPr/>
          <p:nvPr/>
        </p:nvSpPr>
        <p:spPr>
          <a:xfrm>
            <a:off x="2110595" y="104207"/>
            <a:ext cx="182880" cy="182880"/>
          </a:xfrm>
          <a:prstGeom prst="sun">
            <a:avLst/>
          </a:prstGeom>
          <a:noFill/>
          <a:ln w="1270">
            <a:solidFill>
              <a:srgbClr val="9C05F1"/>
            </a:solidFill>
            <a:prstDash val="solid"/>
          </a:ln>
        </p:spPr>
      </p:sp>
      <p:sp>
        <p:nvSpPr>
          <p:cNvPr id="10" name="Shape 8"/>
          <p:cNvSpPr/>
          <p:nvPr/>
        </p:nvSpPr>
        <p:spPr>
          <a:xfrm>
            <a:off x="2494280" y="2781355"/>
            <a:ext cx="182880" cy="182880"/>
          </a:xfrm>
          <a:prstGeom prst="cube">
            <a:avLst/>
          </a:prstGeom>
          <a:noFill/>
          <a:ln w="1270">
            <a:solidFill>
              <a:srgbClr val="402DB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Technology in Education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Transforming the learning experience: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Online Learning Platforms: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Accessing course materials and lectures remotely.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Educational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Interactive learning tools and resources.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E-books: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Digital textbooks and reading materials.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Research and Collaboration: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Accessing information and collaborating with other students.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440794" y="2278163"/>
            <a:ext cx="182880" cy="182880"/>
          </a:xfrm>
          <a:prstGeom prst="rect">
            <a:avLst/>
          </a:prstGeom>
          <a:noFill/>
          <a:ln w="1270">
            <a:solidFill>
              <a:srgbClr val="2044FA"/>
            </a:solidFill>
            <a:prstDash val="solid"/>
          </a:ln>
        </p:spPr>
      </p:sp>
      <p:sp>
        <p:nvSpPr>
          <p:cNvPr id="7" name="Shape 5"/>
          <p:cNvSpPr/>
          <p:nvPr/>
        </p:nvSpPr>
        <p:spPr>
          <a:xfrm>
            <a:off x="1495137" y="2842110"/>
            <a:ext cx="182880" cy="182880"/>
          </a:xfrm>
          <a:prstGeom prst="cube">
            <a:avLst/>
          </a:prstGeom>
          <a:noFill/>
          <a:ln w="1270">
            <a:solidFill>
              <a:srgbClr val="BB8E17"/>
            </a:solidFill>
            <a:prstDash val="solid"/>
          </a:ln>
        </p:spPr>
      </p:sp>
      <p:sp>
        <p:nvSpPr>
          <p:cNvPr id="8" name="Shape 6"/>
          <p:cNvSpPr/>
          <p:nvPr/>
        </p:nvSpPr>
        <p:spPr>
          <a:xfrm>
            <a:off x="1097874" y="4307371"/>
            <a:ext cx="182880" cy="182880"/>
          </a:xfrm>
          <a:prstGeom prst="triangle">
            <a:avLst/>
          </a:prstGeom>
          <a:noFill/>
          <a:ln w="1270">
            <a:solidFill>
              <a:srgbClr val="E906FB"/>
            </a:solidFill>
            <a:prstDash val="solid"/>
          </a:ln>
        </p:spPr>
      </p:sp>
      <p:sp>
        <p:nvSpPr>
          <p:cNvPr id="9" name="Shape 7"/>
          <p:cNvSpPr/>
          <p:nvPr/>
        </p:nvSpPr>
        <p:spPr>
          <a:xfrm>
            <a:off x="4205928" y="768177"/>
            <a:ext cx="182880" cy="182880"/>
          </a:xfrm>
          <a:prstGeom prst="triangle">
            <a:avLst/>
          </a:prstGeom>
          <a:noFill/>
          <a:ln w="1270">
            <a:solidFill>
              <a:srgbClr val="8453D1"/>
            </a:solidFill>
            <a:prstDash val="solid"/>
          </a:ln>
        </p:spPr>
      </p:sp>
      <p:sp>
        <p:nvSpPr>
          <p:cNvPr id="10" name="Shape 8"/>
          <p:cNvSpPr/>
          <p:nvPr/>
        </p:nvSpPr>
        <p:spPr>
          <a:xfrm>
            <a:off x="3757284" y="4282335"/>
            <a:ext cx="182880" cy="182880"/>
          </a:xfrm>
          <a:prstGeom prst="rect">
            <a:avLst/>
          </a:prstGeom>
          <a:noFill/>
          <a:ln w="1270">
            <a:solidFill>
              <a:srgbClr val="46B02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Mobile Technology in Healthcare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Improving patient care and 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Telemedicine: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Remote consultations and monitoring.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Mobile Health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Tracking fitness, managing medications.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Electronic Health Records (EHR):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Accessing patient information on 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Remote Patient Monitoring: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Tracking vital signs and health data remotely.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509085" y="1811766"/>
            <a:ext cx="182880" cy="182880"/>
          </a:xfrm>
          <a:prstGeom prst="sun">
            <a:avLst/>
          </a:prstGeom>
          <a:noFill/>
          <a:ln w="1270">
            <a:solidFill>
              <a:srgbClr val="222FAB"/>
            </a:solidFill>
            <a:prstDash val="solid"/>
          </a:ln>
        </p:spPr>
      </p:sp>
      <p:sp>
        <p:nvSpPr>
          <p:cNvPr id="7" name="Shape 5"/>
          <p:cNvSpPr/>
          <p:nvPr/>
        </p:nvSpPr>
        <p:spPr>
          <a:xfrm>
            <a:off x="4375617" y="1035538"/>
            <a:ext cx="182880" cy="182880"/>
          </a:xfrm>
          <a:prstGeom prst="sun">
            <a:avLst/>
          </a:prstGeom>
          <a:noFill/>
          <a:ln w="1270">
            <a:solidFill>
              <a:srgbClr val="4A5AA7"/>
            </a:solidFill>
            <a:prstDash val="solid"/>
          </a:ln>
        </p:spPr>
      </p:sp>
      <p:sp>
        <p:nvSpPr>
          <p:cNvPr id="8" name="Shape 6"/>
          <p:cNvSpPr/>
          <p:nvPr/>
        </p:nvSpPr>
        <p:spPr>
          <a:xfrm>
            <a:off x="193694" y="1689401"/>
            <a:ext cx="182880" cy="182880"/>
          </a:xfrm>
          <a:prstGeom prst="cube">
            <a:avLst/>
          </a:prstGeom>
          <a:noFill/>
          <a:ln w="1270">
            <a:solidFill>
              <a:srgbClr val="DA984E"/>
            </a:solidFill>
            <a:prstDash val="solid"/>
          </a:ln>
        </p:spPr>
      </p:sp>
      <p:sp>
        <p:nvSpPr>
          <p:cNvPr id="9" name="Shape 7"/>
          <p:cNvSpPr/>
          <p:nvPr/>
        </p:nvSpPr>
        <p:spPr>
          <a:xfrm>
            <a:off x="7033336" y="1117929"/>
            <a:ext cx="182880" cy="182880"/>
          </a:xfrm>
          <a:prstGeom prst="cube">
            <a:avLst/>
          </a:prstGeom>
          <a:noFill/>
          <a:ln w="1270">
            <a:solidFill>
              <a:srgbClr val="1E80CF"/>
            </a:solidFill>
            <a:prstDash val="solid"/>
          </a:ln>
        </p:spPr>
      </p:sp>
      <p:sp>
        <p:nvSpPr>
          <p:cNvPr id="10" name="Shape 8"/>
          <p:cNvSpPr/>
          <p:nvPr/>
        </p:nvSpPr>
        <p:spPr>
          <a:xfrm>
            <a:off x="4543015" y="247949"/>
            <a:ext cx="182880" cy="182880"/>
          </a:xfrm>
          <a:prstGeom prst="sun">
            <a:avLst/>
          </a:prstGeom>
          <a:noFill/>
          <a:ln w="1270">
            <a:solidFill>
              <a:srgbClr val="324EC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Accessibility Features on Mobile Devices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Making technology accessible to everyone: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Screen Readers: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Narrating the content of the 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Voice Control: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Controlling the device with voice commands.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Magnification: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Zooming in on specific parts of the 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Captioning: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Providing text captions for videos and audio.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685172" y="4378261"/>
            <a:ext cx="182880" cy="182880"/>
          </a:xfrm>
          <a:prstGeom prst="sun">
            <a:avLst/>
          </a:prstGeom>
          <a:noFill/>
          <a:ln w="1270">
            <a:solidFill>
              <a:srgbClr val="8173C9"/>
            </a:solidFill>
            <a:prstDash val="solid"/>
          </a:ln>
        </p:spPr>
      </p:sp>
      <p:sp>
        <p:nvSpPr>
          <p:cNvPr id="7" name="Shape 5"/>
          <p:cNvSpPr/>
          <p:nvPr/>
        </p:nvSpPr>
        <p:spPr>
          <a:xfrm>
            <a:off x="6577597" y="2705639"/>
            <a:ext cx="182880" cy="182880"/>
          </a:xfrm>
          <a:prstGeom prst="sun">
            <a:avLst/>
          </a:prstGeom>
          <a:noFill/>
          <a:ln w="1270">
            <a:solidFill>
              <a:srgbClr val="63D202"/>
            </a:solidFill>
            <a:prstDash val="solid"/>
          </a:ln>
        </p:spPr>
      </p:sp>
      <p:sp>
        <p:nvSpPr>
          <p:cNvPr id="8" name="Shape 6"/>
          <p:cNvSpPr/>
          <p:nvPr/>
        </p:nvSpPr>
        <p:spPr>
          <a:xfrm>
            <a:off x="847383" y="289704"/>
            <a:ext cx="182880" cy="182880"/>
          </a:xfrm>
          <a:prstGeom prst="rect">
            <a:avLst/>
          </a:prstGeom>
          <a:noFill/>
          <a:ln w="1270">
            <a:solidFill>
              <a:srgbClr val="70E04C"/>
            </a:solidFill>
            <a:prstDash val="solid"/>
          </a:ln>
        </p:spPr>
      </p:sp>
      <p:sp>
        <p:nvSpPr>
          <p:cNvPr id="9" name="Shape 7"/>
          <p:cNvSpPr/>
          <p:nvPr/>
        </p:nvSpPr>
        <p:spPr>
          <a:xfrm>
            <a:off x="3835717" y="199836"/>
            <a:ext cx="182880" cy="182880"/>
          </a:xfrm>
          <a:prstGeom prst="triangle">
            <a:avLst/>
          </a:prstGeom>
          <a:noFill/>
          <a:ln w="1270">
            <a:solidFill>
              <a:srgbClr val="F04486"/>
            </a:solidFill>
            <a:prstDash val="solid"/>
          </a:ln>
        </p:spPr>
      </p:sp>
      <p:sp>
        <p:nvSpPr>
          <p:cNvPr id="10" name="Shape 8"/>
          <p:cNvSpPr/>
          <p:nvPr/>
        </p:nvSpPr>
        <p:spPr>
          <a:xfrm>
            <a:off x="6239031" y="2976255"/>
            <a:ext cx="182880" cy="182880"/>
          </a:xfrm>
          <a:prstGeom prst="triangle">
            <a:avLst/>
          </a:prstGeom>
          <a:noFill/>
          <a:ln w="1270">
            <a:solidFill>
              <a:srgbClr val="A60EA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The Impact of Mobile Technology on Society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Increased Connectivity: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Connecting people from all over the world.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Access to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Providing instant access to information and knowledge.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Empowerment: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Enabling people to start businesses and connect with opportunities.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Social Change: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Facilitating social movements and activism.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545017" y="2409230"/>
            <a:ext cx="182880" cy="182880"/>
          </a:xfrm>
          <a:prstGeom prst="triangle">
            <a:avLst/>
          </a:prstGeom>
          <a:noFill/>
          <a:ln w="1270">
            <a:solidFill>
              <a:srgbClr val="47BA12"/>
            </a:solidFill>
            <a:prstDash val="solid"/>
          </a:ln>
        </p:spPr>
      </p:sp>
      <p:sp>
        <p:nvSpPr>
          <p:cNvPr id="7" name="Shape 5"/>
          <p:cNvSpPr/>
          <p:nvPr/>
        </p:nvSpPr>
        <p:spPr>
          <a:xfrm>
            <a:off x="2190010" y="4338434"/>
            <a:ext cx="182880" cy="182880"/>
          </a:xfrm>
          <a:prstGeom prst="rect">
            <a:avLst/>
          </a:prstGeom>
          <a:noFill/>
          <a:ln w="1270">
            <a:solidFill>
              <a:srgbClr val="BD850B"/>
            </a:solidFill>
            <a:prstDash val="solid"/>
          </a:ln>
        </p:spPr>
      </p:sp>
      <p:sp>
        <p:nvSpPr>
          <p:cNvPr id="8" name="Shape 6"/>
          <p:cNvSpPr/>
          <p:nvPr/>
        </p:nvSpPr>
        <p:spPr>
          <a:xfrm>
            <a:off x="1367864" y="368500"/>
            <a:ext cx="182880" cy="182880"/>
          </a:xfrm>
          <a:prstGeom prst="cube">
            <a:avLst/>
          </a:prstGeom>
          <a:noFill/>
          <a:ln w="1270">
            <a:solidFill>
              <a:srgbClr val="F26776"/>
            </a:solidFill>
            <a:prstDash val="solid"/>
          </a:ln>
        </p:spPr>
      </p:sp>
      <p:sp>
        <p:nvSpPr>
          <p:cNvPr id="9" name="Shape 7"/>
          <p:cNvSpPr/>
          <p:nvPr/>
        </p:nvSpPr>
        <p:spPr>
          <a:xfrm>
            <a:off x="3121925" y="4460253"/>
            <a:ext cx="182880" cy="182880"/>
          </a:xfrm>
          <a:prstGeom prst="triangle">
            <a:avLst/>
          </a:prstGeom>
          <a:noFill/>
          <a:ln w="1270">
            <a:solidFill>
              <a:srgbClr val="1C86A2"/>
            </a:solidFill>
            <a:prstDash val="solid"/>
          </a:ln>
        </p:spPr>
      </p:sp>
      <p:sp>
        <p:nvSpPr>
          <p:cNvPr id="10" name="Shape 8"/>
          <p:cNvSpPr/>
          <p:nvPr/>
        </p:nvSpPr>
        <p:spPr>
          <a:xfrm>
            <a:off x="3205561" y="817748"/>
            <a:ext cx="182880" cy="182880"/>
          </a:xfrm>
          <a:prstGeom prst="sun">
            <a:avLst/>
          </a:prstGeom>
          <a:noFill/>
          <a:ln w="1270">
            <a:solidFill>
              <a:srgbClr val="A16A4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Future Trends in Mobile Technology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What's next?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5G Expansion: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Faster speeds and lower latency.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Foldable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Combining smartphone and tablet functionality.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Augmented Reality (AR) and Virtual Reality (VR):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More immersive mobile experiences.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Artificial Intelligence (AI):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Smarter and more personalized mobile experiences.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Internet of Things (IoT):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Connecting more devices to the internet and controlling them with 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Enhanced Mobile Security: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Continued innovation in security measures to protect against new threats.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690334" y="1554587"/>
            <a:ext cx="182880" cy="182880"/>
          </a:xfrm>
          <a:prstGeom prst="sun">
            <a:avLst/>
          </a:prstGeom>
          <a:noFill/>
          <a:ln w="1270">
            <a:solidFill>
              <a:srgbClr val="A74A96"/>
            </a:solidFill>
            <a:prstDash val="solid"/>
          </a:ln>
        </p:spPr>
      </p:sp>
      <p:sp>
        <p:nvSpPr>
          <p:cNvPr id="7" name="Shape 5"/>
          <p:cNvSpPr/>
          <p:nvPr/>
        </p:nvSpPr>
        <p:spPr>
          <a:xfrm>
            <a:off x="2532956" y="3588055"/>
            <a:ext cx="182880" cy="182880"/>
          </a:xfrm>
          <a:prstGeom prst="cube">
            <a:avLst/>
          </a:prstGeom>
          <a:noFill/>
          <a:ln w="1270">
            <a:solidFill>
              <a:srgbClr val="242133"/>
            </a:solidFill>
            <a:prstDash val="solid"/>
          </a:ln>
        </p:spPr>
      </p:sp>
      <p:sp>
        <p:nvSpPr>
          <p:cNvPr id="8" name="Shape 6"/>
          <p:cNvSpPr/>
          <p:nvPr/>
        </p:nvSpPr>
        <p:spPr>
          <a:xfrm>
            <a:off x="6055351" y="565106"/>
            <a:ext cx="182880" cy="182880"/>
          </a:xfrm>
          <a:prstGeom prst="sun">
            <a:avLst/>
          </a:prstGeom>
          <a:noFill/>
          <a:ln w="1270">
            <a:solidFill>
              <a:srgbClr val="82AB3B"/>
            </a:solidFill>
            <a:prstDash val="solid"/>
          </a:ln>
        </p:spPr>
      </p:sp>
      <p:sp>
        <p:nvSpPr>
          <p:cNvPr id="9" name="Shape 7"/>
          <p:cNvSpPr/>
          <p:nvPr/>
        </p:nvSpPr>
        <p:spPr>
          <a:xfrm>
            <a:off x="2555548" y="1709739"/>
            <a:ext cx="182880" cy="182880"/>
          </a:xfrm>
          <a:prstGeom prst="sun">
            <a:avLst/>
          </a:prstGeom>
          <a:noFill/>
          <a:ln w="1270">
            <a:solidFill>
              <a:srgbClr val="409F2C"/>
            </a:solidFill>
            <a:prstDash val="solid"/>
          </a:ln>
        </p:spPr>
      </p:sp>
      <p:sp>
        <p:nvSpPr>
          <p:cNvPr id="10" name="Shape 8"/>
          <p:cNvSpPr/>
          <p:nvPr/>
        </p:nvSpPr>
        <p:spPr>
          <a:xfrm>
            <a:off x="5685467" y="547605"/>
            <a:ext cx="182880" cy="182880"/>
          </a:xfrm>
          <a:prstGeom prst="rect">
            <a:avLst/>
          </a:prstGeom>
          <a:noFill/>
          <a:ln w="1270">
            <a:solidFill>
              <a:srgbClr val="68F0E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The Rise of Foldable Phones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These devices offer larger screen real estate in a pocketable form factor.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Advantages: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Enhanced multitasking, better media consumption, more immersive gaming.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Challenges: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Durability, cost, crease visibility.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Samsung Galaxy Fold, Samsung Galaxy Z Flip, Motorola Razr.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205874" y="3235422"/>
            <a:ext cx="182880" cy="182880"/>
          </a:xfrm>
          <a:prstGeom prst="sun">
            <a:avLst/>
          </a:prstGeom>
          <a:noFill/>
          <a:ln w="1270">
            <a:solidFill>
              <a:srgbClr val="9DCECA"/>
            </a:solidFill>
            <a:prstDash val="solid"/>
          </a:ln>
        </p:spPr>
      </p:sp>
      <p:sp>
        <p:nvSpPr>
          <p:cNvPr id="7" name="Shape 5"/>
          <p:cNvSpPr/>
          <p:nvPr/>
        </p:nvSpPr>
        <p:spPr>
          <a:xfrm>
            <a:off x="6015943" y="652644"/>
            <a:ext cx="182880" cy="182880"/>
          </a:xfrm>
          <a:prstGeom prst="cube">
            <a:avLst/>
          </a:prstGeom>
          <a:noFill/>
          <a:ln w="1270">
            <a:solidFill>
              <a:srgbClr val="644EFF"/>
            </a:solidFill>
            <a:prstDash val="solid"/>
          </a:ln>
        </p:spPr>
      </p:sp>
      <p:sp>
        <p:nvSpPr>
          <p:cNvPr id="8" name="Shape 6"/>
          <p:cNvSpPr/>
          <p:nvPr/>
        </p:nvSpPr>
        <p:spPr>
          <a:xfrm>
            <a:off x="5533836" y="3203119"/>
            <a:ext cx="182880" cy="182880"/>
          </a:xfrm>
          <a:prstGeom prst="triangle">
            <a:avLst/>
          </a:prstGeom>
          <a:noFill/>
          <a:ln w="1270">
            <a:solidFill>
              <a:srgbClr val="F88E74"/>
            </a:solidFill>
            <a:prstDash val="solid"/>
          </a:ln>
        </p:spPr>
      </p:sp>
      <p:sp>
        <p:nvSpPr>
          <p:cNvPr id="9" name="Shape 7"/>
          <p:cNvSpPr/>
          <p:nvPr/>
        </p:nvSpPr>
        <p:spPr>
          <a:xfrm>
            <a:off x="3853977" y="1602752"/>
            <a:ext cx="182880" cy="182880"/>
          </a:xfrm>
          <a:prstGeom prst="sun">
            <a:avLst/>
          </a:prstGeom>
          <a:noFill/>
          <a:ln w="1270">
            <a:solidFill>
              <a:srgbClr val="50690C"/>
            </a:solidFill>
            <a:prstDash val="solid"/>
          </a:ln>
        </p:spPr>
      </p:sp>
      <p:sp>
        <p:nvSpPr>
          <p:cNvPr id="10" name="Shape 8"/>
          <p:cNvSpPr/>
          <p:nvPr/>
        </p:nvSpPr>
        <p:spPr>
          <a:xfrm>
            <a:off x="369992" y="3305525"/>
            <a:ext cx="182880" cy="182880"/>
          </a:xfrm>
          <a:prstGeom prst="triangle">
            <a:avLst/>
          </a:prstGeom>
          <a:noFill/>
          <a:ln w="1270">
            <a:solidFill>
              <a:srgbClr val="00CEB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is Mobile Technology?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Essentially, it's technology that is portable. It encompasses: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Smartphones, tablets, smartwatches, etc.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Mobile Networks: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Wireless communication networks (Wi-Fi, Cellular).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Mobile Software: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Operating systems and applications designed for these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It's all about accessibility and connectivity on the go!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930586" y="4118513"/>
            <a:ext cx="182880" cy="182880"/>
          </a:xfrm>
          <a:prstGeom prst="triangle">
            <a:avLst/>
          </a:prstGeom>
          <a:noFill/>
          <a:ln w="1270">
            <a:solidFill>
              <a:srgbClr val="5C54C6"/>
            </a:solidFill>
            <a:prstDash val="solid"/>
          </a:ln>
        </p:spPr>
      </p:sp>
      <p:sp>
        <p:nvSpPr>
          <p:cNvPr id="7" name="Shape 5"/>
          <p:cNvSpPr/>
          <p:nvPr/>
        </p:nvSpPr>
        <p:spPr>
          <a:xfrm>
            <a:off x="5451083" y="2059902"/>
            <a:ext cx="182880" cy="182880"/>
          </a:xfrm>
          <a:prstGeom prst="cube">
            <a:avLst/>
          </a:prstGeom>
          <a:noFill/>
          <a:ln w="1270">
            <a:solidFill>
              <a:srgbClr val="E3F515"/>
            </a:solidFill>
            <a:prstDash val="solid"/>
          </a:ln>
        </p:spPr>
      </p:sp>
      <p:sp>
        <p:nvSpPr>
          <p:cNvPr id="8" name="Shape 6"/>
          <p:cNvSpPr/>
          <p:nvPr/>
        </p:nvSpPr>
        <p:spPr>
          <a:xfrm>
            <a:off x="6609334" y="2790035"/>
            <a:ext cx="182880" cy="182880"/>
          </a:xfrm>
          <a:prstGeom prst="cube">
            <a:avLst/>
          </a:prstGeom>
          <a:noFill/>
          <a:ln w="1270">
            <a:solidFill>
              <a:srgbClr val="10CEAC"/>
            </a:solidFill>
            <a:prstDash val="solid"/>
          </a:ln>
        </p:spPr>
      </p:sp>
      <p:sp>
        <p:nvSpPr>
          <p:cNvPr id="9" name="Shape 7"/>
          <p:cNvSpPr/>
          <p:nvPr/>
        </p:nvSpPr>
        <p:spPr>
          <a:xfrm>
            <a:off x="4937034" y="118776"/>
            <a:ext cx="182880" cy="182880"/>
          </a:xfrm>
          <a:prstGeom prst="triangle">
            <a:avLst/>
          </a:prstGeom>
          <a:noFill/>
          <a:ln w="1270">
            <a:solidFill>
              <a:srgbClr val="993A09"/>
            </a:solidFill>
            <a:prstDash val="solid"/>
          </a:ln>
        </p:spPr>
      </p:sp>
      <p:sp>
        <p:nvSpPr>
          <p:cNvPr id="10" name="Shape 8"/>
          <p:cNvSpPr/>
          <p:nvPr/>
        </p:nvSpPr>
        <p:spPr>
          <a:xfrm>
            <a:off x="4643283" y="2224641"/>
            <a:ext cx="182880" cy="182880"/>
          </a:xfrm>
          <a:prstGeom prst="rect">
            <a:avLst/>
          </a:prstGeom>
          <a:noFill/>
          <a:ln w="1270">
            <a:solidFill>
              <a:srgbClr val="46FD9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Augmented Reality (AR) on Mobile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AR overlays digital information onto the real world using your phone's camera.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Gaming (Pokémon Go), shopping (virtual try-on), navigation (AR directions), education (interactive learning).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IKEA Place app, Snapchat filters, Google Lens.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535717" y="3368238"/>
            <a:ext cx="182880" cy="182880"/>
          </a:xfrm>
          <a:prstGeom prst="rect">
            <a:avLst/>
          </a:prstGeom>
          <a:noFill/>
          <a:ln w="1270">
            <a:solidFill>
              <a:srgbClr val="D7A664"/>
            </a:solidFill>
            <a:prstDash val="solid"/>
          </a:ln>
        </p:spPr>
      </p:sp>
      <p:sp>
        <p:nvSpPr>
          <p:cNvPr id="7" name="Shape 5"/>
          <p:cNvSpPr/>
          <p:nvPr/>
        </p:nvSpPr>
        <p:spPr>
          <a:xfrm>
            <a:off x="463162" y="3069286"/>
            <a:ext cx="182880" cy="182880"/>
          </a:xfrm>
          <a:prstGeom prst="triangle">
            <a:avLst/>
          </a:prstGeom>
          <a:noFill/>
          <a:ln w="1270">
            <a:solidFill>
              <a:srgbClr val="AE6BBB"/>
            </a:solidFill>
            <a:prstDash val="solid"/>
          </a:ln>
        </p:spPr>
      </p:sp>
      <p:sp>
        <p:nvSpPr>
          <p:cNvPr id="8" name="Shape 6"/>
          <p:cNvSpPr/>
          <p:nvPr/>
        </p:nvSpPr>
        <p:spPr>
          <a:xfrm>
            <a:off x="6008824" y="1133001"/>
            <a:ext cx="182880" cy="182880"/>
          </a:xfrm>
          <a:prstGeom prst="sun">
            <a:avLst/>
          </a:prstGeom>
          <a:noFill/>
          <a:ln w="1270">
            <a:solidFill>
              <a:srgbClr val="F25E19"/>
            </a:solidFill>
            <a:prstDash val="solid"/>
          </a:ln>
        </p:spPr>
      </p:sp>
      <p:sp>
        <p:nvSpPr>
          <p:cNvPr id="9" name="Shape 7"/>
          <p:cNvSpPr/>
          <p:nvPr/>
        </p:nvSpPr>
        <p:spPr>
          <a:xfrm>
            <a:off x="2941444" y="881960"/>
            <a:ext cx="182880" cy="182880"/>
          </a:xfrm>
          <a:prstGeom prst="triangle">
            <a:avLst/>
          </a:prstGeom>
          <a:noFill/>
          <a:ln w="1270">
            <a:solidFill>
              <a:srgbClr val="06A18A"/>
            </a:solidFill>
            <a:prstDash val="solid"/>
          </a:ln>
        </p:spPr>
      </p:sp>
      <p:sp>
        <p:nvSpPr>
          <p:cNvPr id="10" name="Shape 8"/>
          <p:cNvSpPr/>
          <p:nvPr/>
        </p:nvSpPr>
        <p:spPr>
          <a:xfrm>
            <a:off x="6325335" y="2086027"/>
            <a:ext cx="182880" cy="182880"/>
          </a:xfrm>
          <a:prstGeom prst="rect">
            <a:avLst/>
          </a:prstGeom>
          <a:noFill/>
          <a:ln w="1270">
            <a:solidFill>
              <a:srgbClr val="ADEA4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AI and Machine Learning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AI is becoming increasingly integrated into 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Voice assistants (Siri, Google Assistant), personalized recommendations, image recognition, predictive text.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Benefits: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Improved user experience, increased efficiency, automation of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999389" y="1303425"/>
            <a:ext cx="182880" cy="182880"/>
          </a:xfrm>
          <a:prstGeom prst="cube">
            <a:avLst/>
          </a:prstGeom>
          <a:noFill/>
          <a:ln w="1270">
            <a:solidFill>
              <a:srgbClr val="A1D49C"/>
            </a:solidFill>
            <a:prstDash val="solid"/>
          </a:ln>
        </p:spPr>
      </p:sp>
      <p:sp>
        <p:nvSpPr>
          <p:cNvPr id="7" name="Shape 5"/>
          <p:cNvSpPr/>
          <p:nvPr/>
        </p:nvSpPr>
        <p:spPr>
          <a:xfrm>
            <a:off x="6245533" y="2228826"/>
            <a:ext cx="182880" cy="182880"/>
          </a:xfrm>
          <a:prstGeom prst="rect">
            <a:avLst/>
          </a:prstGeom>
          <a:noFill/>
          <a:ln w="1270">
            <a:solidFill>
              <a:srgbClr val="81DC7D"/>
            </a:solidFill>
            <a:prstDash val="solid"/>
          </a:ln>
        </p:spPr>
      </p:sp>
      <p:sp>
        <p:nvSpPr>
          <p:cNvPr id="8" name="Shape 6"/>
          <p:cNvSpPr/>
          <p:nvPr/>
        </p:nvSpPr>
        <p:spPr>
          <a:xfrm>
            <a:off x="2909015" y="3061467"/>
            <a:ext cx="182880" cy="182880"/>
          </a:xfrm>
          <a:prstGeom prst="triangle">
            <a:avLst/>
          </a:prstGeom>
          <a:noFill/>
          <a:ln w="1270">
            <a:solidFill>
              <a:srgbClr val="2DDC2B"/>
            </a:solidFill>
            <a:prstDash val="solid"/>
          </a:ln>
        </p:spPr>
      </p:sp>
      <p:sp>
        <p:nvSpPr>
          <p:cNvPr id="9" name="Shape 7"/>
          <p:cNvSpPr/>
          <p:nvPr/>
        </p:nvSpPr>
        <p:spPr>
          <a:xfrm>
            <a:off x="4812800" y="665646"/>
            <a:ext cx="182880" cy="182880"/>
          </a:xfrm>
          <a:prstGeom prst="rect">
            <a:avLst/>
          </a:prstGeom>
          <a:noFill/>
          <a:ln w="1270">
            <a:solidFill>
              <a:srgbClr val="DD9779"/>
            </a:solidFill>
            <a:prstDash val="solid"/>
          </a:ln>
        </p:spPr>
      </p:sp>
      <p:sp>
        <p:nvSpPr>
          <p:cNvPr id="10" name="Shape 8"/>
          <p:cNvSpPr/>
          <p:nvPr/>
        </p:nvSpPr>
        <p:spPr>
          <a:xfrm>
            <a:off x="7482701" y="2430712"/>
            <a:ext cx="182880" cy="182880"/>
          </a:xfrm>
          <a:prstGeom prst="cube">
            <a:avLst/>
          </a:prstGeom>
          <a:noFill/>
          <a:ln w="1270">
            <a:solidFill>
              <a:srgbClr val="75B27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Mobile and the Internet of Things (IoT)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Mobile devices act as a control hub for IoT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Smart home automation (lighting, temperature control), wearable fitness trackers, connected cars.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Controlling your smart lights with your phone, monitoring your heart rate with your smartwatch, unlocking your car remotely.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25503" y="2472316"/>
            <a:ext cx="182880" cy="182880"/>
          </a:xfrm>
          <a:prstGeom prst="sun">
            <a:avLst/>
          </a:prstGeom>
          <a:noFill/>
          <a:ln w="1270">
            <a:solidFill>
              <a:srgbClr val="ABF6DB"/>
            </a:solidFill>
            <a:prstDash val="solid"/>
          </a:ln>
        </p:spPr>
      </p:sp>
      <p:sp>
        <p:nvSpPr>
          <p:cNvPr id="7" name="Shape 5"/>
          <p:cNvSpPr/>
          <p:nvPr/>
        </p:nvSpPr>
        <p:spPr>
          <a:xfrm>
            <a:off x="6462776" y="3277162"/>
            <a:ext cx="182880" cy="182880"/>
          </a:xfrm>
          <a:prstGeom prst="sun">
            <a:avLst/>
          </a:prstGeom>
          <a:noFill/>
          <a:ln w="1270">
            <a:solidFill>
              <a:srgbClr val="3E3894"/>
            </a:solidFill>
            <a:prstDash val="solid"/>
          </a:ln>
        </p:spPr>
      </p:sp>
      <p:sp>
        <p:nvSpPr>
          <p:cNvPr id="8" name="Shape 6"/>
          <p:cNvSpPr/>
          <p:nvPr/>
        </p:nvSpPr>
        <p:spPr>
          <a:xfrm>
            <a:off x="7720089" y="1971404"/>
            <a:ext cx="182880" cy="182880"/>
          </a:xfrm>
          <a:prstGeom prst="rect">
            <a:avLst/>
          </a:prstGeom>
          <a:noFill/>
          <a:ln w="1270">
            <a:solidFill>
              <a:srgbClr val="7505C3"/>
            </a:solidFill>
            <a:prstDash val="solid"/>
          </a:ln>
        </p:spPr>
      </p:sp>
      <p:sp>
        <p:nvSpPr>
          <p:cNvPr id="9" name="Shape 7"/>
          <p:cNvSpPr/>
          <p:nvPr/>
        </p:nvSpPr>
        <p:spPr>
          <a:xfrm>
            <a:off x="962253" y="3997113"/>
            <a:ext cx="182880" cy="182880"/>
          </a:xfrm>
          <a:prstGeom prst="sun">
            <a:avLst/>
          </a:prstGeom>
          <a:noFill/>
          <a:ln w="1270">
            <a:solidFill>
              <a:srgbClr val="13F0FF"/>
            </a:solidFill>
            <a:prstDash val="solid"/>
          </a:ln>
        </p:spPr>
      </p:sp>
      <p:sp>
        <p:nvSpPr>
          <p:cNvPr id="10" name="Shape 8"/>
          <p:cNvSpPr/>
          <p:nvPr/>
        </p:nvSpPr>
        <p:spPr>
          <a:xfrm>
            <a:off x="4445031" y="1512618"/>
            <a:ext cx="182880" cy="182880"/>
          </a:xfrm>
          <a:prstGeom prst="cube">
            <a:avLst/>
          </a:prstGeom>
          <a:noFill/>
          <a:ln w="1270">
            <a:solidFill>
              <a:srgbClr val="3FBDA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The Continued Evolution of Mobile Security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Security is a constant arms race. Expect to see: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Improved Biometrics: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More secure and reliable fingerprint and facial recognition.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AI-Powered Threat Detection: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Using AI to identify and prevent malware and phishing attacks.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Enhanced Privacy Features: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Giving users more control over their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Blockchain-Based Security: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Using blockchain technology to secure mobile transactions and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435007" y="2677000"/>
            <a:ext cx="182880" cy="182880"/>
          </a:xfrm>
          <a:prstGeom prst="cube">
            <a:avLst/>
          </a:prstGeom>
          <a:noFill/>
          <a:ln w="1270">
            <a:solidFill>
              <a:srgbClr val="C9A25C"/>
            </a:solidFill>
            <a:prstDash val="solid"/>
          </a:ln>
        </p:spPr>
      </p:sp>
      <p:sp>
        <p:nvSpPr>
          <p:cNvPr id="7" name="Shape 5"/>
          <p:cNvSpPr/>
          <p:nvPr/>
        </p:nvSpPr>
        <p:spPr>
          <a:xfrm>
            <a:off x="3791670" y="268287"/>
            <a:ext cx="182880" cy="182880"/>
          </a:xfrm>
          <a:prstGeom prst="cube">
            <a:avLst/>
          </a:prstGeom>
          <a:noFill/>
          <a:ln w="1270">
            <a:solidFill>
              <a:srgbClr val="E3BF37"/>
            </a:solidFill>
            <a:prstDash val="solid"/>
          </a:ln>
        </p:spPr>
      </p:sp>
      <p:sp>
        <p:nvSpPr>
          <p:cNvPr id="8" name="Shape 6"/>
          <p:cNvSpPr/>
          <p:nvPr/>
        </p:nvSpPr>
        <p:spPr>
          <a:xfrm>
            <a:off x="2825935" y="126616"/>
            <a:ext cx="182880" cy="182880"/>
          </a:xfrm>
          <a:prstGeom prst="sun">
            <a:avLst/>
          </a:prstGeom>
          <a:noFill/>
          <a:ln w="1270">
            <a:solidFill>
              <a:srgbClr val="5B3149"/>
            </a:solidFill>
            <a:prstDash val="solid"/>
          </a:ln>
        </p:spPr>
      </p:sp>
      <p:sp>
        <p:nvSpPr>
          <p:cNvPr id="9" name="Shape 7"/>
          <p:cNvSpPr/>
          <p:nvPr/>
        </p:nvSpPr>
        <p:spPr>
          <a:xfrm>
            <a:off x="3288088" y="801088"/>
            <a:ext cx="182880" cy="182880"/>
          </a:xfrm>
          <a:prstGeom prst="sun">
            <a:avLst/>
          </a:prstGeom>
          <a:noFill/>
          <a:ln w="1270">
            <a:solidFill>
              <a:srgbClr val="BED581"/>
            </a:solidFill>
            <a:prstDash val="solid"/>
          </a:ln>
        </p:spPr>
      </p:sp>
      <p:sp>
        <p:nvSpPr>
          <p:cNvPr id="10" name="Shape 8"/>
          <p:cNvSpPr/>
          <p:nvPr/>
        </p:nvSpPr>
        <p:spPr>
          <a:xfrm>
            <a:off x="4992669" y="2570813"/>
            <a:ext cx="182880" cy="182880"/>
          </a:xfrm>
          <a:prstGeom prst="cube">
            <a:avLst/>
          </a:prstGeom>
          <a:noFill/>
          <a:ln w="1270">
            <a:solidFill>
              <a:srgbClr val="DF4A9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Ethical Considerations in Mobile Technology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Privacy Concerns: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Balancing convenience with the protection of personal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Digital Divide: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Ensuring equitable access to mobile technology and internet connectivity.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Screen Time and Addiction: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Promoting responsible usage and mental well-being.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Environmental Impact: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Reducing the e-waste generated by 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16302" y="1827715"/>
            <a:ext cx="182880" cy="182880"/>
          </a:xfrm>
          <a:prstGeom prst="cube">
            <a:avLst/>
          </a:prstGeom>
          <a:noFill/>
          <a:ln w="1270">
            <a:solidFill>
              <a:srgbClr val="116BB6"/>
            </a:solidFill>
            <a:prstDash val="solid"/>
          </a:ln>
        </p:spPr>
      </p:sp>
      <p:sp>
        <p:nvSpPr>
          <p:cNvPr id="7" name="Shape 5"/>
          <p:cNvSpPr/>
          <p:nvPr/>
        </p:nvSpPr>
        <p:spPr>
          <a:xfrm>
            <a:off x="5858954" y="1029234"/>
            <a:ext cx="182880" cy="182880"/>
          </a:xfrm>
          <a:prstGeom prst="triangle">
            <a:avLst/>
          </a:prstGeom>
          <a:noFill/>
          <a:ln w="1270">
            <a:solidFill>
              <a:srgbClr val="FC9D99"/>
            </a:solidFill>
            <a:prstDash val="solid"/>
          </a:ln>
        </p:spPr>
      </p:sp>
      <p:sp>
        <p:nvSpPr>
          <p:cNvPr id="8" name="Shape 6"/>
          <p:cNvSpPr/>
          <p:nvPr/>
        </p:nvSpPr>
        <p:spPr>
          <a:xfrm>
            <a:off x="2970516" y="4063049"/>
            <a:ext cx="182880" cy="182880"/>
          </a:xfrm>
          <a:prstGeom prst="cube">
            <a:avLst/>
          </a:prstGeom>
          <a:noFill/>
          <a:ln w="1270">
            <a:solidFill>
              <a:srgbClr val="3663F4"/>
            </a:solidFill>
            <a:prstDash val="solid"/>
          </a:ln>
        </p:spPr>
      </p:sp>
      <p:sp>
        <p:nvSpPr>
          <p:cNvPr id="9" name="Shape 7"/>
          <p:cNvSpPr/>
          <p:nvPr/>
        </p:nvSpPr>
        <p:spPr>
          <a:xfrm>
            <a:off x="1698815" y="643333"/>
            <a:ext cx="182880" cy="182880"/>
          </a:xfrm>
          <a:prstGeom prst="triangle">
            <a:avLst/>
          </a:prstGeom>
          <a:noFill/>
          <a:ln w="1270">
            <a:solidFill>
              <a:srgbClr val="CB0B34"/>
            </a:solidFill>
            <a:prstDash val="solid"/>
          </a:ln>
        </p:spPr>
      </p:sp>
      <p:sp>
        <p:nvSpPr>
          <p:cNvPr id="10" name="Shape 8"/>
          <p:cNvSpPr/>
          <p:nvPr/>
        </p:nvSpPr>
        <p:spPr>
          <a:xfrm>
            <a:off x="5445049" y="1058760"/>
            <a:ext cx="182880" cy="182880"/>
          </a:xfrm>
          <a:prstGeom prst="sun">
            <a:avLst/>
          </a:prstGeom>
          <a:noFill/>
          <a:ln w="1270">
            <a:solidFill>
              <a:srgbClr val="7BF02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Mobile Technology and the Future of Work</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Remote Work: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Enabling employees to work from anywhere.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Mobile-First Design: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Designing apps and websites specifically for 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Collaboration Tools: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Facilitating teamwork and communication.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Skills Development: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Providing access to online learning and training resources.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851691" y="50628"/>
            <a:ext cx="182880" cy="182880"/>
          </a:xfrm>
          <a:prstGeom prst="rect">
            <a:avLst/>
          </a:prstGeom>
          <a:noFill/>
          <a:ln w="1270">
            <a:solidFill>
              <a:srgbClr val="7F75BF"/>
            </a:solidFill>
            <a:prstDash val="solid"/>
          </a:ln>
        </p:spPr>
      </p:sp>
      <p:sp>
        <p:nvSpPr>
          <p:cNvPr id="7" name="Shape 5"/>
          <p:cNvSpPr/>
          <p:nvPr/>
        </p:nvSpPr>
        <p:spPr>
          <a:xfrm>
            <a:off x="4808394" y="3557604"/>
            <a:ext cx="182880" cy="182880"/>
          </a:xfrm>
          <a:prstGeom prst="sun">
            <a:avLst/>
          </a:prstGeom>
          <a:noFill/>
          <a:ln w="1270">
            <a:solidFill>
              <a:srgbClr val="9E44AE"/>
            </a:solidFill>
            <a:prstDash val="solid"/>
          </a:ln>
        </p:spPr>
      </p:sp>
      <p:sp>
        <p:nvSpPr>
          <p:cNvPr id="8" name="Shape 6"/>
          <p:cNvSpPr/>
          <p:nvPr/>
        </p:nvSpPr>
        <p:spPr>
          <a:xfrm>
            <a:off x="6920746" y="2607116"/>
            <a:ext cx="182880" cy="182880"/>
          </a:xfrm>
          <a:prstGeom prst="rect">
            <a:avLst/>
          </a:prstGeom>
          <a:noFill/>
          <a:ln w="1270">
            <a:solidFill>
              <a:srgbClr val="6AEAAB"/>
            </a:solidFill>
            <a:prstDash val="solid"/>
          </a:ln>
        </p:spPr>
      </p:sp>
      <p:sp>
        <p:nvSpPr>
          <p:cNvPr id="9" name="Shape 7"/>
          <p:cNvSpPr/>
          <p:nvPr/>
        </p:nvSpPr>
        <p:spPr>
          <a:xfrm>
            <a:off x="3782301" y="4182398"/>
            <a:ext cx="182880" cy="182880"/>
          </a:xfrm>
          <a:prstGeom prst="triangle">
            <a:avLst/>
          </a:prstGeom>
          <a:noFill/>
          <a:ln w="1270">
            <a:solidFill>
              <a:srgbClr val="3FD311"/>
            </a:solidFill>
            <a:prstDash val="solid"/>
          </a:ln>
        </p:spPr>
      </p:sp>
      <p:sp>
        <p:nvSpPr>
          <p:cNvPr id="10" name="Shape 8"/>
          <p:cNvSpPr/>
          <p:nvPr/>
        </p:nvSpPr>
        <p:spPr>
          <a:xfrm>
            <a:off x="3042879" y="4297354"/>
            <a:ext cx="182880" cy="182880"/>
          </a:xfrm>
          <a:prstGeom prst="cube">
            <a:avLst/>
          </a:prstGeom>
          <a:noFill/>
          <a:ln w="1270">
            <a:solidFill>
              <a:srgbClr val="2D30F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The Growing Importance of Mobile App Development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Demand for Mobile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Businesses and individuals are increasingly relying on mobile apps to reach their goals.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Opportunities for Developers: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growing need for skilled mobile app developers.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Platforms and Tools: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wide range of platforms and tools available for mobile app development (e.g., Android Studio, Xcode, React Native).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326046" y="4139609"/>
            <a:ext cx="182880" cy="182880"/>
          </a:xfrm>
          <a:prstGeom prst="triangle">
            <a:avLst/>
          </a:prstGeom>
          <a:noFill/>
          <a:ln w="1270">
            <a:solidFill>
              <a:srgbClr val="295309"/>
            </a:solidFill>
            <a:prstDash val="solid"/>
          </a:ln>
        </p:spPr>
      </p:sp>
      <p:sp>
        <p:nvSpPr>
          <p:cNvPr id="7" name="Shape 5"/>
          <p:cNvSpPr/>
          <p:nvPr/>
        </p:nvSpPr>
        <p:spPr>
          <a:xfrm>
            <a:off x="7038137" y="2818535"/>
            <a:ext cx="182880" cy="182880"/>
          </a:xfrm>
          <a:prstGeom prst="sun">
            <a:avLst/>
          </a:prstGeom>
          <a:noFill/>
          <a:ln w="1270">
            <a:solidFill>
              <a:srgbClr val="51D0AB"/>
            </a:solidFill>
            <a:prstDash val="solid"/>
          </a:ln>
        </p:spPr>
      </p:sp>
      <p:sp>
        <p:nvSpPr>
          <p:cNvPr id="8" name="Shape 6"/>
          <p:cNvSpPr/>
          <p:nvPr/>
        </p:nvSpPr>
        <p:spPr>
          <a:xfrm>
            <a:off x="1962247" y="58987"/>
            <a:ext cx="182880" cy="182880"/>
          </a:xfrm>
          <a:prstGeom prst="rect">
            <a:avLst/>
          </a:prstGeom>
          <a:noFill/>
          <a:ln w="1270">
            <a:solidFill>
              <a:srgbClr val="A61394"/>
            </a:solidFill>
            <a:prstDash val="solid"/>
          </a:ln>
        </p:spPr>
      </p:sp>
      <p:sp>
        <p:nvSpPr>
          <p:cNvPr id="9" name="Shape 7"/>
          <p:cNvSpPr/>
          <p:nvPr/>
        </p:nvSpPr>
        <p:spPr>
          <a:xfrm>
            <a:off x="3844684" y="1101399"/>
            <a:ext cx="182880" cy="182880"/>
          </a:xfrm>
          <a:prstGeom prst="sun">
            <a:avLst/>
          </a:prstGeom>
          <a:noFill/>
          <a:ln w="1270">
            <a:solidFill>
              <a:srgbClr val="FA5656"/>
            </a:solidFill>
            <a:prstDash val="solid"/>
          </a:ln>
        </p:spPr>
      </p:sp>
      <p:sp>
        <p:nvSpPr>
          <p:cNvPr id="10" name="Shape 8"/>
          <p:cNvSpPr/>
          <p:nvPr/>
        </p:nvSpPr>
        <p:spPr>
          <a:xfrm>
            <a:off x="1949711" y="736817"/>
            <a:ext cx="182880" cy="182880"/>
          </a:xfrm>
          <a:prstGeom prst="triangle">
            <a:avLst/>
          </a:prstGeom>
          <a:noFill/>
          <a:ln w="1270">
            <a:solidFill>
              <a:srgbClr val="1789F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Conclusion: The Power of Mobile Technology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Mobile technology has revolutionized the way we live, work, and interact with the world.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It is a powerful tool that can be used to connect people, access information, and improve lives.  As technology continues to evolve, mobile devices will become even more integrated into our daily lives, shaping the future in profound ways.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886401" y="3156721"/>
            <a:ext cx="182880" cy="182880"/>
          </a:xfrm>
          <a:prstGeom prst="sun">
            <a:avLst/>
          </a:prstGeom>
          <a:noFill/>
          <a:ln w="1270">
            <a:solidFill>
              <a:srgbClr val="3B79E9"/>
            </a:solidFill>
            <a:prstDash val="solid"/>
          </a:ln>
        </p:spPr>
      </p:sp>
      <p:sp>
        <p:nvSpPr>
          <p:cNvPr id="7" name="Shape 5"/>
          <p:cNvSpPr/>
          <p:nvPr/>
        </p:nvSpPr>
        <p:spPr>
          <a:xfrm>
            <a:off x="252883" y="3954261"/>
            <a:ext cx="182880" cy="182880"/>
          </a:xfrm>
          <a:prstGeom prst="triangle">
            <a:avLst/>
          </a:prstGeom>
          <a:noFill/>
          <a:ln w="1270">
            <a:solidFill>
              <a:srgbClr val="8900C6"/>
            </a:solidFill>
            <a:prstDash val="solid"/>
          </a:ln>
        </p:spPr>
      </p:sp>
      <p:sp>
        <p:nvSpPr>
          <p:cNvPr id="8" name="Shape 6"/>
          <p:cNvSpPr/>
          <p:nvPr/>
        </p:nvSpPr>
        <p:spPr>
          <a:xfrm>
            <a:off x="6532308" y="2062348"/>
            <a:ext cx="182880" cy="182880"/>
          </a:xfrm>
          <a:prstGeom prst="cube">
            <a:avLst/>
          </a:prstGeom>
          <a:noFill/>
          <a:ln w="1270">
            <a:solidFill>
              <a:srgbClr val="1E06BF"/>
            </a:solidFill>
            <a:prstDash val="solid"/>
          </a:ln>
        </p:spPr>
      </p:sp>
      <p:sp>
        <p:nvSpPr>
          <p:cNvPr id="9" name="Shape 7"/>
          <p:cNvSpPr/>
          <p:nvPr/>
        </p:nvSpPr>
        <p:spPr>
          <a:xfrm>
            <a:off x="7572684" y="2595746"/>
            <a:ext cx="182880" cy="182880"/>
          </a:xfrm>
          <a:prstGeom prst="triangle">
            <a:avLst/>
          </a:prstGeom>
          <a:noFill/>
          <a:ln w="1270">
            <a:solidFill>
              <a:srgbClr val="0EF1FE"/>
            </a:solidFill>
            <a:prstDash val="solid"/>
          </a:ln>
        </p:spPr>
      </p:sp>
      <p:sp>
        <p:nvSpPr>
          <p:cNvPr id="10" name="Shape 8"/>
          <p:cNvSpPr/>
          <p:nvPr/>
        </p:nvSpPr>
        <p:spPr>
          <a:xfrm>
            <a:off x="6577602" y="4335831"/>
            <a:ext cx="182880" cy="182880"/>
          </a:xfrm>
          <a:prstGeom prst="triangle">
            <a:avLst/>
          </a:prstGeom>
          <a:noFill/>
          <a:ln w="1270">
            <a:solidFill>
              <a:srgbClr val="89CB4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Q &amp; A</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Thank You!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Any Questions?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28</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476548" y="3632197"/>
            <a:ext cx="182880" cy="182880"/>
          </a:xfrm>
          <a:prstGeom prst="sun">
            <a:avLst/>
          </a:prstGeom>
          <a:noFill/>
          <a:ln w="1270">
            <a:solidFill>
              <a:srgbClr val="DC888C"/>
            </a:solidFill>
            <a:prstDash val="solid"/>
          </a:ln>
        </p:spPr>
      </p:sp>
      <p:sp>
        <p:nvSpPr>
          <p:cNvPr id="7" name="Shape 5"/>
          <p:cNvSpPr/>
          <p:nvPr/>
        </p:nvSpPr>
        <p:spPr>
          <a:xfrm>
            <a:off x="1315588" y="1532697"/>
            <a:ext cx="182880" cy="182880"/>
          </a:xfrm>
          <a:prstGeom prst="rect">
            <a:avLst/>
          </a:prstGeom>
          <a:noFill/>
          <a:ln w="1270">
            <a:solidFill>
              <a:srgbClr val="FED24C"/>
            </a:solidFill>
            <a:prstDash val="solid"/>
          </a:ln>
        </p:spPr>
      </p:sp>
      <p:sp>
        <p:nvSpPr>
          <p:cNvPr id="8" name="Shape 6"/>
          <p:cNvSpPr/>
          <p:nvPr/>
        </p:nvSpPr>
        <p:spPr>
          <a:xfrm>
            <a:off x="4195085" y="1118304"/>
            <a:ext cx="182880" cy="182880"/>
          </a:xfrm>
          <a:prstGeom prst="sun">
            <a:avLst/>
          </a:prstGeom>
          <a:noFill/>
          <a:ln w="1270">
            <a:solidFill>
              <a:srgbClr val="B1F4B3"/>
            </a:solidFill>
            <a:prstDash val="solid"/>
          </a:ln>
        </p:spPr>
      </p:sp>
      <p:sp>
        <p:nvSpPr>
          <p:cNvPr id="9" name="Shape 7"/>
          <p:cNvSpPr/>
          <p:nvPr/>
        </p:nvSpPr>
        <p:spPr>
          <a:xfrm>
            <a:off x="2618865" y="3995759"/>
            <a:ext cx="182880" cy="182880"/>
          </a:xfrm>
          <a:prstGeom prst="sun">
            <a:avLst/>
          </a:prstGeom>
          <a:noFill/>
          <a:ln w="1270">
            <a:solidFill>
              <a:srgbClr val="4EBD53"/>
            </a:solidFill>
            <a:prstDash val="solid"/>
          </a:ln>
        </p:spPr>
      </p:sp>
      <p:sp>
        <p:nvSpPr>
          <p:cNvPr id="10" name="Shape 8"/>
          <p:cNvSpPr/>
          <p:nvPr/>
        </p:nvSpPr>
        <p:spPr>
          <a:xfrm>
            <a:off x="1608417" y="1893064"/>
            <a:ext cx="182880" cy="182880"/>
          </a:xfrm>
          <a:prstGeom prst="sun">
            <a:avLst/>
          </a:prstGeom>
          <a:noFill/>
          <a:ln w="1270">
            <a:solidFill>
              <a:srgbClr val="0FFA5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Types of Mobile Devices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Let's break down some common types: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Smartphones: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most versatile, combining phone, computer, and camera.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Tablets: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Larger screens, great for reading and media consumption.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Smartwatches: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Wearable devices focused on fitness tracking and notifications.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Laptops/Notebooks: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While portable, they're often considered separately from the mobile </a:t>
            </a:r>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phone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category.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E-readers: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Designed specifically for reading electronic books.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891049" y="3725589"/>
            <a:ext cx="182880" cy="182880"/>
          </a:xfrm>
          <a:prstGeom prst="triangle">
            <a:avLst/>
          </a:prstGeom>
          <a:noFill/>
          <a:ln w="1270">
            <a:solidFill>
              <a:srgbClr val="BC3521"/>
            </a:solidFill>
            <a:prstDash val="solid"/>
          </a:ln>
        </p:spPr>
      </p:sp>
      <p:sp>
        <p:nvSpPr>
          <p:cNvPr id="7" name="Shape 5"/>
          <p:cNvSpPr/>
          <p:nvPr/>
        </p:nvSpPr>
        <p:spPr>
          <a:xfrm>
            <a:off x="7131024" y="586206"/>
            <a:ext cx="182880" cy="182880"/>
          </a:xfrm>
          <a:prstGeom prst="rect">
            <a:avLst/>
          </a:prstGeom>
          <a:noFill/>
          <a:ln w="1270">
            <a:solidFill>
              <a:srgbClr val="434013"/>
            </a:solidFill>
            <a:prstDash val="solid"/>
          </a:ln>
        </p:spPr>
      </p:sp>
      <p:sp>
        <p:nvSpPr>
          <p:cNvPr id="8" name="Shape 6"/>
          <p:cNvSpPr/>
          <p:nvPr/>
        </p:nvSpPr>
        <p:spPr>
          <a:xfrm>
            <a:off x="6299759" y="3232063"/>
            <a:ext cx="182880" cy="182880"/>
          </a:xfrm>
          <a:prstGeom prst="sun">
            <a:avLst/>
          </a:prstGeom>
          <a:noFill/>
          <a:ln w="1270">
            <a:solidFill>
              <a:srgbClr val="E6BD14"/>
            </a:solidFill>
            <a:prstDash val="solid"/>
          </a:ln>
        </p:spPr>
      </p:sp>
      <p:sp>
        <p:nvSpPr>
          <p:cNvPr id="9" name="Shape 7"/>
          <p:cNvSpPr/>
          <p:nvPr/>
        </p:nvSpPr>
        <p:spPr>
          <a:xfrm>
            <a:off x="1464830" y="2970204"/>
            <a:ext cx="182880" cy="182880"/>
          </a:xfrm>
          <a:prstGeom prst="triangle">
            <a:avLst/>
          </a:prstGeom>
          <a:noFill/>
          <a:ln w="1270">
            <a:solidFill>
              <a:srgbClr val="3F530D"/>
            </a:solidFill>
            <a:prstDash val="solid"/>
          </a:ln>
        </p:spPr>
      </p:sp>
      <p:sp>
        <p:nvSpPr>
          <p:cNvPr id="10" name="Shape 8"/>
          <p:cNvSpPr/>
          <p:nvPr/>
        </p:nvSpPr>
        <p:spPr>
          <a:xfrm>
            <a:off x="1490169" y="2190470"/>
            <a:ext cx="182880" cy="182880"/>
          </a:xfrm>
          <a:prstGeom prst="cube">
            <a:avLst/>
          </a:prstGeom>
          <a:noFill/>
          <a:ln w="1270">
            <a:solidFill>
              <a:srgbClr val="34E5E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Operating Systems (OS)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software that runs your mobile device.  The big players 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Android: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Developed by Google, used on a wide range of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Developed by Apple, used exclusively on iPhones and iPads.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Other OS (Less Common):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Historically, there were others like Windows Phone and Blackberry OS, but they are largely defunct now.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099642" y="1231509"/>
            <a:ext cx="182880" cy="182880"/>
          </a:xfrm>
          <a:prstGeom prst="cube">
            <a:avLst/>
          </a:prstGeom>
          <a:noFill/>
          <a:ln w="1270">
            <a:solidFill>
              <a:srgbClr val="9CDD0F"/>
            </a:solidFill>
            <a:prstDash val="solid"/>
          </a:ln>
        </p:spPr>
      </p:sp>
      <p:sp>
        <p:nvSpPr>
          <p:cNvPr id="7" name="Shape 5"/>
          <p:cNvSpPr/>
          <p:nvPr/>
        </p:nvSpPr>
        <p:spPr>
          <a:xfrm>
            <a:off x="1169652" y="1799840"/>
            <a:ext cx="182880" cy="182880"/>
          </a:xfrm>
          <a:prstGeom prst="cube">
            <a:avLst/>
          </a:prstGeom>
          <a:noFill/>
          <a:ln w="1270">
            <a:solidFill>
              <a:srgbClr val="77E31B"/>
            </a:solidFill>
            <a:prstDash val="solid"/>
          </a:ln>
        </p:spPr>
      </p:sp>
      <p:sp>
        <p:nvSpPr>
          <p:cNvPr id="8" name="Shape 6"/>
          <p:cNvSpPr/>
          <p:nvPr/>
        </p:nvSpPr>
        <p:spPr>
          <a:xfrm>
            <a:off x="788421" y="3014738"/>
            <a:ext cx="182880" cy="182880"/>
          </a:xfrm>
          <a:prstGeom prst="cube">
            <a:avLst/>
          </a:prstGeom>
          <a:noFill/>
          <a:ln w="1270">
            <a:solidFill>
              <a:srgbClr val="8CF9ED"/>
            </a:solidFill>
            <a:prstDash val="solid"/>
          </a:ln>
        </p:spPr>
      </p:sp>
      <p:sp>
        <p:nvSpPr>
          <p:cNvPr id="9" name="Shape 7"/>
          <p:cNvSpPr/>
          <p:nvPr/>
        </p:nvSpPr>
        <p:spPr>
          <a:xfrm>
            <a:off x="4776169" y="416960"/>
            <a:ext cx="182880" cy="182880"/>
          </a:xfrm>
          <a:prstGeom prst="triangle">
            <a:avLst/>
          </a:prstGeom>
          <a:noFill/>
          <a:ln w="1270">
            <a:solidFill>
              <a:srgbClr val="785C09"/>
            </a:solidFill>
            <a:prstDash val="solid"/>
          </a:ln>
        </p:spPr>
      </p:sp>
      <p:sp>
        <p:nvSpPr>
          <p:cNvPr id="10" name="Shape 8"/>
          <p:cNvSpPr/>
          <p:nvPr/>
        </p:nvSpPr>
        <p:spPr>
          <a:xfrm>
            <a:off x="7683649" y="1729440"/>
            <a:ext cx="182880" cy="182880"/>
          </a:xfrm>
          <a:prstGeom prst="sun">
            <a:avLst/>
          </a:prstGeom>
          <a:noFill/>
          <a:ln w="1270">
            <a:solidFill>
              <a:srgbClr val="83A92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Networks (Connectivity)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How your device connects to the internet and other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Wi-Fi: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Wireless internet access using routers.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Cellular (Mobile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Connecting to the internet through mobile network providers (e.g., 4G, 5G).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Bluetooth: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Short-range wireless communication (e.g., connecting to headphones).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566558" y="885448"/>
            <a:ext cx="182880" cy="182880"/>
          </a:xfrm>
          <a:prstGeom prst="sun">
            <a:avLst/>
          </a:prstGeom>
          <a:noFill/>
          <a:ln w="1270">
            <a:solidFill>
              <a:srgbClr val="773CD2"/>
            </a:solidFill>
            <a:prstDash val="solid"/>
          </a:ln>
        </p:spPr>
      </p:sp>
      <p:sp>
        <p:nvSpPr>
          <p:cNvPr id="7" name="Shape 5"/>
          <p:cNvSpPr/>
          <p:nvPr/>
        </p:nvSpPr>
        <p:spPr>
          <a:xfrm>
            <a:off x="4108507" y="740077"/>
            <a:ext cx="182880" cy="182880"/>
          </a:xfrm>
          <a:prstGeom prst="cube">
            <a:avLst/>
          </a:prstGeom>
          <a:noFill/>
          <a:ln w="1270">
            <a:solidFill>
              <a:srgbClr val="90F668"/>
            </a:solidFill>
            <a:prstDash val="solid"/>
          </a:ln>
        </p:spPr>
      </p:sp>
      <p:sp>
        <p:nvSpPr>
          <p:cNvPr id="8" name="Shape 6"/>
          <p:cNvSpPr/>
          <p:nvPr/>
        </p:nvSpPr>
        <p:spPr>
          <a:xfrm>
            <a:off x="6207539" y="1698853"/>
            <a:ext cx="182880" cy="182880"/>
          </a:xfrm>
          <a:prstGeom prst="sun">
            <a:avLst/>
          </a:prstGeom>
          <a:noFill/>
          <a:ln w="1270">
            <a:solidFill>
              <a:srgbClr val="339AF1"/>
            </a:solidFill>
            <a:prstDash val="solid"/>
          </a:ln>
        </p:spPr>
      </p:sp>
      <p:sp>
        <p:nvSpPr>
          <p:cNvPr id="9" name="Shape 7"/>
          <p:cNvSpPr/>
          <p:nvPr/>
        </p:nvSpPr>
        <p:spPr>
          <a:xfrm>
            <a:off x="7521110" y="613234"/>
            <a:ext cx="182880" cy="182880"/>
          </a:xfrm>
          <a:prstGeom prst="cube">
            <a:avLst/>
          </a:prstGeom>
          <a:noFill/>
          <a:ln w="1270">
            <a:solidFill>
              <a:srgbClr val="9443BA"/>
            </a:solidFill>
            <a:prstDash val="solid"/>
          </a:ln>
        </p:spPr>
      </p:sp>
      <p:sp>
        <p:nvSpPr>
          <p:cNvPr id="10" name="Shape 8"/>
          <p:cNvSpPr/>
          <p:nvPr/>
        </p:nvSpPr>
        <p:spPr>
          <a:xfrm>
            <a:off x="6890683" y="3558403"/>
            <a:ext cx="182880" cy="182880"/>
          </a:xfrm>
          <a:prstGeom prst="triangle">
            <a:avLst/>
          </a:prstGeom>
          <a:noFill/>
          <a:ln w="1270">
            <a:solidFill>
              <a:srgbClr val="374DF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Understanding Cellular Generations: From 1G to 5G</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1G (Analog):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First generation; voice only; unreliable.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2G (Digital):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Introduced SMS text messaging.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3G: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Faster data speeds, enabled early smartphones.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4G: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Much faster than 3G, better for video streaming and web browsing.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5G: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Even faster than 4G, lower latency (faster response times). Enables new technologies like self-driving cars and IoT (Internet of Things).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741284" y="3007314"/>
            <a:ext cx="182880" cy="182880"/>
          </a:xfrm>
          <a:prstGeom prst="rect">
            <a:avLst/>
          </a:prstGeom>
          <a:noFill/>
          <a:ln w="1270">
            <a:solidFill>
              <a:srgbClr val="214238"/>
            </a:solidFill>
            <a:prstDash val="solid"/>
          </a:ln>
        </p:spPr>
      </p:sp>
      <p:sp>
        <p:nvSpPr>
          <p:cNvPr id="7" name="Shape 5"/>
          <p:cNvSpPr/>
          <p:nvPr/>
        </p:nvSpPr>
        <p:spPr>
          <a:xfrm>
            <a:off x="5212787" y="1020606"/>
            <a:ext cx="182880" cy="182880"/>
          </a:xfrm>
          <a:prstGeom prst="triangle">
            <a:avLst/>
          </a:prstGeom>
          <a:noFill/>
          <a:ln w="1270">
            <a:solidFill>
              <a:srgbClr val="8580E9"/>
            </a:solidFill>
            <a:prstDash val="solid"/>
          </a:ln>
        </p:spPr>
      </p:sp>
      <p:sp>
        <p:nvSpPr>
          <p:cNvPr id="8" name="Shape 6"/>
          <p:cNvSpPr/>
          <p:nvPr/>
        </p:nvSpPr>
        <p:spPr>
          <a:xfrm>
            <a:off x="2296501" y="4448231"/>
            <a:ext cx="182880" cy="182880"/>
          </a:xfrm>
          <a:prstGeom prst="triangle">
            <a:avLst/>
          </a:prstGeom>
          <a:noFill/>
          <a:ln w="1270">
            <a:solidFill>
              <a:srgbClr val="033943"/>
            </a:solidFill>
            <a:prstDash val="solid"/>
          </a:ln>
        </p:spPr>
      </p:sp>
      <p:sp>
        <p:nvSpPr>
          <p:cNvPr id="9" name="Shape 7"/>
          <p:cNvSpPr/>
          <p:nvPr/>
        </p:nvSpPr>
        <p:spPr>
          <a:xfrm>
            <a:off x="6473809" y="1340319"/>
            <a:ext cx="182880" cy="182880"/>
          </a:xfrm>
          <a:prstGeom prst="triangle">
            <a:avLst/>
          </a:prstGeom>
          <a:noFill/>
          <a:ln w="1270">
            <a:solidFill>
              <a:srgbClr val="5DE3DF"/>
            </a:solidFill>
            <a:prstDash val="solid"/>
          </a:ln>
        </p:spPr>
      </p:sp>
      <p:sp>
        <p:nvSpPr>
          <p:cNvPr id="10" name="Shape 8"/>
          <p:cNvSpPr/>
          <p:nvPr/>
        </p:nvSpPr>
        <p:spPr>
          <a:xfrm>
            <a:off x="969992" y="2198167"/>
            <a:ext cx="182880" cy="182880"/>
          </a:xfrm>
          <a:prstGeom prst="cube">
            <a:avLst/>
          </a:prstGeom>
          <a:noFill/>
          <a:ln w="1270">
            <a:solidFill>
              <a:srgbClr val="B05C1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Applications (Apps)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Software programs designed to run on mobile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Native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Built specifically for a particular operating system (e.g., Android or iOS).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Web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Websites that are optimized for mobile devices, accessed through a browser.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Hybrid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Combine elements of both native and web apps.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Apps provide a huge range of functionality, from games to productivity tools.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97804" y="722593"/>
            <a:ext cx="182880" cy="182880"/>
          </a:xfrm>
          <a:prstGeom prst="sun">
            <a:avLst/>
          </a:prstGeom>
          <a:noFill/>
          <a:ln w="1270">
            <a:solidFill>
              <a:srgbClr val="3B0AA0"/>
            </a:solidFill>
            <a:prstDash val="solid"/>
          </a:ln>
        </p:spPr>
      </p:sp>
      <p:sp>
        <p:nvSpPr>
          <p:cNvPr id="7" name="Shape 5"/>
          <p:cNvSpPr/>
          <p:nvPr/>
        </p:nvSpPr>
        <p:spPr>
          <a:xfrm>
            <a:off x="6993102" y="2390809"/>
            <a:ext cx="182880" cy="182880"/>
          </a:xfrm>
          <a:prstGeom prst="sun">
            <a:avLst/>
          </a:prstGeom>
          <a:noFill/>
          <a:ln w="1270">
            <a:solidFill>
              <a:srgbClr val="D3D65E"/>
            </a:solidFill>
            <a:prstDash val="solid"/>
          </a:ln>
        </p:spPr>
      </p:sp>
      <p:sp>
        <p:nvSpPr>
          <p:cNvPr id="8" name="Shape 6"/>
          <p:cNvSpPr/>
          <p:nvPr/>
        </p:nvSpPr>
        <p:spPr>
          <a:xfrm>
            <a:off x="5961265" y="4359749"/>
            <a:ext cx="182880" cy="182880"/>
          </a:xfrm>
          <a:prstGeom prst="sun">
            <a:avLst/>
          </a:prstGeom>
          <a:noFill/>
          <a:ln w="1270">
            <a:solidFill>
              <a:srgbClr val="F4CF36"/>
            </a:solidFill>
            <a:prstDash val="solid"/>
          </a:ln>
        </p:spPr>
      </p:sp>
      <p:sp>
        <p:nvSpPr>
          <p:cNvPr id="9" name="Shape 7"/>
          <p:cNvSpPr/>
          <p:nvPr/>
        </p:nvSpPr>
        <p:spPr>
          <a:xfrm>
            <a:off x="4456131" y="3028976"/>
            <a:ext cx="182880" cy="182880"/>
          </a:xfrm>
          <a:prstGeom prst="sun">
            <a:avLst/>
          </a:prstGeom>
          <a:noFill/>
          <a:ln w="1270">
            <a:solidFill>
              <a:srgbClr val="A26708"/>
            </a:solidFill>
            <a:prstDash val="solid"/>
          </a:ln>
        </p:spPr>
      </p:sp>
      <p:sp>
        <p:nvSpPr>
          <p:cNvPr id="10" name="Shape 8"/>
          <p:cNvSpPr/>
          <p:nvPr/>
        </p:nvSpPr>
        <p:spPr>
          <a:xfrm>
            <a:off x="7161349" y="1539608"/>
            <a:ext cx="182880" cy="182880"/>
          </a:xfrm>
          <a:prstGeom prst="triangle">
            <a:avLst/>
          </a:prstGeom>
          <a:noFill/>
          <a:ln w="1270">
            <a:solidFill>
              <a:srgbClr val="74D6B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Popular App Categories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Social Media: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Facebook, Instagram, Twitter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Communication: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WhatsApp, Messenger, Email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Entertainment: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Netflix, YouTube, Spotify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Productivity: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Microsoft Office, Google Docs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Games: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Angry Birds, Candy Crush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Navigation: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Google Maps, Waze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E-commerce: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Amazon, eBay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947842" y="2843777"/>
            <a:ext cx="182880" cy="182880"/>
          </a:xfrm>
          <a:prstGeom prst="sun">
            <a:avLst/>
          </a:prstGeom>
          <a:noFill/>
          <a:ln w="1270">
            <a:solidFill>
              <a:srgbClr val="822420"/>
            </a:solidFill>
            <a:prstDash val="solid"/>
          </a:ln>
        </p:spPr>
      </p:sp>
      <p:sp>
        <p:nvSpPr>
          <p:cNvPr id="7" name="Shape 5"/>
          <p:cNvSpPr/>
          <p:nvPr/>
        </p:nvSpPr>
        <p:spPr>
          <a:xfrm>
            <a:off x="1970774" y="986369"/>
            <a:ext cx="182880" cy="182880"/>
          </a:xfrm>
          <a:prstGeom prst="triangle">
            <a:avLst/>
          </a:prstGeom>
          <a:noFill/>
          <a:ln w="1270">
            <a:solidFill>
              <a:srgbClr val="7B89D0"/>
            </a:solidFill>
            <a:prstDash val="solid"/>
          </a:ln>
        </p:spPr>
      </p:sp>
      <p:sp>
        <p:nvSpPr>
          <p:cNvPr id="8" name="Shape 6"/>
          <p:cNvSpPr/>
          <p:nvPr/>
        </p:nvSpPr>
        <p:spPr>
          <a:xfrm>
            <a:off x="911146" y="3009856"/>
            <a:ext cx="182880" cy="182880"/>
          </a:xfrm>
          <a:prstGeom prst="cube">
            <a:avLst/>
          </a:prstGeom>
          <a:noFill/>
          <a:ln w="1270">
            <a:solidFill>
              <a:srgbClr val="353BA0"/>
            </a:solidFill>
            <a:prstDash val="solid"/>
          </a:ln>
        </p:spPr>
      </p:sp>
      <p:sp>
        <p:nvSpPr>
          <p:cNvPr id="9" name="Shape 7"/>
          <p:cNvSpPr/>
          <p:nvPr/>
        </p:nvSpPr>
        <p:spPr>
          <a:xfrm>
            <a:off x="4892832" y="882722"/>
            <a:ext cx="182880" cy="182880"/>
          </a:xfrm>
          <a:prstGeom prst="rect">
            <a:avLst/>
          </a:prstGeom>
          <a:noFill/>
          <a:ln w="1270">
            <a:solidFill>
              <a:srgbClr val="2BC6BA"/>
            </a:solidFill>
            <a:prstDash val="solid"/>
          </a:ln>
        </p:spPr>
      </p:sp>
      <p:sp>
        <p:nvSpPr>
          <p:cNvPr id="10" name="Shape 8"/>
          <p:cNvSpPr/>
          <p:nvPr/>
        </p:nvSpPr>
        <p:spPr>
          <a:xfrm>
            <a:off x="839983" y="345263"/>
            <a:ext cx="182880" cy="182880"/>
          </a:xfrm>
          <a:prstGeom prst="sun">
            <a:avLst/>
          </a:prstGeom>
          <a:noFill/>
          <a:ln w="1270">
            <a:solidFill>
              <a:srgbClr val="FA4E5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Mobile Security Basics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Protecting your device and data is crucial!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Use Strong Passwords/PINs: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Don't use easily guessable combinations.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Enable Biometric Authentication: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Fingerprint or facial recognition.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Keep Software Updated: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Updates often include security patches.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Be Careful with Public Wi-Fi: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Avoid sensitive transactions on unsecured networks.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Install Anti-Malware Software: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Provides extra protection against viruses and other threats.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Be wary of phishing scams: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Never click on links from unknown 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2025-02-24T11:07:44Z</dcterms:created>
  <dcterms:modified xsi:type="dcterms:W3CDTF">2025-02-24T11:07:44Z</dcterms:modified>
</cp:coreProperties>
</file>