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3626722" y="2470754"/>
            <a:ext cx="182880" cy="182880"/>
          </a:xfrm>
          <a:prstGeom prst="triangle">
            <a:avLst/>
          </a:prstGeom>
          <a:noFill/>
          <a:ln w="1270">
            <a:solidFill>
              <a:srgbClr val="26029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542333" y="3054277"/>
            <a:ext cx="182880" cy="182880"/>
          </a:xfrm>
          <a:prstGeom prst="sun">
            <a:avLst/>
          </a:prstGeom>
          <a:noFill/>
          <a:ln w="1270">
            <a:solidFill>
              <a:srgbClr val="91B5B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65562" y="1498726"/>
            <a:ext cx="182880" cy="182880"/>
          </a:xfrm>
          <a:prstGeom prst="sun">
            <a:avLst/>
          </a:prstGeom>
          <a:noFill/>
          <a:ln w="1270">
            <a:solidFill>
              <a:srgbClr val="F7E39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26332" y="2622115"/>
            <a:ext cx="182880" cy="182880"/>
          </a:xfrm>
          <a:prstGeom prst="cube">
            <a:avLst/>
          </a:prstGeom>
          <a:noFill/>
          <a:ln w="1270">
            <a:solidFill>
              <a:srgbClr val="8033C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67262" y="2918286"/>
            <a:ext cx="182880" cy="182880"/>
          </a:xfrm>
          <a:prstGeom prst="sun">
            <a:avLst/>
          </a:prstGeom>
          <a:noFill/>
          <a:ln w="1270">
            <a:solidFill>
              <a:srgbClr val="5F9F5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Protocols and Standards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Protocols and Standards?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Why are they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Networking Layers (TCP/IP Model):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simplified look.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Protocols: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HTTP, TCP, IP, DNS,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Protocols Work Together: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Sending data across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Standards Matter: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Interoperability and a smoother online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Who Makes the Standards?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Organizations shaping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Brief Introduction to OSI Model: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more detailed understanding.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555674" y="3154160"/>
            <a:ext cx="182880" cy="182880"/>
          </a:xfrm>
          <a:prstGeom prst="rect">
            <a:avLst/>
          </a:prstGeom>
          <a:noFill/>
          <a:ln w="1270">
            <a:solidFill>
              <a:srgbClr val="48FB3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37204" y="1915373"/>
            <a:ext cx="182880" cy="182880"/>
          </a:xfrm>
          <a:prstGeom prst="rect">
            <a:avLst/>
          </a:prstGeom>
          <a:noFill/>
          <a:ln w="1270">
            <a:solidFill>
              <a:srgbClr val="EE132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94056" y="818177"/>
            <a:ext cx="182880" cy="182880"/>
          </a:xfrm>
          <a:prstGeom prst="triangle">
            <a:avLst/>
          </a:prstGeom>
          <a:noFill/>
          <a:ln w="1270">
            <a:solidFill>
              <a:srgbClr val="1B73F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23268" y="11848"/>
            <a:ext cx="182880" cy="182880"/>
          </a:xfrm>
          <a:prstGeom prst="triangle">
            <a:avLst/>
          </a:prstGeom>
          <a:noFill/>
          <a:ln w="1270">
            <a:solidFill>
              <a:srgbClr val="47F7A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13700" y="335592"/>
            <a:ext cx="182880" cy="182880"/>
          </a:xfrm>
          <a:prstGeom prst="cube">
            <a:avLst/>
          </a:prstGeom>
          <a:noFill/>
          <a:ln w="1270">
            <a:solidFill>
              <a:srgbClr val="2DD4D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Standards Matter: Interoperability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if every website used a different, incompatible protocol.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Chaos!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Web browsers would need to support countless protocols.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Limited access: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Only certain devices could access specific websites.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Innovation stifled: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Developers would face huge compatibility challenges.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 ensure that different devices and systems can communicate seamlessly, creating a unified and accessible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81666" y="1792565"/>
            <a:ext cx="182880" cy="182880"/>
          </a:xfrm>
          <a:prstGeom prst="rect">
            <a:avLst/>
          </a:prstGeom>
          <a:noFill/>
          <a:ln w="1270">
            <a:solidFill>
              <a:srgbClr val="C64F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84148" y="2544720"/>
            <a:ext cx="182880" cy="182880"/>
          </a:xfrm>
          <a:prstGeom prst="rect">
            <a:avLst/>
          </a:prstGeom>
          <a:noFill/>
          <a:ln w="1270">
            <a:solidFill>
              <a:srgbClr val="E06F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69866" y="4557621"/>
            <a:ext cx="182880" cy="182880"/>
          </a:xfrm>
          <a:prstGeom prst="rect">
            <a:avLst/>
          </a:prstGeom>
          <a:noFill/>
          <a:ln w="1270">
            <a:solidFill>
              <a:srgbClr val="9A905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8730" y="708037"/>
            <a:ext cx="182880" cy="182880"/>
          </a:xfrm>
          <a:prstGeom prst="cube">
            <a:avLst/>
          </a:prstGeom>
          <a:noFill/>
          <a:ln w="1270">
            <a:solidFill>
              <a:srgbClr val="E514B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73054" y="2232953"/>
            <a:ext cx="182880" cy="182880"/>
          </a:xfrm>
          <a:prstGeom prst="cube">
            <a:avLst/>
          </a:prstGeom>
          <a:noFill/>
          <a:ln w="1270">
            <a:solidFill>
              <a:srgbClr val="4B319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Standards Matter: Innovation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 give Developers a stable base for creating new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Common Ground: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Everyone is on the same page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Faster Development: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the need to reinvent the wheel.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Opportunities: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creative and innovative new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01101" y="814933"/>
            <a:ext cx="182880" cy="182880"/>
          </a:xfrm>
          <a:prstGeom prst="rect">
            <a:avLst/>
          </a:prstGeom>
          <a:noFill/>
          <a:ln w="1270">
            <a:solidFill>
              <a:srgbClr val="CB574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872574" y="1168478"/>
            <a:ext cx="182880" cy="182880"/>
          </a:xfrm>
          <a:prstGeom prst="rect">
            <a:avLst/>
          </a:prstGeom>
          <a:noFill/>
          <a:ln w="1270">
            <a:solidFill>
              <a:srgbClr val="F0C97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44888" y="4041394"/>
            <a:ext cx="182880" cy="182880"/>
          </a:xfrm>
          <a:prstGeom prst="sun">
            <a:avLst/>
          </a:prstGeom>
          <a:noFill/>
          <a:ln w="1270">
            <a:solidFill>
              <a:srgbClr val="BF869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91043" y="2702655"/>
            <a:ext cx="182880" cy="182880"/>
          </a:xfrm>
          <a:prstGeom prst="cube">
            <a:avLst/>
          </a:prstGeom>
          <a:noFill/>
          <a:ln w="1270">
            <a:solidFill>
              <a:srgbClr val="D8471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76097" y="2219477"/>
            <a:ext cx="182880" cy="182880"/>
          </a:xfrm>
          <a:prstGeom prst="triangle">
            <a:avLst/>
          </a:prstGeom>
          <a:noFill/>
          <a:ln w="1270">
            <a:solidFill>
              <a:srgbClr val="2E225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Who Makes the Standards?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Various organizations play a key role.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IETF (Internet Engineering Task Force):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Develops and promotes internet standards, particularly TCP/IP.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IEEE (Institute of Electrical and Electronics Engineers):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Develops standards for networking technologies, like Ethernet and Wi-Fi.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W3C (World Wide Web Consortium):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Develops standards for the World Wide Web, like HTML and CSS.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ISO (International Organization for Standardization):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Develops a wide range of standards, including some networking standards.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395927" y="126906"/>
            <a:ext cx="182880" cy="182880"/>
          </a:xfrm>
          <a:prstGeom prst="triangle">
            <a:avLst/>
          </a:prstGeom>
          <a:noFill/>
          <a:ln w="1270">
            <a:solidFill>
              <a:srgbClr val="379E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12893" y="1726761"/>
            <a:ext cx="182880" cy="182880"/>
          </a:xfrm>
          <a:prstGeom prst="rect">
            <a:avLst/>
          </a:prstGeom>
          <a:noFill/>
          <a:ln w="1270">
            <a:solidFill>
              <a:srgbClr val="8037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81139" y="2905544"/>
            <a:ext cx="182880" cy="182880"/>
          </a:xfrm>
          <a:prstGeom prst="rect">
            <a:avLst/>
          </a:prstGeom>
          <a:noFill/>
          <a:ln w="1270">
            <a:solidFill>
              <a:srgbClr val="C2F5F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40390" y="2144316"/>
            <a:ext cx="182880" cy="182880"/>
          </a:xfrm>
          <a:prstGeom prst="sun">
            <a:avLst/>
          </a:prstGeom>
          <a:noFill/>
          <a:ln w="1270">
            <a:solidFill>
              <a:srgbClr val="7CAF9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81597" y="4274100"/>
            <a:ext cx="182880" cy="182880"/>
          </a:xfrm>
          <a:prstGeom prst="sun">
            <a:avLst/>
          </a:prstGeom>
          <a:noFill/>
          <a:ln w="1270">
            <a:solidFill>
              <a:srgbClr val="EEE62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OSI Model vs TCP/IP Model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OSI model and TCP/IP Model are the networking architecture in the modern day computers.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OSI Model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Developed by ISO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7 Layers (Application, Presentation, Session, Transport, Network, Data Link, Physical)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theoretical, used as a reference model.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TCP/IP Model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Developed by DARPA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 Layers(Application, Transport, Internet, Link)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practical, widely used in real-world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90307" y="603738"/>
            <a:ext cx="182880" cy="182880"/>
          </a:xfrm>
          <a:prstGeom prst="rect">
            <a:avLst/>
          </a:prstGeom>
          <a:noFill/>
          <a:ln w="1270">
            <a:solidFill>
              <a:srgbClr val="8860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69314" y="828529"/>
            <a:ext cx="182880" cy="182880"/>
          </a:xfrm>
          <a:prstGeom prst="rect">
            <a:avLst/>
          </a:prstGeom>
          <a:noFill/>
          <a:ln w="1270">
            <a:solidFill>
              <a:srgbClr val="DD56D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203469" y="2317302"/>
            <a:ext cx="182880" cy="182880"/>
          </a:xfrm>
          <a:prstGeom prst="triangle">
            <a:avLst/>
          </a:prstGeom>
          <a:noFill/>
          <a:ln w="1270">
            <a:solidFill>
              <a:srgbClr val="A7A5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46001" y="737315"/>
            <a:ext cx="182880" cy="182880"/>
          </a:xfrm>
          <a:prstGeom prst="rect">
            <a:avLst/>
          </a:prstGeom>
          <a:noFill/>
          <a:ln w="1270">
            <a:solidFill>
              <a:srgbClr val="5A59A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30562" y="857758"/>
            <a:ext cx="182880" cy="182880"/>
          </a:xfrm>
          <a:prstGeom prst="rect">
            <a:avLst/>
          </a:prstGeom>
          <a:noFill/>
          <a:ln w="1270">
            <a:solidFill>
              <a:srgbClr val="5D4C9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Presentation Layer (OSI Model)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layer handles data representation and encryption.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Conversion: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Converts data into a format that can be understood by both sender and receiver.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Encrypts data for secure transmission.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Compression: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Compresses data to reduce the amount of data transmitted.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 Encoding: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Converts character sets (e.g., UTF-8) for internationalization.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77876" y="3384287"/>
            <a:ext cx="182880" cy="182880"/>
          </a:xfrm>
          <a:prstGeom prst="rect">
            <a:avLst/>
          </a:prstGeom>
          <a:noFill/>
          <a:ln w="1270">
            <a:solidFill>
              <a:srgbClr val="62CB5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97062" y="87190"/>
            <a:ext cx="182880" cy="182880"/>
          </a:xfrm>
          <a:prstGeom prst="sun">
            <a:avLst/>
          </a:prstGeom>
          <a:noFill/>
          <a:ln w="1270">
            <a:solidFill>
              <a:srgbClr val="D463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71038" y="3636181"/>
            <a:ext cx="182880" cy="182880"/>
          </a:xfrm>
          <a:prstGeom prst="sun">
            <a:avLst/>
          </a:prstGeom>
          <a:noFill/>
          <a:ln w="1270">
            <a:solidFill>
              <a:srgbClr val="21483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37862" y="2837278"/>
            <a:ext cx="182880" cy="182880"/>
          </a:xfrm>
          <a:prstGeom prst="rect">
            <a:avLst/>
          </a:prstGeom>
          <a:noFill/>
          <a:ln w="1270">
            <a:solidFill>
              <a:srgbClr val="69991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68438" y="2757597"/>
            <a:ext cx="182880" cy="182880"/>
          </a:xfrm>
          <a:prstGeom prst="triangle">
            <a:avLst/>
          </a:prstGeom>
          <a:noFill/>
          <a:ln w="1270">
            <a:solidFill>
              <a:srgbClr val="BA912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Session Layer (OSI Model)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layer manages connections between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Session Establishment: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Establishes a connection between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Session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Manages the communication during the session.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Session Termination: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Terminates the connection when the communication is complete.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Authentication and Authorization: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Verifies the identity of users and their permissions.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5248" y="3622064"/>
            <a:ext cx="182880" cy="182880"/>
          </a:xfrm>
          <a:prstGeom prst="sun">
            <a:avLst/>
          </a:prstGeom>
          <a:noFill/>
          <a:ln w="1270">
            <a:solidFill>
              <a:srgbClr val="1522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804221" y="454904"/>
            <a:ext cx="182880" cy="182880"/>
          </a:xfrm>
          <a:prstGeom prst="cube">
            <a:avLst/>
          </a:prstGeom>
          <a:noFill/>
          <a:ln w="1270">
            <a:solidFill>
              <a:srgbClr val="AACC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87190" y="2020911"/>
            <a:ext cx="182880" cy="182880"/>
          </a:xfrm>
          <a:prstGeom prst="rect">
            <a:avLst/>
          </a:prstGeom>
          <a:noFill/>
          <a:ln w="1270">
            <a:solidFill>
              <a:srgbClr val="9841B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60559" y="2137210"/>
            <a:ext cx="182880" cy="182880"/>
          </a:xfrm>
          <a:prstGeom prst="cube">
            <a:avLst/>
          </a:prstGeom>
          <a:noFill/>
          <a:ln w="1270">
            <a:solidFill>
              <a:srgbClr val="A5645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73044" y="2051257"/>
            <a:ext cx="182880" cy="182880"/>
          </a:xfrm>
          <a:prstGeom prst="cube">
            <a:avLst/>
          </a:prstGeom>
          <a:noFill/>
          <a:ln w="1270">
            <a:solidFill>
              <a:srgbClr val="C191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 Recap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Protocols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sets of rules that computers use to communicate. 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the agreement that everyone uses the same rule set.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TCP/IP Model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how modern data transfer happens in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608655" y="1549955"/>
            <a:ext cx="182880" cy="182880"/>
          </a:xfrm>
          <a:prstGeom prst="cube">
            <a:avLst/>
          </a:prstGeom>
          <a:noFill/>
          <a:ln w="1270">
            <a:solidFill>
              <a:srgbClr val="6B7F7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98692" y="977969"/>
            <a:ext cx="182880" cy="182880"/>
          </a:xfrm>
          <a:prstGeom prst="sun">
            <a:avLst/>
          </a:prstGeom>
          <a:noFill/>
          <a:ln w="1270">
            <a:solidFill>
              <a:srgbClr val="75CEB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17822" y="3189222"/>
            <a:ext cx="182880" cy="182880"/>
          </a:xfrm>
          <a:prstGeom prst="triangle">
            <a:avLst/>
          </a:prstGeom>
          <a:noFill/>
          <a:ln w="1270">
            <a:solidFill>
              <a:srgbClr val="52E2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88713" y="4107957"/>
            <a:ext cx="182880" cy="182880"/>
          </a:xfrm>
          <a:prstGeom prst="rect">
            <a:avLst/>
          </a:prstGeom>
          <a:noFill/>
          <a:ln w="1270">
            <a:solidFill>
              <a:srgbClr val="ADB57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88907" y="2816174"/>
            <a:ext cx="182880" cy="182880"/>
          </a:xfrm>
          <a:prstGeom prst="triangle">
            <a:avLst/>
          </a:prstGeom>
          <a:noFill/>
          <a:ln w="1270">
            <a:solidFill>
              <a:srgbClr val="FC66D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12501" y="808073"/>
            <a:ext cx="182880" cy="182880"/>
          </a:xfrm>
          <a:prstGeom prst="sun">
            <a:avLst/>
          </a:prstGeom>
          <a:noFill/>
          <a:ln w="1270">
            <a:solidFill>
              <a:srgbClr val="0F8F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50135" y="1569170"/>
            <a:ext cx="182880" cy="182880"/>
          </a:xfrm>
          <a:prstGeom prst="rect">
            <a:avLst/>
          </a:prstGeom>
          <a:noFill/>
          <a:ln w="1270">
            <a:solidFill>
              <a:srgbClr val="CC130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40509" y="3303593"/>
            <a:ext cx="182880" cy="182880"/>
          </a:xfrm>
          <a:prstGeom prst="triangle">
            <a:avLst/>
          </a:prstGeom>
          <a:noFill/>
          <a:ln w="1270">
            <a:solidFill>
              <a:srgbClr val="71DDB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26519" y="3645468"/>
            <a:ext cx="182880" cy="182880"/>
          </a:xfrm>
          <a:prstGeom prst="triangle">
            <a:avLst/>
          </a:prstGeom>
          <a:noFill/>
          <a:ln w="1270">
            <a:solidFill>
              <a:srgbClr val="C9EB3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08255" y="1281261"/>
            <a:ext cx="182880" cy="182880"/>
          </a:xfrm>
          <a:prstGeom prst="triangle">
            <a:avLst/>
          </a:prstGeom>
          <a:noFill/>
          <a:ln w="1270">
            <a:solidFill>
              <a:srgbClr val="206C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Networking Protocols?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protocols as rules for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Like languages: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Computers need a common language to understand each other.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 formats: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data is structured and packaged.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 procedures: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data is transmitted, received, and interpreted.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Imagine two people speaking different languages trying to order food. Protocols make sure computers can 'order food' (exchange data) correctly.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69986" y="2815196"/>
            <a:ext cx="182880" cy="182880"/>
          </a:xfrm>
          <a:prstGeom prst="cube">
            <a:avLst/>
          </a:prstGeom>
          <a:noFill/>
          <a:ln w="1270">
            <a:solidFill>
              <a:srgbClr val="32E85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11939" y="3244725"/>
            <a:ext cx="182880" cy="182880"/>
          </a:xfrm>
          <a:prstGeom prst="triangle">
            <a:avLst/>
          </a:prstGeom>
          <a:noFill/>
          <a:ln w="1270">
            <a:solidFill>
              <a:srgbClr val="461C6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4802" y="465788"/>
            <a:ext cx="182880" cy="182880"/>
          </a:xfrm>
          <a:prstGeom prst="triangle">
            <a:avLst/>
          </a:prstGeom>
          <a:noFill/>
          <a:ln w="1270">
            <a:solidFill>
              <a:srgbClr val="A92BC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98078" y="27200"/>
            <a:ext cx="182880" cy="182880"/>
          </a:xfrm>
          <a:prstGeom prst="sun">
            <a:avLst/>
          </a:prstGeom>
          <a:noFill/>
          <a:ln w="1270">
            <a:solidFill>
              <a:srgbClr val="D9391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63234" y="3971289"/>
            <a:ext cx="182880" cy="182880"/>
          </a:xfrm>
          <a:prstGeom prst="rect">
            <a:avLst/>
          </a:prstGeom>
          <a:noFill/>
          <a:ln w="1270">
            <a:solidFill>
              <a:srgbClr val="198A6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Networking Standards?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 are agreed-upon specifications for protocols.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things consistent: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everyone follows the same rules.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Enable interoperability: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Different devices and systems can work together seamlessly.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 innovation: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By providing a stable base for development.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standard USB port allows you to connect different devices to your computer, no matter who made them.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97596" y="1439373"/>
            <a:ext cx="182880" cy="182880"/>
          </a:xfrm>
          <a:prstGeom prst="cube">
            <a:avLst/>
          </a:prstGeom>
          <a:noFill/>
          <a:ln w="1270">
            <a:solidFill>
              <a:srgbClr val="ADEA8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67266" y="4389769"/>
            <a:ext cx="182880" cy="182880"/>
          </a:xfrm>
          <a:prstGeom prst="cube">
            <a:avLst/>
          </a:prstGeom>
          <a:noFill/>
          <a:ln w="1270">
            <a:solidFill>
              <a:srgbClr val="0DF4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12642" y="3195109"/>
            <a:ext cx="182880" cy="182880"/>
          </a:xfrm>
          <a:prstGeom prst="sun">
            <a:avLst/>
          </a:prstGeom>
          <a:noFill/>
          <a:ln w="1270">
            <a:solidFill>
              <a:srgbClr val="5999A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64276" y="1060895"/>
            <a:ext cx="182880" cy="182880"/>
          </a:xfrm>
          <a:prstGeom prst="cube">
            <a:avLst/>
          </a:prstGeom>
          <a:noFill/>
          <a:ln w="1270">
            <a:solidFill>
              <a:srgbClr val="5002C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68625" y="3361920"/>
            <a:ext cx="182880" cy="182880"/>
          </a:xfrm>
          <a:prstGeom prst="sun">
            <a:avLst/>
          </a:prstGeom>
          <a:noFill/>
          <a:ln w="1270">
            <a:solidFill>
              <a:srgbClr val="0F8DD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TCP/IP Model: A Simple Overview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way to organize networking protocols into layers. Simplifies understanding the complex process of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 Layer: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users interact (e.g., web browser, email client).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Transport Layer: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Ensures reliable data delivery (TCP) or fast delivery (UDP).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Internet Layer: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Handles addressing and routing of data packets (IP).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Link Layer: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Deals with physical transmission of data on a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sending a letter:</a:t>
            </a:r>
            <a:pPr algn="l" indent="0" marL="0">
              <a:lnSpc>
                <a:spcPts val="1400"/>
              </a:lnSpc>
              <a:buNone/>
            </a:pP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Application Layer = Writing the letter 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Transport Layer = Adding return address 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Internet Layer = Putting the address on envelope 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Link Layer = Sending the letter to the post office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82365" y="1164926"/>
            <a:ext cx="182880" cy="182880"/>
          </a:xfrm>
          <a:prstGeom prst="triangle">
            <a:avLst/>
          </a:prstGeom>
          <a:noFill/>
          <a:ln w="1270">
            <a:solidFill>
              <a:srgbClr val="F80F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97171" y="2957628"/>
            <a:ext cx="182880" cy="182880"/>
          </a:xfrm>
          <a:prstGeom prst="cube">
            <a:avLst/>
          </a:prstGeom>
          <a:noFill/>
          <a:ln w="1270">
            <a:solidFill>
              <a:srgbClr val="01CFA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49308" y="1394441"/>
            <a:ext cx="182880" cy="182880"/>
          </a:xfrm>
          <a:prstGeom prst="triangle">
            <a:avLst/>
          </a:prstGeom>
          <a:noFill/>
          <a:ln w="1270">
            <a:solidFill>
              <a:srgbClr val="3E025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97336" y="1114006"/>
            <a:ext cx="182880" cy="182880"/>
          </a:xfrm>
          <a:prstGeom prst="rect">
            <a:avLst/>
          </a:prstGeom>
          <a:noFill/>
          <a:ln w="1270">
            <a:solidFill>
              <a:srgbClr val="C93B9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78287" y="3571065"/>
            <a:ext cx="182880" cy="182880"/>
          </a:xfrm>
          <a:prstGeom prst="sun">
            <a:avLst/>
          </a:prstGeom>
          <a:noFill/>
          <a:ln w="1270">
            <a:solidFill>
              <a:srgbClr val="95C72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 Layer Protocols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protocols directly interact with applications you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 (Hypertext Transfer Protocol):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accessing web pages.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HTTPS (HTTP Secure):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Secure version of HTTP, encrypts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SMTP (Simple Mail Transfer Protocol):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sending emails.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POP3/IMAP (Post Office Protocol v3/Internet Message Access Protocol):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receiving emails.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DNS (Domain Name System):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Translates domain names (like google.com) to IP addresses.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39733" y="2760769"/>
            <a:ext cx="182880" cy="182880"/>
          </a:xfrm>
          <a:prstGeom prst="sun">
            <a:avLst/>
          </a:prstGeom>
          <a:noFill/>
          <a:ln w="1270">
            <a:solidFill>
              <a:srgbClr val="D9E94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41280" y="313139"/>
            <a:ext cx="182880" cy="182880"/>
          </a:xfrm>
          <a:prstGeom prst="rect">
            <a:avLst/>
          </a:prstGeom>
          <a:noFill/>
          <a:ln w="1270">
            <a:solidFill>
              <a:srgbClr val="63C56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69899" y="4185425"/>
            <a:ext cx="182880" cy="182880"/>
          </a:xfrm>
          <a:prstGeom prst="sun">
            <a:avLst/>
          </a:prstGeom>
          <a:noFill/>
          <a:ln w="1270">
            <a:solidFill>
              <a:srgbClr val="EC500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86178" y="1165866"/>
            <a:ext cx="182880" cy="182880"/>
          </a:xfrm>
          <a:prstGeom prst="triangle">
            <a:avLst/>
          </a:prstGeom>
          <a:noFill/>
          <a:ln w="1270">
            <a:solidFill>
              <a:srgbClr val="19C02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62248" y="1014632"/>
            <a:ext cx="182880" cy="182880"/>
          </a:xfrm>
          <a:prstGeom prst="cube">
            <a:avLst/>
          </a:prstGeom>
          <a:noFill/>
          <a:ln w="1270">
            <a:solidFill>
              <a:srgbClr val="027CB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Transport Layer Protocols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Responsible for reliable or fast data transfer.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TCP (Transmission Control Protocol):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Reliable, connection-oriented (establishes a connection before sending data).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Guarantees data delivery in the correct order.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for web browsing, email, file transfer.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UDP (User Datagram Protocol):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Faster, connectionless (doesn't establish a connection).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Doesn't guarantee data delivery or order.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for streaming, online gaming.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08664" y="2934285"/>
            <a:ext cx="182880" cy="182880"/>
          </a:xfrm>
          <a:prstGeom prst="triangle">
            <a:avLst/>
          </a:prstGeom>
          <a:noFill/>
          <a:ln w="1270">
            <a:solidFill>
              <a:srgbClr val="349FC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23071" y="2647567"/>
            <a:ext cx="182880" cy="182880"/>
          </a:xfrm>
          <a:prstGeom prst="triangle">
            <a:avLst/>
          </a:prstGeom>
          <a:noFill/>
          <a:ln w="1270">
            <a:solidFill>
              <a:srgbClr val="4BB23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08989" y="3324262"/>
            <a:ext cx="182880" cy="182880"/>
          </a:xfrm>
          <a:prstGeom prst="cube">
            <a:avLst/>
          </a:prstGeom>
          <a:noFill/>
          <a:ln w="1270">
            <a:solidFill>
              <a:srgbClr val="AA75B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8291" y="1550948"/>
            <a:ext cx="182880" cy="182880"/>
          </a:xfrm>
          <a:prstGeom prst="sun">
            <a:avLst/>
          </a:prstGeom>
          <a:noFill/>
          <a:ln w="1270">
            <a:solidFill>
              <a:srgbClr val="8E9D0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5684" y="606145"/>
            <a:ext cx="182880" cy="182880"/>
          </a:xfrm>
          <a:prstGeom prst="sun">
            <a:avLst/>
          </a:prstGeom>
          <a:noFill/>
          <a:ln w="1270">
            <a:solidFill>
              <a:srgbClr val="8A59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Internet Layer Protocol: IP (Internet Protocol)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backbone of the internet.  Handles addressing and routing.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 Addressing: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Assigns unique addresses to devices on the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Determines the best path for data packets to travel.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 Packets: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Breaks down data into small packets for transmission.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IPv4: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older version, uses 32-bit addresses (becoming scarce).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IPv6: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newer version, uses 128-bit addresses (vastly more addresses).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05053" y="690851"/>
            <a:ext cx="182880" cy="182880"/>
          </a:xfrm>
          <a:prstGeom prst="rect">
            <a:avLst/>
          </a:prstGeom>
          <a:noFill/>
          <a:ln w="1270">
            <a:solidFill>
              <a:srgbClr val="FE501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58447" y="1130430"/>
            <a:ext cx="182880" cy="182880"/>
          </a:xfrm>
          <a:prstGeom prst="sun">
            <a:avLst/>
          </a:prstGeom>
          <a:noFill/>
          <a:ln w="1270">
            <a:solidFill>
              <a:srgbClr val="8D76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34661" y="1641311"/>
            <a:ext cx="182880" cy="182880"/>
          </a:xfrm>
          <a:prstGeom prst="rect">
            <a:avLst/>
          </a:prstGeom>
          <a:noFill/>
          <a:ln w="1270">
            <a:solidFill>
              <a:srgbClr val="C470E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58129" y="1706793"/>
            <a:ext cx="182880" cy="182880"/>
          </a:xfrm>
          <a:prstGeom prst="cube">
            <a:avLst/>
          </a:prstGeom>
          <a:noFill/>
          <a:ln w="1270">
            <a:solidFill>
              <a:srgbClr val="7BDC1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45363" y="1665456"/>
            <a:ext cx="182880" cy="182880"/>
          </a:xfrm>
          <a:prstGeom prst="sun">
            <a:avLst/>
          </a:prstGeom>
          <a:noFill/>
          <a:ln w="1270">
            <a:solidFill>
              <a:srgbClr val="27067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Link Layer Protocols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Handles the physical transmission of data on a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Ethernet: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common standard for wired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Wi-Fi (IEEE 802.11):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standard for wireless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ARP (Address Resolution Protocol):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Translates IP addresses to MAC addresses.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 Addresses: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Unique identifiers for network interfaces.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336516" y="1784158"/>
            <a:ext cx="182880" cy="182880"/>
          </a:xfrm>
          <a:prstGeom prst="sun">
            <a:avLst/>
          </a:prstGeom>
          <a:noFill/>
          <a:ln w="1270">
            <a:solidFill>
              <a:srgbClr val="8DE19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62783" y="337699"/>
            <a:ext cx="182880" cy="182880"/>
          </a:xfrm>
          <a:prstGeom prst="rect">
            <a:avLst/>
          </a:prstGeom>
          <a:noFill/>
          <a:ln w="1270">
            <a:solidFill>
              <a:srgbClr val="6DBC2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31987" y="4238203"/>
            <a:ext cx="182880" cy="182880"/>
          </a:xfrm>
          <a:prstGeom prst="rect">
            <a:avLst/>
          </a:prstGeom>
          <a:noFill/>
          <a:ln w="1270">
            <a:solidFill>
              <a:srgbClr val="543B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49690" y="3922715"/>
            <a:ext cx="182880" cy="182880"/>
          </a:xfrm>
          <a:prstGeom prst="sun">
            <a:avLst/>
          </a:prstGeom>
          <a:noFill/>
          <a:ln w="1270">
            <a:solidFill>
              <a:srgbClr val="C4487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71588" y="3530197"/>
            <a:ext cx="182880" cy="182880"/>
          </a:xfrm>
          <a:prstGeom prst="sun">
            <a:avLst/>
          </a:prstGeom>
          <a:noFill/>
          <a:ln w="1270">
            <a:solidFill>
              <a:srgbClr val="7B500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Protocols Work Together: A Simple Example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say you visit a website (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www.example.com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Your computer uses DNS to find the IP address of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www.example.com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Your browser sends an HTTP request to the server.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TCP: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TCP establishes a connection with the server and ensures reliable delivery of the HTTP request.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IP routes the data packets containing the HTTP request across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Ethernet/Wi-Fi: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Your network card transmits the data packets over the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server processes the request and sends back an HTTP response, using the same protocols in reverse.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browser displays the website.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2025-02-24T11:12:37Z</dcterms:created>
  <dcterms:modified xsi:type="dcterms:W3CDTF">2025-02-24T11:12:37Z</dcterms:modified>
</cp:coreProperties>
</file>