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44139" y="4377035"/>
            <a:ext cx="182880" cy="182880"/>
          </a:xfrm>
          <a:prstGeom prst="triangle">
            <a:avLst/>
          </a:prstGeom>
          <a:noFill/>
          <a:ln w="1270">
            <a:solidFill>
              <a:srgbClr val="3391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58602" y="3179236"/>
            <a:ext cx="182880" cy="182880"/>
          </a:xfrm>
          <a:prstGeom prst="sun">
            <a:avLst/>
          </a:prstGeom>
          <a:noFill/>
          <a:ln w="1270">
            <a:solidFill>
              <a:srgbClr val="450BA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04303" y="2285707"/>
            <a:ext cx="182880" cy="182880"/>
          </a:xfrm>
          <a:prstGeom prst="sun">
            <a:avLst/>
          </a:prstGeom>
          <a:noFill/>
          <a:ln w="1270">
            <a:solidFill>
              <a:srgbClr val="2CB48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48585" y="1468986"/>
            <a:ext cx="182880" cy="182880"/>
          </a:xfrm>
          <a:prstGeom prst="rect">
            <a:avLst/>
          </a:prstGeom>
          <a:noFill/>
          <a:ln w="1270">
            <a:solidFill>
              <a:srgbClr val="75016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84583" y="2658735"/>
            <a:ext cx="182880" cy="182880"/>
          </a:xfrm>
          <a:prstGeom prst="triangle">
            <a:avLst/>
          </a:prstGeom>
          <a:noFill/>
          <a:ln w="1270">
            <a:solidFill>
              <a:srgbClr val="A459D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Software: A Beginner's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Open Source?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(And what it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isn't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use Open Source?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Benefits explained.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Open Source Software: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Familiar names and hidden gems.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Licenses: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rules of the game.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Contributing to Open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you can get involved.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Myths about Open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Debunking misconceptions.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32480" y="3188318"/>
            <a:ext cx="182880" cy="182880"/>
          </a:xfrm>
          <a:prstGeom prst="rect">
            <a:avLst/>
          </a:prstGeom>
          <a:noFill/>
          <a:ln w="1270">
            <a:solidFill>
              <a:srgbClr val="578CB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005331" y="2430716"/>
            <a:ext cx="182880" cy="182880"/>
          </a:xfrm>
          <a:prstGeom prst="cube">
            <a:avLst/>
          </a:prstGeom>
          <a:noFill/>
          <a:ln w="1270">
            <a:solidFill>
              <a:srgbClr val="45315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97321" y="4053547"/>
            <a:ext cx="182880" cy="182880"/>
          </a:xfrm>
          <a:prstGeom prst="cube">
            <a:avLst/>
          </a:prstGeom>
          <a:noFill/>
          <a:ln w="1270">
            <a:solidFill>
              <a:srgbClr val="39924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2320" y="2127396"/>
            <a:ext cx="182880" cy="182880"/>
          </a:xfrm>
          <a:prstGeom prst="triangle">
            <a:avLst/>
          </a:prstGeom>
          <a:noFill/>
          <a:ln w="1270">
            <a:solidFill>
              <a:srgbClr val="B3CFC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91452" y="1133625"/>
            <a:ext cx="182880" cy="182880"/>
          </a:xfrm>
          <a:prstGeom prst="triangle">
            <a:avLst/>
          </a:prstGeom>
          <a:noFill/>
          <a:ln w="1270">
            <a:solidFill>
              <a:srgbClr val="292D7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Open Source Projects to Contribute To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find projects that align with your interests: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GitHub: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popular platform for hosting open source projects.  Search by language, topic, or activity.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GitLab: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Similar to GitHub.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SourceForge: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 older platform, but still hosts many projects.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Your Interests: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If you use a particular piece of software, consider contributing to 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Look for 'Good First Issue' or 'Help Wanted' tags: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These indicate tasks suitable for newcomers.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52720" y="3457769"/>
            <a:ext cx="182880" cy="182880"/>
          </a:xfrm>
          <a:prstGeom prst="triangle">
            <a:avLst/>
          </a:prstGeom>
          <a:noFill/>
          <a:ln w="1270">
            <a:solidFill>
              <a:srgbClr val="6B69F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81337" y="4327302"/>
            <a:ext cx="182880" cy="182880"/>
          </a:xfrm>
          <a:prstGeom prst="rect">
            <a:avLst/>
          </a:prstGeom>
          <a:noFill/>
          <a:ln w="1270">
            <a:solidFill>
              <a:srgbClr val="4EF3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9818" y="2989515"/>
            <a:ext cx="182880" cy="182880"/>
          </a:xfrm>
          <a:prstGeom prst="triangle">
            <a:avLst/>
          </a:prstGeom>
          <a:noFill/>
          <a:ln w="1270">
            <a:solidFill>
              <a:srgbClr val="BBC65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1046" y="284887"/>
            <a:ext cx="182880" cy="182880"/>
          </a:xfrm>
          <a:prstGeom prst="sun">
            <a:avLst/>
          </a:prstGeom>
          <a:noFill/>
          <a:ln w="1270">
            <a:solidFill>
              <a:srgbClr val="13279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582856" y="3052894"/>
            <a:ext cx="182880" cy="182880"/>
          </a:xfrm>
          <a:prstGeom prst="sun">
            <a:avLst/>
          </a:prstGeom>
          <a:noFill/>
          <a:ln w="1270">
            <a:solidFill>
              <a:srgbClr val="A58D2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Making Your First Contribution: A Simple Workflow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common workflow for contributing code: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Fork the Repository: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your own copy of the project on GitHub/GitLab.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Clone the Repository: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Download your fork to your computer.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Branch: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 on your changes in a separate branch.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Changes: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Write your code or documentation.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Commit Changes: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Save your changes with descriptive commit messages.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Push Changes: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Upload your branch to your forked repository.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Pull Request (PR):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Submit your changes to the original project for review.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Respond to Feedback: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Address any comments or suggestions from the project maintainers.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Once Approved: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Your changes will be merged into the main project!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32357" y="2114790"/>
            <a:ext cx="182880" cy="182880"/>
          </a:xfrm>
          <a:prstGeom prst="sun">
            <a:avLst/>
          </a:prstGeom>
          <a:noFill/>
          <a:ln w="1270">
            <a:solidFill>
              <a:srgbClr val="D5C49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448464" y="1816848"/>
            <a:ext cx="182880" cy="182880"/>
          </a:xfrm>
          <a:prstGeom prst="sun">
            <a:avLst/>
          </a:prstGeom>
          <a:noFill/>
          <a:ln w="1270">
            <a:solidFill>
              <a:srgbClr val="D4D60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72017" y="1358333"/>
            <a:ext cx="182880" cy="182880"/>
          </a:xfrm>
          <a:prstGeom prst="triangle">
            <a:avLst/>
          </a:prstGeom>
          <a:noFill/>
          <a:ln w="1270">
            <a:solidFill>
              <a:srgbClr val="1EA15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0410" y="738986"/>
            <a:ext cx="182880" cy="182880"/>
          </a:xfrm>
          <a:prstGeom prst="cube">
            <a:avLst/>
          </a:prstGeom>
          <a:noFill/>
          <a:ln w="1270">
            <a:solidFill>
              <a:srgbClr val="F94E5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032692" y="48564"/>
            <a:ext cx="182880" cy="182880"/>
          </a:xfrm>
          <a:prstGeom prst="cube">
            <a:avLst/>
          </a:prstGeom>
          <a:noFill/>
          <a:ln w="1270">
            <a:solidFill>
              <a:srgbClr val="A73EB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Myths Debunked!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misconceptions about Open Source: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Myth: Open Source is Unsafe.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Often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secure due to community review.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Myth: Open Source is Only for Technical People.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Many ways to contribute beyond coding.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Myth: Open Source is Unreliable.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Many mission-critical systems rely on open source software.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Myth: Open Source is Always Free (as in beer).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'freedom' refers to the license, not always the price. Commercial support and services may cost money.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7171" y="250656"/>
            <a:ext cx="182880" cy="182880"/>
          </a:xfrm>
          <a:prstGeom prst="rect">
            <a:avLst/>
          </a:prstGeom>
          <a:noFill/>
          <a:ln w="1270">
            <a:solidFill>
              <a:srgbClr val="732F7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71391" y="4015344"/>
            <a:ext cx="182880" cy="182880"/>
          </a:xfrm>
          <a:prstGeom prst="sun">
            <a:avLst/>
          </a:prstGeom>
          <a:noFill/>
          <a:ln w="1270">
            <a:solidFill>
              <a:srgbClr val="B4DEA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06069" y="2978049"/>
            <a:ext cx="182880" cy="182880"/>
          </a:xfrm>
          <a:prstGeom prst="triangle">
            <a:avLst/>
          </a:prstGeom>
          <a:noFill/>
          <a:ln w="1270">
            <a:solidFill>
              <a:srgbClr val="C469A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08970" y="2804065"/>
            <a:ext cx="182880" cy="182880"/>
          </a:xfrm>
          <a:prstGeom prst="rect">
            <a:avLst/>
          </a:prstGeom>
          <a:noFill/>
          <a:ln w="1270">
            <a:solidFill>
              <a:srgbClr val="CF81F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72384" y="862832"/>
            <a:ext cx="182880" cy="182880"/>
          </a:xfrm>
          <a:prstGeom prst="triangle">
            <a:avLst/>
          </a:prstGeom>
          <a:noFill/>
          <a:ln w="1270">
            <a:solidFill>
              <a:srgbClr val="37394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Myth: Open Source is Unreliable (Continued)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expand on the reliability myth: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Enterprise Support: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Many open source projects offer commercial support options, providing guarantees and SLAs.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Redundancy and Testing: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 open source projects have extensive testing processes and large user bases that quickly identify and report issues.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Forking: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a project is abandoned, the community can fork the project and continue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Reliability: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Linux powers a vast majority of web servers, Android powers billions of phones, and many financial institutions rely on open source databases.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77752" y="2426578"/>
            <a:ext cx="182880" cy="182880"/>
          </a:xfrm>
          <a:prstGeom prst="rect">
            <a:avLst/>
          </a:prstGeom>
          <a:noFill/>
          <a:ln w="1270">
            <a:solidFill>
              <a:srgbClr val="BE24A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89903" y="2750525"/>
            <a:ext cx="182880" cy="182880"/>
          </a:xfrm>
          <a:prstGeom prst="sun">
            <a:avLst/>
          </a:prstGeom>
          <a:noFill/>
          <a:ln w="1270">
            <a:solidFill>
              <a:srgbClr val="64554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78688" y="1382576"/>
            <a:ext cx="182880" cy="182880"/>
          </a:xfrm>
          <a:prstGeom prst="triangle">
            <a:avLst/>
          </a:prstGeom>
          <a:noFill/>
          <a:ln w="1270">
            <a:solidFill>
              <a:srgbClr val="06930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41813" y="3773775"/>
            <a:ext cx="182880" cy="182880"/>
          </a:xfrm>
          <a:prstGeom prst="sun">
            <a:avLst/>
          </a:prstGeom>
          <a:noFill/>
          <a:ln w="1270">
            <a:solidFill>
              <a:srgbClr val="DC97B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8099" y="2366490"/>
            <a:ext cx="182880" cy="182880"/>
          </a:xfrm>
          <a:prstGeom prst="cube">
            <a:avLst/>
          </a:prstGeom>
          <a:noFill/>
          <a:ln w="1270">
            <a:solidFill>
              <a:srgbClr val="B931A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in Business: A Strategic Advantage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Businesses increasingly adopt Open Source for various reasons: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Costs: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Reduced licensing fees translate to significant savings.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Agility: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 development cycles and greater flexibility.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to a wider pool of talent and ideas.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Vendor Independence: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being locked into proprietary software vendors.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Customization: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Tailor software to specific business requirements.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40992" y="1990808"/>
            <a:ext cx="182880" cy="182880"/>
          </a:xfrm>
          <a:prstGeom prst="sun">
            <a:avLst/>
          </a:prstGeom>
          <a:noFill/>
          <a:ln w="1270">
            <a:solidFill>
              <a:srgbClr val="7F45B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613497" y="4201749"/>
            <a:ext cx="182880" cy="182880"/>
          </a:xfrm>
          <a:prstGeom prst="sun">
            <a:avLst/>
          </a:prstGeom>
          <a:noFill/>
          <a:ln w="1270">
            <a:solidFill>
              <a:srgbClr val="CA07D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90229" y="390057"/>
            <a:ext cx="182880" cy="182880"/>
          </a:xfrm>
          <a:prstGeom prst="cube">
            <a:avLst/>
          </a:prstGeom>
          <a:noFill/>
          <a:ln w="1270">
            <a:solidFill>
              <a:srgbClr val="3BD51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32218" y="3753686"/>
            <a:ext cx="182880" cy="182880"/>
          </a:xfrm>
          <a:prstGeom prst="triangle">
            <a:avLst/>
          </a:prstGeom>
          <a:noFill/>
          <a:ln w="1270">
            <a:solidFill>
              <a:srgbClr val="3649A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12090" y="3662307"/>
            <a:ext cx="182880" cy="182880"/>
          </a:xfrm>
          <a:prstGeom prst="cube">
            <a:avLst/>
          </a:prstGeom>
          <a:noFill/>
          <a:ln w="1270">
            <a:solidFill>
              <a:srgbClr val="74943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and Security: A Deep Dive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'many eyes' principle: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code allows anyone to inspect it for vulnerabilities.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Rapid Patching: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Bugs are often discovered and fixed more quickly than in proprietary software.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Audits: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Security experts contribute to identifying and addressing security flaws.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Vulnerability Databases: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Publicly available databases track known vulnerabilities in open source software.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Supply Chain Security: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open source components used in your applications is crucial for managing security risks. Tools like Software Bill of Materials (SBOM) are helpful.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79730" y="1165796"/>
            <a:ext cx="182880" cy="182880"/>
          </a:xfrm>
          <a:prstGeom prst="triangle">
            <a:avLst/>
          </a:prstGeom>
          <a:noFill/>
          <a:ln w="1270">
            <a:solidFill>
              <a:srgbClr val="5FE41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51197" y="3365033"/>
            <a:ext cx="182880" cy="182880"/>
          </a:xfrm>
          <a:prstGeom prst="sun">
            <a:avLst/>
          </a:prstGeom>
          <a:noFill/>
          <a:ln w="1270">
            <a:solidFill>
              <a:srgbClr val="0DF4D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68675" y="1315427"/>
            <a:ext cx="182880" cy="182880"/>
          </a:xfrm>
          <a:prstGeom prst="cube">
            <a:avLst/>
          </a:prstGeom>
          <a:noFill/>
          <a:ln w="1270">
            <a:solidFill>
              <a:srgbClr val="85D8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18968" y="593193"/>
            <a:ext cx="182880" cy="182880"/>
          </a:xfrm>
          <a:prstGeom prst="cube">
            <a:avLst/>
          </a:prstGeom>
          <a:noFill/>
          <a:ln w="1270">
            <a:solidFill>
              <a:srgbClr val="8425C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68139" y="3168147"/>
            <a:ext cx="182880" cy="182880"/>
          </a:xfrm>
          <a:prstGeom prst="rect">
            <a:avLst/>
          </a:prstGeom>
          <a:noFill/>
          <a:ln w="1270">
            <a:solidFill>
              <a:srgbClr val="DF57F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and Education: A Powerful Tool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provides numerous benefits for education: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 source software makes technology more accessible to students and educators.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Students can learn by studying and modifying open source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fosters collaboration among students and educators.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Students can contribute to real-world projects and develop innovative solutions.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promotes ethical software development practices.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56224" y="1269210"/>
            <a:ext cx="182880" cy="182880"/>
          </a:xfrm>
          <a:prstGeom prst="sun">
            <a:avLst/>
          </a:prstGeom>
          <a:noFill/>
          <a:ln w="1270">
            <a:solidFill>
              <a:srgbClr val="5C45C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1356" y="4002855"/>
            <a:ext cx="182880" cy="182880"/>
          </a:xfrm>
          <a:prstGeom prst="rect">
            <a:avLst/>
          </a:prstGeom>
          <a:noFill/>
          <a:ln w="1270">
            <a:solidFill>
              <a:srgbClr val="FB3D9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50261" y="406464"/>
            <a:ext cx="182880" cy="182880"/>
          </a:xfrm>
          <a:prstGeom prst="cube">
            <a:avLst/>
          </a:prstGeom>
          <a:noFill/>
          <a:ln w="1270">
            <a:solidFill>
              <a:srgbClr val="2A0AE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71112" y="3650292"/>
            <a:ext cx="182880" cy="182880"/>
          </a:xfrm>
          <a:prstGeom prst="rect">
            <a:avLst/>
          </a:prstGeom>
          <a:noFill/>
          <a:ln w="1270">
            <a:solidFill>
              <a:srgbClr val="B530E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93110" y="2170916"/>
            <a:ext cx="182880" cy="182880"/>
          </a:xfrm>
          <a:prstGeom prst="triangle">
            <a:avLst/>
          </a:prstGeom>
          <a:noFill/>
          <a:ln w="1270">
            <a:solidFill>
              <a:srgbClr val="A55FE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Open Source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continues to evolve and play an increasingly important role in technology: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is a cornerstone of cloud infrastructure and platforms.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libraries and frameworks are driving innovation in AI.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of Things (IoT):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is enabling the development of connected devices and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Edge Computing: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is extending cloud capabilities to the edge of the network.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Continued Growth and Adoption: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Expect to see even wider adoption of open source in the years to come.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447324" y="2771933"/>
            <a:ext cx="182880" cy="182880"/>
          </a:xfrm>
          <a:prstGeom prst="triangle">
            <a:avLst/>
          </a:prstGeom>
          <a:noFill/>
          <a:ln w="1270">
            <a:solidFill>
              <a:srgbClr val="92FA2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56166" y="1648687"/>
            <a:ext cx="182880" cy="182880"/>
          </a:xfrm>
          <a:prstGeom prst="sun">
            <a:avLst/>
          </a:prstGeom>
          <a:noFill/>
          <a:ln w="1270">
            <a:solidFill>
              <a:srgbClr val="9DCFD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1878" y="1263042"/>
            <a:ext cx="182880" cy="182880"/>
          </a:xfrm>
          <a:prstGeom prst="cube">
            <a:avLst/>
          </a:prstGeom>
          <a:noFill/>
          <a:ln w="1270">
            <a:solidFill>
              <a:srgbClr val="AFA81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61807" y="3249667"/>
            <a:ext cx="182880" cy="182880"/>
          </a:xfrm>
          <a:prstGeom prst="cube">
            <a:avLst/>
          </a:prstGeom>
          <a:noFill/>
          <a:ln w="1270">
            <a:solidFill>
              <a:srgbClr val="96509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53533" y="1465591"/>
            <a:ext cx="182880" cy="182880"/>
          </a:xfrm>
          <a:prstGeom prst="sun">
            <a:avLst/>
          </a:prstGeom>
          <a:noFill/>
          <a:ln w="1270">
            <a:solidFill>
              <a:srgbClr val="BCD8B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Quality Open Source Projects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all open source projects are created equal. Consider: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project actively maintained with recent commits?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Does the project have an active and helpful community?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documentation clear, comprehensive, and up-to-date?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License: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license appropriate for your needs?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Audits: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Has the project undergone security audits?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Reviews: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are other users saying about the project?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Dependencies: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the project's dependencies well-maintained and secure?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30155" y="1855098"/>
            <a:ext cx="182880" cy="182880"/>
          </a:xfrm>
          <a:prstGeom prst="triangle">
            <a:avLst/>
          </a:prstGeom>
          <a:noFill/>
          <a:ln w="1270">
            <a:solidFill>
              <a:srgbClr val="C6A59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80484" y="3930411"/>
            <a:ext cx="182880" cy="182880"/>
          </a:xfrm>
          <a:prstGeom prst="cube">
            <a:avLst/>
          </a:prstGeom>
          <a:noFill/>
          <a:ln w="1270">
            <a:solidFill>
              <a:srgbClr val="403EA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19559" y="2102555"/>
            <a:ext cx="182880" cy="182880"/>
          </a:xfrm>
          <a:prstGeom prst="sun">
            <a:avLst/>
          </a:prstGeom>
          <a:noFill/>
          <a:ln w="1270">
            <a:solidFill>
              <a:srgbClr val="83973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25022" y="4388292"/>
            <a:ext cx="182880" cy="182880"/>
          </a:xfrm>
          <a:prstGeom prst="sun">
            <a:avLst/>
          </a:prstGeom>
          <a:noFill/>
          <a:ln w="1270">
            <a:solidFill>
              <a:srgbClr val="A8078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62120" y="319468"/>
            <a:ext cx="182880" cy="182880"/>
          </a:xfrm>
          <a:prstGeom prst="rect">
            <a:avLst/>
          </a:prstGeom>
          <a:noFill/>
          <a:ln w="1270">
            <a:solidFill>
              <a:srgbClr val="FDB16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Governance: Who's in Charge?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projects have different governance models: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Benevolent Dictator: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single individual has ultimate authority over the project.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Meritocracy: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Contributors earn influence and responsibility based on their contributions.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Community-Based: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Decisions are made by consensus among the community.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Foundation-Backed: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non-profit foundation provides legal and financial support.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Hybrid Models: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Many projects use a combination of governance models.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governance model helps you understand how decisions are made and how you can influence the project.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45044" y="49436"/>
            <a:ext cx="182880" cy="182880"/>
          </a:xfrm>
          <a:prstGeom prst="triangle">
            <a:avLst/>
          </a:prstGeom>
          <a:noFill/>
          <a:ln w="1270">
            <a:solidFill>
              <a:srgbClr val="82B34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43039" y="1841188"/>
            <a:ext cx="182880" cy="182880"/>
          </a:xfrm>
          <a:prstGeom prst="cube">
            <a:avLst/>
          </a:prstGeom>
          <a:noFill/>
          <a:ln w="1270">
            <a:solidFill>
              <a:srgbClr val="64BBB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02561" y="793361"/>
            <a:ext cx="182880" cy="182880"/>
          </a:xfrm>
          <a:prstGeom prst="sun">
            <a:avLst/>
          </a:prstGeom>
          <a:noFill/>
          <a:ln w="1270">
            <a:solidFill>
              <a:srgbClr val="F2166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80764" y="1013262"/>
            <a:ext cx="182880" cy="182880"/>
          </a:xfrm>
          <a:prstGeom prst="triangle">
            <a:avLst/>
          </a:prstGeom>
          <a:noFill/>
          <a:ln w="1270">
            <a:solidFill>
              <a:srgbClr val="29B37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47591" y="3857350"/>
            <a:ext cx="182880" cy="182880"/>
          </a:xfrm>
          <a:prstGeom prst="rect">
            <a:avLst/>
          </a:prstGeom>
          <a:noFill/>
          <a:ln w="1270">
            <a:solidFill>
              <a:srgbClr val="D96EE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Open Source Software?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Simply put: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Software (OSS) is software with source code that anyone can inspect, modify, and enhance.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a recipe.  You can see all the ingredients and the instructions, and you can change them to make it your own.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aspects: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 access to the source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Freedom to modify and redistribute.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Community-driven development (often).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92311" y="1996913"/>
            <a:ext cx="182880" cy="182880"/>
          </a:xfrm>
          <a:prstGeom prst="rect">
            <a:avLst/>
          </a:prstGeom>
          <a:noFill/>
          <a:ln w="1270">
            <a:solidFill>
              <a:srgbClr val="B4CB1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98518" y="1494046"/>
            <a:ext cx="182880" cy="182880"/>
          </a:xfrm>
          <a:prstGeom prst="rect">
            <a:avLst/>
          </a:prstGeom>
          <a:noFill/>
          <a:ln w="1270">
            <a:solidFill>
              <a:srgbClr val="E91C4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54182" y="824386"/>
            <a:ext cx="182880" cy="182880"/>
          </a:xfrm>
          <a:prstGeom prst="sun">
            <a:avLst/>
          </a:prstGeom>
          <a:noFill/>
          <a:ln w="1270">
            <a:solidFill>
              <a:srgbClr val="75D79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204593" y="1936073"/>
            <a:ext cx="182880" cy="182880"/>
          </a:xfrm>
          <a:prstGeom prst="triangle">
            <a:avLst/>
          </a:prstGeom>
          <a:noFill/>
          <a:ln w="1270">
            <a:solidFill>
              <a:srgbClr val="9DD20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42456" y="3982471"/>
            <a:ext cx="182880" cy="182880"/>
          </a:xfrm>
          <a:prstGeom prst="cube">
            <a:avLst/>
          </a:prstGeom>
          <a:noFill/>
          <a:ln w="1270">
            <a:solidFill>
              <a:srgbClr val="B956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Monetizing Open Source: Sustainability is Key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open source projects struggle with funding. Common monetization strategies include: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Dual Licensing: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Offering a commercial license with additional features or support.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Commercial Support: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paid support and consulting services.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Accepting donations from users and organizations.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Sponsorships: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Seeking sponsorships from companies that benefit from the project.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Core: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Offering a free open source core product with paid add-ons.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Sustainable funding models are crucial for the long-term success of open source projects.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85127" y="3794695"/>
            <a:ext cx="182880" cy="182880"/>
          </a:xfrm>
          <a:prstGeom prst="cube">
            <a:avLst/>
          </a:prstGeom>
          <a:noFill/>
          <a:ln w="1270">
            <a:solidFill>
              <a:srgbClr val="2ADE3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5937" y="4208229"/>
            <a:ext cx="182880" cy="182880"/>
          </a:xfrm>
          <a:prstGeom prst="cube">
            <a:avLst/>
          </a:prstGeom>
          <a:noFill/>
          <a:ln w="1270">
            <a:solidFill>
              <a:srgbClr val="6AB23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94963" y="126405"/>
            <a:ext cx="182880" cy="182880"/>
          </a:xfrm>
          <a:prstGeom prst="cube">
            <a:avLst/>
          </a:prstGeom>
          <a:noFill/>
          <a:ln w="1270">
            <a:solidFill>
              <a:srgbClr val="60F9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97414" y="2867491"/>
            <a:ext cx="182880" cy="182880"/>
          </a:xfrm>
          <a:prstGeom prst="cube">
            <a:avLst/>
          </a:prstGeom>
          <a:noFill/>
          <a:ln w="1270">
            <a:solidFill>
              <a:srgbClr val="1409F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89517" y="3920111"/>
            <a:ext cx="182880" cy="182880"/>
          </a:xfrm>
          <a:prstGeom prst="triangle">
            <a:avLst/>
          </a:prstGeom>
          <a:noFill/>
          <a:ln w="1270">
            <a:solidFill>
              <a:srgbClr val="13E96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Open Source Tools Every Developer Should Know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that make development easier and faster: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Version control system for tracking changes in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Docker: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Containerization platform for packaging and deploying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Kubernetes: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Container orchestration system for managing Docker containers.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Jenkins: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Continuous integration and continuous delivery (CI/CD) tool.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Ansible: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Configuration management and automation tool.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**These tools are widely used in the software industry and are valuable skills for any developer.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88569" y="2683385"/>
            <a:ext cx="182880" cy="182880"/>
          </a:xfrm>
          <a:prstGeom prst="rect">
            <a:avLst/>
          </a:prstGeom>
          <a:noFill/>
          <a:ln w="1270">
            <a:solidFill>
              <a:srgbClr val="108C3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41605" y="205039"/>
            <a:ext cx="182880" cy="182880"/>
          </a:xfrm>
          <a:prstGeom prst="triangle">
            <a:avLst/>
          </a:prstGeom>
          <a:noFill/>
          <a:ln w="1270">
            <a:solidFill>
              <a:srgbClr val="5F2FC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04347" y="3789276"/>
            <a:ext cx="182880" cy="182880"/>
          </a:xfrm>
          <a:prstGeom prst="rect">
            <a:avLst/>
          </a:prstGeom>
          <a:noFill/>
          <a:ln w="1270">
            <a:solidFill>
              <a:srgbClr val="4E44E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66995" y="1911465"/>
            <a:ext cx="182880" cy="182880"/>
          </a:xfrm>
          <a:prstGeom prst="sun">
            <a:avLst/>
          </a:prstGeom>
          <a:noFill/>
          <a:ln w="1270">
            <a:solidFill>
              <a:srgbClr val="7665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94801" y="3726245"/>
            <a:ext cx="182880" cy="182880"/>
          </a:xfrm>
          <a:prstGeom prst="triangle">
            <a:avLst/>
          </a:prstGeom>
          <a:noFill/>
          <a:ln w="1270">
            <a:solidFill>
              <a:srgbClr val="F0B91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Licensing Pitfalls to Avoid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implications of different licenses is crucial. Be aware of: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License Incompatibility: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Combining code with incompatible licenses can create legal issues.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GPL Viral Effect: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GPL-licensed code in a proprietary project can require you to release your project under the GPL.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Attribution Requirements: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Failing to properly attribute open source code can violate the license.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Patent Infringement: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 source licenses typically do not grant patent rights.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Consult with legal counsel if you have any doubts about licensing issues.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53281" y="3127738"/>
            <a:ext cx="182880" cy="182880"/>
          </a:xfrm>
          <a:prstGeom prst="sun">
            <a:avLst/>
          </a:prstGeom>
          <a:noFill/>
          <a:ln w="1270">
            <a:solidFill>
              <a:srgbClr val="214A7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219524" y="247788"/>
            <a:ext cx="182880" cy="182880"/>
          </a:xfrm>
          <a:prstGeom prst="sun">
            <a:avLst/>
          </a:prstGeom>
          <a:noFill/>
          <a:ln w="1270">
            <a:solidFill>
              <a:srgbClr val="7476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793034" y="1960360"/>
            <a:ext cx="182880" cy="182880"/>
          </a:xfrm>
          <a:prstGeom prst="rect">
            <a:avLst/>
          </a:prstGeom>
          <a:noFill/>
          <a:ln w="1270">
            <a:solidFill>
              <a:srgbClr val="8CDF9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21063" y="2539486"/>
            <a:ext cx="182880" cy="182880"/>
          </a:xfrm>
          <a:prstGeom prst="cube">
            <a:avLst/>
          </a:prstGeom>
          <a:noFill/>
          <a:ln w="1270">
            <a:solidFill>
              <a:srgbClr val="D924B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63349" y="806005"/>
            <a:ext cx="182880" cy="182880"/>
          </a:xfrm>
          <a:prstGeom prst="triangle">
            <a:avLst/>
          </a:prstGeom>
          <a:noFill/>
          <a:ln w="1270">
            <a:solidFill>
              <a:srgbClr val="2CA34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Best Practices for Open Source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 systems from vulnerabilities: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Dependencies Up-to-Date: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update your dependencies to patch known vulnerabilities.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Security Scanning Tools: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Scan your code for potential security flaws.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Secure Coding Practices: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common coding mistakes that can lead to vulnerabilities.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for Security Alerts: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informed about security vulnerabilities in the open source components you use.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a Security Incident Response Plan: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Have a plan in place to respond to security incidents.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35440" y="2083072"/>
            <a:ext cx="182880" cy="182880"/>
          </a:xfrm>
          <a:prstGeom prst="rect">
            <a:avLst/>
          </a:prstGeom>
          <a:noFill/>
          <a:ln w="1270">
            <a:solidFill>
              <a:srgbClr val="04C31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69886" y="1868645"/>
            <a:ext cx="182880" cy="182880"/>
          </a:xfrm>
          <a:prstGeom prst="sun">
            <a:avLst/>
          </a:prstGeom>
          <a:noFill/>
          <a:ln w="1270">
            <a:solidFill>
              <a:srgbClr val="7D522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19702" y="1652933"/>
            <a:ext cx="182880" cy="182880"/>
          </a:xfrm>
          <a:prstGeom prst="sun">
            <a:avLst/>
          </a:prstGeom>
          <a:noFill/>
          <a:ln w="1270">
            <a:solidFill>
              <a:srgbClr val="39FF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69919" y="3901295"/>
            <a:ext cx="182880" cy="182880"/>
          </a:xfrm>
          <a:prstGeom prst="rect">
            <a:avLst/>
          </a:prstGeom>
          <a:noFill/>
          <a:ln w="1270">
            <a:solidFill>
              <a:srgbClr val="683C5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60288" y="4296128"/>
            <a:ext cx="182880" cy="182880"/>
          </a:xfrm>
          <a:prstGeom prst="rect">
            <a:avLst/>
          </a:prstGeom>
          <a:noFill/>
          <a:ln w="1270">
            <a:solidFill>
              <a:srgbClr val="F0F3B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and Government: Driving Innovation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Governments are increasingly adopting open source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government data and code more accessible to the public.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Savings: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Reducing software licensing costs.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Fostering innovation in government services.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Collaborating with other governments and organizations.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the security of government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can help governments be more efficient, transparent, and innovative.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13182" y="1196685"/>
            <a:ext cx="182880" cy="182880"/>
          </a:xfrm>
          <a:prstGeom prst="cube">
            <a:avLst/>
          </a:prstGeom>
          <a:noFill/>
          <a:ln w="1270">
            <a:solidFill>
              <a:srgbClr val="BC492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685523" y="1044119"/>
            <a:ext cx="182880" cy="182880"/>
          </a:xfrm>
          <a:prstGeom prst="cube">
            <a:avLst/>
          </a:prstGeom>
          <a:noFill/>
          <a:ln w="1270">
            <a:solidFill>
              <a:srgbClr val="54FEE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66511" y="1304019"/>
            <a:ext cx="182880" cy="182880"/>
          </a:xfrm>
          <a:prstGeom prst="triangle">
            <a:avLst/>
          </a:prstGeom>
          <a:noFill/>
          <a:ln w="1270">
            <a:solidFill>
              <a:srgbClr val="D002E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35015" y="2933518"/>
            <a:ext cx="182880" cy="182880"/>
          </a:xfrm>
          <a:prstGeom prst="triangle">
            <a:avLst/>
          </a:prstGeom>
          <a:noFill/>
          <a:ln w="1270">
            <a:solidFill>
              <a:srgbClr val="37FD2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90557" y="955738"/>
            <a:ext cx="182880" cy="182880"/>
          </a:xfrm>
          <a:prstGeom prst="triangle">
            <a:avLst/>
          </a:prstGeom>
          <a:noFill/>
          <a:ln w="1270">
            <a:solidFill>
              <a:srgbClr val="E1503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vs. Closed Source: A Summary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differences to remember: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 code is publicly available.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 to use, modify, and distribute (usually).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Community-driven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 and security through community review.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Closed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 code is proprietary and not publicly available.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licensing fees.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Development controlled by a single vendor.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Potentially less transparency and security review.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66046" y="2558950"/>
            <a:ext cx="182880" cy="182880"/>
          </a:xfrm>
          <a:prstGeom prst="sun">
            <a:avLst/>
          </a:prstGeom>
          <a:noFill/>
          <a:ln w="1270">
            <a:solidFill>
              <a:srgbClr val="F33BD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95934" y="3643848"/>
            <a:ext cx="182880" cy="182880"/>
          </a:xfrm>
          <a:prstGeom prst="cube">
            <a:avLst/>
          </a:prstGeom>
          <a:noFill/>
          <a:ln w="1270">
            <a:solidFill>
              <a:srgbClr val="37337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13072" y="1471634"/>
            <a:ext cx="182880" cy="182880"/>
          </a:xfrm>
          <a:prstGeom prst="cube">
            <a:avLst/>
          </a:prstGeom>
          <a:noFill/>
          <a:ln w="1270">
            <a:solidFill>
              <a:srgbClr val="4552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02703" y="2971141"/>
            <a:ext cx="182880" cy="182880"/>
          </a:xfrm>
          <a:prstGeom prst="triangle">
            <a:avLst/>
          </a:prstGeom>
          <a:noFill/>
          <a:ln w="1270">
            <a:solidFill>
              <a:srgbClr val="455D4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09671" y="2374597"/>
            <a:ext cx="182880" cy="182880"/>
          </a:xfrm>
          <a:prstGeom prst="rect">
            <a:avLst/>
          </a:prstGeom>
          <a:noFill/>
          <a:ln w="1270">
            <a:solidFill>
              <a:srgbClr val="0EC7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Embrace Open Source!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is a powerful force for innovation and collaboration.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involved: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Contribute to projects that you care about.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open source software: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Explore the many available options.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open source: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Advocate for its benefits.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attending!  Any questions?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79604" y="1387190"/>
            <a:ext cx="182880" cy="182880"/>
          </a:xfrm>
          <a:prstGeom prst="triangle">
            <a:avLst/>
          </a:prstGeom>
          <a:noFill/>
          <a:ln w="1270">
            <a:solidFill>
              <a:srgbClr val="1A1AD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2351" y="1698681"/>
            <a:ext cx="182880" cy="182880"/>
          </a:xfrm>
          <a:prstGeom prst="triangle">
            <a:avLst/>
          </a:prstGeom>
          <a:noFill/>
          <a:ln w="1270">
            <a:solidFill>
              <a:srgbClr val="C28D8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44322" y="1505229"/>
            <a:ext cx="182880" cy="182880"/>
          </a:xfrm>
          <a:prstGeom prst="triangle">
            <a:avLst/>
          </a:prstGeom>
          <a:noFill/>
          <a:ln w="1270">
            <a:solidFill>
              <a:srgbClr val="4091E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98158" y="1270562"/>
            <a:ext cx="182880" cy="182880"/>
          </a:xfrm>
          <a:prstGeom prst="sun">
            <a:avLst/>
          </a:prstGeom>
          <a:noFill/>
          <a:ln w="1270">
            <a:solidFill>
              <a:srgbClr val="B9391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01587" y="3269996"/>
            <a:ext cx="182880" cy="182880"/>
          </a:xfrm>
          <a:prstGeom prst="cube">
            <a:avLst/>
          </a:prstGeom>
          <a:noFill/>
          <a:ln w="1270">
            <a:solidFill>
              <a:srgbClr val="C19C9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Open Source is NOT: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important to distinguish Open Source from: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Software that is free of charge but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necessarily open source.  You might not have access to the source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Public Domain Software: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Software with no copyright restrictions whatsoever.  Open Source licenses still have terms, even if they're permissive.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Just 'Free' (as in price):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While many OSS projects are free of charge, 'Open Source' refers to the license and accessibility of the code, not just the cost.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55031" y="1179472"/>
            <a:ext cx="182880" cy="182880"/>
          </a:xfrm>
          <a:prstGeom prst="cube">
            <a:avLst/>
          </a:prstGeom>
          <a:noFill/>
          <a:ln w="1270">
            <a:solidFill>
              <a:srgbClr val="029C2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85931" y="1732249"/>
            <a:ext cx="182880" cy="182880"/>
          </a:xfrm>
          <a:prstGeom prst="cube">
            <a:avLst/>
          </a:prstGeom>
          <a:noFill/>
          <a:ln w="1270">
            <a:solidFill>
              <a:srgbClr val="6EC09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8001" y="525140"/>
            <a:ext cx="182880" cy="182880"/>
          </a:xfrm>
          <a:prstGeom prst="rect">
            <a:avLst/>
          </a:prstGeom>
          <a:noFill/>
          <a:ln w="1270">
            <a:solidFill>
              <a:srgbClr val="F9B9A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27354" y="1852415"/>
            <a:ext cx="182880" cy="182880"/>
          </a:xfrm>
          <a:prstGeom prst="cube">
            <a:avLst/>
          </a:prstGeom>
          <a:noFill/>
          <a:ln w="1270">
            <a:solidFill>
              <a:srgbClr val="BB951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89859" y="3122606"/>
            <a:ext cx="182880" cy="182880"/>
          </a:xfrm>
          <a:prstGeom prst="sun">
            <a:avLst/>
          </a:prstGeom>
          <a:noFill/>
          <a:ln w="1270">
            <a:solidFill>
              <a:srgbClr val="28F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Choose Open Source? - Benefits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offers several compelling 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 &amp; Security: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Anyone can review the code for vulnerabilities.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Savings: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Often free of charge, reducing software licensing costs.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Flexibility &amp; Customization: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Adapt the software to your specific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Support: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Large communities often provide support and contribute to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Encourages collaboration and innovation.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03494" y="2673255"/>
            <a:ext cx="182880" cy="182880"/>
          </a:xfrm>
          <a:prstGeom prst="rect">
            <a:avLst/>
          </a:prstGeom>
          <a:noFill/>
          <a:ln w="1270">
            <a:solidFill>
              <a:srgbClr val="1B3EC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33093" y="153210"/>
            <a:ext cx="182880" cy="182880"/>
          </a:xfrm>
          <a:prstGeom prst="cube">
            <a:avLst/>
          </a:prstGeom>
          <a:noFill/>
          <a:ln w="1270">
            <a:solidFill>
              <a:srgbClr val="2B4E9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85968" y="2487235"/>
            <a:ext cx="182880" cy="182880"/>
          </a:xfrm>
          <a:prstGeom prst="sun">
            <a:avLst/>
          </a:prstGeom>
          <a:noFill/>
          <a:ln w="1270">
            <a:solidFill>
              <a:srgbClr val="E06EB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33046" y="1785411"/>
            <a:ext cx="182880" cy="182880"/>
          </a:xfrm>
          <a:prstGeom prst="sun">
            <a:avLst/>
          </a:prstGeom>
          <a:noFill/>
          <a:ln w="1270">
            <a:solidFill>
              <a:srgbClr val="42C7B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51230" y="1810264"/>
            <a:ext cx="182880" cy="182880"/>
          </a:xfrm>
          <a:prstGeom prst="rect">
            <a:avLst/>
          </a:prstGeom>
          <a:noFill/>
          <a:ln w="1270">
            <a:solidFill>
              <a:srgbClr val="93F1B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You Might Already Use!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popular applications are Open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Linux (Android, Ubuntu, Chrome OS)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Browsers: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Firefox, Chromium (Chrome's base)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Office Suites: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LibreOffice, OpenOffice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Editors: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GIMP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Servers: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Apache, Nginx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MySQL, PostgreSQL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77443" y="519458"/>
            <a:ext cx="182880" cy="182880"/>
          </a:xfrm>
          <a:prstGeom prst="cube">
            <a:avLst/>
          </a:prstGeom>
          <a:noFill/>
          <a:ln w="1270">
            <a:solidFill>
              <a:srgbClr val="7CA98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16796" y="4520699"/>
            <a:ext cx="182880" cy="182880"/>
          </a:xfrm>
          <a:prstGeom prst="sun">
            <a:avLst/>
          </a:prstGeom>
          <a:noFill/>
          <a:ln w="1270">
            <a:solidFill>
              <a:srgbClr val="64E0B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94390" y="4457136"/>
            <a:ext cx="182880" cy="182880"/>
          </a:xfrm>
          <a:prstGeom prst="triangle">
            <a:avLst/>
          </a:prstGeom>
          <a:noFill/>
          <a:ln w="1270">
            <a:solidFill>
              <a:srgbClr val="04FA2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64528" y="3859036"/>
            <a:ext cx="182880" cy="182880"/>
          </a:xfrm>
          <a:prstGeom prst="triangle">
            <a:avLst/>
          </a:prstGeom>
          <a:noFill/>
          <a:ln w="1270">
            <a:solidFill>
              <a:srgbClr val="1A9A1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88188" y="2074751"/>
            <a:ext cx="182880" cy="182880"/>
          </a:xfrm>
          <a:prstGeom prst="cube">
            <a:avLst/>
          </a:prstGeom>
          <a:noFill/>
          <a:ln w="1270">
            <a:solidFill>
              <a:srgbClr val="61AE3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Open Source Examples (Beyond the Basics)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Beyond the well-known: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Python, Java, PHP, JavaScript (engines like V8)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Management Systems (CMS):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WordPress, Drupal, Joomla!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 Platforms: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WooCommerce, Magento (Community Edition)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Libraries: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TensorFlow, PyTorch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Engines: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Godot Engine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38576" y="359654"/>
            <a:ext cx="182880" cy="182880"/>
          </a:xfrm>
          <a:prstGeom prst="cube">
            <a:avLst/>
          </a:prstGeom>
          <a:noFill/>
          <a:ln w="1270">
            <a:solidFill>
              <a:srgbClr val="F5458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04086" y="3911416"/>
            <a:ext cx="182880" cy="182880"/>
          </a:xfrm>
          <a:prstGeom prst="cube">
            <a:avLst/>
          </a:prstGeom>
          <a:noFill/>
          <a:ln w="1270">
            <a:solidFill>
              <a:srgbClr val="0DBF2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45294" y="252553"/>
            <a:ext cx="182880" cy="182880"/>
          </a:xfrm>
          <a:prstGeom prst="cube">
            <a:avLst/>
          </a:prstGeom>
          <a:noFill/>
          <a:ln w="1270">
            <a:solidFill>
              <a:srgbClr val="032AE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05916" y="3348119"/>
            <a:ext cx="182880" cy="182880"/>
          </a:xfrm>
          <a:prstGeom prst="rect">
            <a:avLst/>
          </a:prstGeom>
          <a:noFill/>
          <a:ln w="1270">
            <a:solidFill>
              <a:srgbClr val="825BE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21621" y="260668"/>
            <a:ext cx="182880" cy="182880"/>
          </a:xfrm>
          <a:prstGeom prst="sun">
            <a:avLst/>
          </a:prstGeom>
          <a:noFill/>
          <a:ln w="1270">
            <a:solidFill>
              <a:srgbClr val="60F74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Licenses: The Rules of the Game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licenses grant you the rights to use, modify, and distribute the software, but with certain conditions.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They're designed to protect the original author's work while still allowing for collaboration and innovation.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License Types: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MIT License: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Very permissive; allows almost any use as long as attribution is given.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Apache License 2.0: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Similar to MIT but includes patent protection.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GNU General Public License (GPL):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'Copyleft' license; requires that derivative works also be licensed under GPL.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BSD License: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Permissive; similar to MIT.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Read the license carefully before using or modifying OSS.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01036" y="3825621"/>
            <a:ext cx="182880" cy="182880"/>
          </a:xfrm>
          <a:prstGeom prst="cube">
            <a:avLst/>
          </a:prstGeom>
          <a:noFill/>
          <a:ln w="1270">
            <a:solidFill>
              <a:srgbClr val="A59FB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17327" y="109651"/>
            <a:ext cx="182880" cy="182880"/>
          </a:xfrm>
          <a:prstGeom prst="triangle">
            <a:avLst/>
          </a:prstGeom>
          <a:noFill/>
          <a:ln w="1270">
            <a:solidFill>
              <a:srgbClr val="02140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37991" y="3235893"/>
            <a:ext cx="182880" cy="182880"/>
          </a:xfrm>
          <a:prstGeom prst="rect">
            <a:avLst/>
          </a:prstGeom>
          <a:noFill/>
          <a:ln w="1270">
            <a:solidFill>
              <a:srgbClr val="3ADDB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58125" y="1305056"/>
            <a:ext cx="182880" cy="182880"/>
          </a:xfrm>
          <a:prstGeom prst="rect">
            <a:avLst/>
          </a:prstGeom>
          <a:noFill/>
          <a:ln w="1270">
            <a:solidFill>
              <a:srgbClr val="3EB8E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11231" y="3974145"/>
            <a:ext cx="182880" cy="182880"/>
          </a:xfrm>
          <a:prstGeom prst="triangle">
            <a:avLst/>
          </a:prstGeom>
          <a:noFill/>
          <a:ln w="1270">
            <a:solidFill>
              <a:srgbClr val="613E2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'Copyleft' (GPL)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GNU General Public License (GPL) is a prominent 'Copyleft' license.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'Copyleft' Means: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distribute a modified version of GPL-licensed software, you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must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also release your modifications under the GPL.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ensures that derivative works remain open source.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Copyleft vs. Weak Copyleft: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Copyleft (GPL):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Applies to the entire derivative work, even if only a small part is GPL-licensed.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Weak Copyleft (LGPL):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you to link GPL-licensed libraries into proprietary applications without licensing the entire application under the GPL.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61321" y="3394371"/>
            <a:ext cx="182880" cy="182880"/>
          </a:xfrm>
          <a:prstGeom prst="rect">
            <a:avLst/>
          </a:prstGeom>
          <a:noFill/>
          <a:ln w="1270">
            <a:solidFill>
              <a:srgbClr val="EABA6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95465" y="2132615"/>
            <a:ext cx="182880" cy="182880"/>
          </a:xfrm>
          <a:prstGeom prst="cube">
            <a:avLst/>
          </a:prstGeom>
          <a:noFill/>
          <a:ln w="1270">
            <a:solidFill>
              <a:srgbClr val="C37C7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59541" y="3786188"/>
            <a:ext cx="182880" cy="182880"/>
          </a:xfrm>
          <a:prstGeom prst="triangle">
            <a:avLst/>
          </a:prstGeom>
          <a:noFill/>
          <a:ln w="1270">
            <a:solidFill>
              <a:srgbClr val="9816D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91181" y="252739"/>
            <a:ext cx="182880" cy="182880"/>
          </a:xfrm>
          <a:prstGeom prst="rect">
            <a:avLst/>
          </a:prstGeom>
          <a:noFill/>
          <a:ln w="1270">
            <a:solidFill>
              <a:srgbClr val="9572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49419" y="748867"/>
            <a:ext cx="182880" cy="182880"/>
          </a:xfrm>
          <a:prstGeom prst="cube">
            <a:avLst/>
          </a:prstGeom>
          <a:noFill/>
          <a:ln w="1270">
            <a:solidFill>
              <a:srgbClr val="858B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Contributing to Open Source: Getting Involved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Contributing to Open Source benefits you and the community: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Ways to Contribute: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Reporting Bugs: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Help identify and fix issues.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Writing Documentation: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 user understanding.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the software accessible to more people.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Implement new features, fix bugs, or improve performance.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software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Support: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 other users with questions.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Small: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feel you have to write a massive feature. Small contributions are valuable too!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2025-02-24T11:18:19Z</dcterms:created>
  <dcterms:modified xsi:type="dcterms:W3CDTF">2025-02-24T11:18:19Z</dcterms:modified>
</cp:coreProperties>
</file>