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7995265" y="2774648"/>
            <a:ext cx="182880" cy="182880"/>
          </a:xfrm>
          <a:prstGeom prst="triangle">
            <a:avLst/>
          </a:prstGeom>
          <a:noFill/>
          <a:ln w="1270">
            <a:solidFill>
              <a:srgbClr val="FC2CA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82779" y="4156691"/>
            <a:ext cx="182880" cy="182880"/>
          </a:xfrm>
          <a:prstGeom prst="cube">
            <a:avLst/>
          </a:prstGeom>
          <a:noFill/>
          <a:ln w="1270">
            <a:solidFill>
              <a:srgbClr val="FADD8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18000" y="2932519"/>
            <a:ext cx="182880" cy="182880"/>
          </a:xfrm>
          <a:prstGeom prst="triangle">
            <a:avLst/>
          </a:prstGeom>
          <a:noFill/>
          <a:ln w="1270">
            <a:solidFill>
              <a:srgbClr val="6B5B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56726" y="1917922"/>
            <a:ext cx="182880" cy="182880"/>
          </a:xfrm>
          <a:prstGeom prst="rect">
            <a:avLst/>
          </a:prstGeom>
          <a:noFill/>
          <a:ln w="1270">
            <a:solidFill>
              <a:srgbClr val="6A314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8607" y="4212437"/>
            <a:ext cx="182880" cy="182880"/>
          </a:xfrm>
          <a:prstGeom prst="sun">
            <a:avLst/>
          </a:prstGeom>
          <a:noFill/>
          <a:ln w="1270">
            <a:solidFill>
              <a:srgbClr val="C2B7B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Systems Overview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covers the fundamental concepts of Operating Systems (OS).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an OS and why do we need it?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OS Functions: Resource Management, User Interface, Process Management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of OS: Batch, Time-Sharing, Real-Time, etc.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 Structures: Kernel, Shell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Brief History &amp; Evolution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Popular Operating Systems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OS security Concepts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14317" y="1560231"/>
            <a:ext cx="182880" cy="182880"/>
          </a:xfrm>
          <a:prstGeom prst="sun">
            <a:avLst/>
          </a:prstGeom>
          <a:noFill/>
          <a:ln w="1270">
            <a:solidFill>
              <a:srgbClr val="4B12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33557" y="28997"/>
            <a:ext cx="182880" cy="182880"/>
          </a:xfrm>
          <a:prstGeom prst="sun">
            <a:avLst/>
          </a:prstGeom>
          <a:noFill/>
          <a:ln w="1270">
            <a:solidFill>
              <a:srgbClr val="DACF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51396" y="40877"/>
            <a:ext cx="182880" cy="182880"/>
          </a:xfrm>
          <a:prstGeom prst="cube">
            <a:avLst/>
          </a:prstGeom>
          <a:noFill/>
          <a:ln w="1270">
            <a:solidFill>
              <a:srgbClr val="A894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5461" y="985186"/>
            <a:ext cx="182880" cy="182880"/>
          </a:xfrm>
          <a:prstGeom prst="triangle">
            <a:avLst/>
          </a:prstGeom>
          <a:noFill/>
          <a:ln w="1270">
            <a:solidFill>
              <a:srgbClr val="0034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2117" y="1148080"/>
            <a:ext cx="182880" cy="182880"/>
          </a:xfrm>
          <a:prstGeom prst="rect">
            <a:avLst/>
          </a:prstGeom>
          <a:noFill/>
          <a:ln w="1270">
            <a:solidFill>
              <a:srgbClr val="ED162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Operating Systems: Distributed OS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Distributed Operating Systems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Runs across multiple computers connected in a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single system image to users, even though tasks are distributed.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performance and Reliability, Resource sharing and scalability.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Complex system, Data security concern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Cluster computing, cloud computing platforms.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73324" y="2219278"/>
            <a:ext cx="182880" cy="182880"/>
          </a:xfrm>
          <a:prstGeom prst="sun">
            <a:avLst/>
          </a:prstGeom>
          <a:noFill/>
          <a:ln w="1270">
            <a:solidFill>
              <a:srgbClr val="F9E15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90442" y="316184"/>
            <a:ext cx="182880" cy="182880"/>
          </a:xfrm>
          <a:prstGeom prst="cube">
            <a:avLst/>
          </a:prstGeom>
          <a:noFill/>
          <a:ln w="1270">
            <a:solidFill>
              <a:srgbClr val="5196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5209" y="1690935"/>
            <a:ext cx="182880" cy="182880"/>
          </a:xfrm>
          <a:prstGeom prst="cube">
            <a:avLst/>
          </a:prstGeom>
          <a:noFill/>
          <a:ln w="1270">
            <a:solidFill>
              <a:srgbClr val="C1C16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88933" y="2941278"/>
            <a:ext cx="182880" cy="182880"/>
          </a:xfrm>
          <a:prstGeom prst="rect">
            <a:avLst/>
          </a:prstGeom>
          <a:noFill/>
          <a:ln w="1270">
            <a:solidFill>
              <a:srgbClr val="BFE2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74681" y="3105219"/>
            <a:ext cx="182880" cy="182880"/>
          </a:xfrm>
          <a:prstGeom prst="cube">
            <a:avLst/>
          </a:prstGeom>
          <a:noFill/>
          <a:ln w="1270">
            <a:solidFill>
              <a:srgbClr val="AB00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Structure: Kernel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kernel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core of the operating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part of the OS that runs in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kernel mode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(also known as supervisor mode), with direct access to the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Responsibilities of the Kernel: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Managing the CPU (scheduling).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Managing memory.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Managing I/O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Providing system calls (API) for applications to access OS services.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Kernel Mode vs. User Mode: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Kernel Mode: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Privileged mode, direct access to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Mode: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Restricted mode, applications run in user mode for security and stability.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68642" y="1542508"/>
            <a:ext cx="182880" cy="182880"/>
          </a:xfrm>
          <a:prstGeom prst="sun">
            <a:avLst/>
          </a:prstGeom>
          <a:noFill/>
          <a:ln w="1270">
            <a:solidFill>
              <a:srgbClr val="83ED6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56116" y="2463319"/>
            <a:ext cx="182880" cy="182880"/>
          </a:xfrm>
          <a:prstGeom prst="sun">
            <a:avLst/>
          </a:prstGeom>
          <a:noFill/>
          <a:ln w="1270">
            <a:solidFill>
              <a:srgbClr val="B0948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77027" y="2075555"/>
            <a:ext cx="182880" cy="182880"/>
          </a:xfrm>
          <a:prstGeom prst="sun">
            <a:avLst/>
          </a:prstGeom>
          <a:noFill/>
          <a:ln w="1270">
            <a:solidFill>
              <a:srgbClr val="418D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36123" y="2216391"/>
            <a:ext cx="182880" cy="182880"/>
          </a:xfrm>
          <a:prstGeom prst="rect">
            <a:avLst/>
          </a:prstGeom>
          <a:noFill/>
          <a:ln w="1270">
            <a:solidFill>
              <a:srgbClr val="5DE80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34851" y="3672977"/>
            <a:ext cx="182880" cy="182880"/>
          </a:xfrm>
          <a:prstGeom prst="rect">
            <a:avLst/>
          </a:prstGeom>
          <a:noFill/>
          <a:ln w="1270">
            <a:solidFill>
              <a:srgbClr val="AAD6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Structure: Shell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shell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user interface for the operating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allows users to interact with the kernel by entering commands.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Shells: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Command-Line Shell (CLI):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Accepts text-based commands (e.g., Bash, PowerShell).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Graphical Shell (GUI):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a visual interface (e.g., Windows Explorer, Finder).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shell interprets user commands and passes them to the kernel for execution.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provides a way for users to launch applications, manage files, and configure system settings.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073110" y="1684968"/>
            <a:ext cx="182880" cy="182880"/>
          </a:xfrm>
          <a:prstGeom prst="sun">
            <a:avLst/>
          </a:prstGeom>
          <a:noFill/>
          <a:ln w="1270">
            <a:solidFill>
              <a:srgbClr val="8A61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00530" y="3125286"/>
            <a:ext cx="182880" cy="182880"/>
          </a:xfrm>
          <a:prstGeom prst="cube">
            <a:avLst/>
          </a:prstGeom>
          <a:noFill/>
          <a:ln w="1270">
            <a:solidFill>
              <a:srgbClr val="F93E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49933" y="180380"/>
            <a:ext cx="182880" cy="182880"/>
          </a:xfrm>
          <a:prstGeom prst="sun">
            <a:avLst/>
          </a:prstGeom>
          <a:noFill/>
          <a:ln w="1270">
            <a:solidFill>
              <a:srgbClr val="07A81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05902" y="4526269"/>
            <a:ext cx="182880" cy="182880"/>
          </a:xfrm>
          <a:prstGeom prst="triangle">
            <a:avLst/>
          </a:prstGeom>
          <a:noFill/>
          <a:ln w="1270">
            <a:solidFill>
              <a:srgbClr val="4149B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61339" y="730596"/>
            <a:ext cx="182880" cy="182880"/>
          </a:xfrm>
          <a:prstGeom prst="triangle">
            <a:avLst/>
          </a:prstGeom>
          <a:noFill/>
          <a:ln w="1270">
            <a:solidFill>
              <a:srgbClr val="5B1D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History: Early Days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1950s: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Early computers were massive and expensive.  No real OS; programs directly controlled the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Batch Processing: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batch systems automated job execution.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517632" y="3941280"/>
            <a:ext cx="182880" cy="182880"/>
          </a:xfrm>
          <a:prstGeom prst="cube">
            <a:avLst/>
          </a:prstGeom>
          <a:noFill/>
          <a:ln w="1270">
            <a:solidFill>
              <a:srgbClr val="F115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94865" y="2380076"/>
            <a:ext cx="182880" cy="182880"/>
          </a:xfrm>
          <a:prstGeom prst="cube">
            <a:avLst/>
          </a:prstGeom>
          <a:noFill/>
          <a:ln w="1270">
            <a:solidFill>
              <a:srgbClr val="CA66C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75084" y="2391185"/>
            <a:ext cx="182880" cy="182880"/>
          </a:xfrm>
          <a:prstGeom prst="triangle">
            <a:avLst/>
          </a:prstGeom>
          <a:noFill/>
          <a:ln w="1270">
            <a:solidFill>
              <a:srgbClr val="1823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22859" y="786637"/>
            <a:ext cx="182880" cy="182880"/>
          </a:xfrm>
          <a:prstGeom prst="cube">
            <a:avLst/>
          </a:prstGeom>
          <a:noFill/>
          <a:ln w="1270">
            <a:solidFill>
              <a:srgbClr val="228A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1845" y="4301537"/>
            <a:ext cx="182880" cy="182880"/>
          </a:xfrm>
          <a:prstGeom prst="cube">
            <a:avLst/>
          </a:prstGeom>
          <a:noFill/>
          <a:ln w="1270">
            <a:solidFill>
              <a:srgbClr val="4D32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History: Multiprogramming &amp; Time-Sharing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1960s: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Multiprogramming allowed multiple programs to reside in memory and share the CPU.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Time-Sharing Systems: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Enabled interactive computing, allowing multiple users to share a computer simultaneously (e.g., CTSS, Multics).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54455" y="572112"/>
            <a:ext cx="182880" cy="182880"/>
          </a:xfrm>
          <a:prstGeom prst="sun">
            <a:avLst/>
          </a:prstGeom>
          <a:noFill/>
          <a:ln w="1270">
            <a:solidFill>
              <a:srgbClr val="A4C7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59355" y="349550"/>
            <a:ext cx="182880" cy="182880"/>
          </a:xfrm>
          <a:prstGeom prst="cube">
            <a:avLst/>
          </a:prstGeom>
          <a:noFill/>
          <a:ln w="1270">
            <a:solidFill>
              <a:srgbClr val="E89A3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9812" y="392665"/>
            <a:ext cx="182880" cy="182880"/>
          </a:xfrm>
          <a:prstGeom prst="rect">
            <a:avLst/>
          </a:prstGeom>
          <a:noFill/>
          <a:ln w="1270">
            <a:solidFill>
              <a:srgbClr val="28A2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5931" y="4018757"/>
            <a:ext cx="182880" cy="182880"/>
          </a:xfrm>
          <a:prstGeom prst="triangle">
            <a:avLst/>
          </a:prstGeom>
          <a:noFill/>
          <a:ln w="1270">
            <a:solidFill>
              <a:srgbClr val="5206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65505" y="4294991"/>
            <a:ext cx="182880" cy="182880"/>
          </a:xfrm>
          <a:prstGeom prst="cube">
            <a:avLst/>
          </a:prstGeom>
          <a:noFill/>
          <a:ln w="1270">
            <a:solidFill>
              <a:srgbClr val="6E665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History: The Rise of Unix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1970s: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Unix was developed at Bell Labs.  It was a portable, multi-user, time-sharing 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Programming Language: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Unix was written in C, which made it more portable than previous 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Unix influenced the development of many later operating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678637" y="3521662"/>
            <a:ext cx="182880" cy="182880"/>
          </a:xfrm>
          <a:prstGeom prst="triangle">
            <a:avLst/>
          </a:prstGeom>
          <a:noFill/>
          <a:ln w="1270">
            <a:solidFill>
              <a:srgbClr val="2DC4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5387" y="2073340"/>
            <a:ext cx="182880" cy="182880"/>
          </a:xfrm>
          <a:prstGeom prst="triangle">
            <a:avLst/>
          </a:prstGeom>
          <a:noFill/>
          <a:ln w="1270">
            <a:solidFill>
              <a:srgbClr val="952F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84752" y="2697497"/>
            <a:ext cx="182880" cy="182880"/>
          </a:xfrm>
          <a:prstGeom prst="cube">
            <a:avLst/>
          </a:prstGeom>
          <a:noFill/>
          <a:ln w="1270">
            <a:solidFill>
              <a:srgbClr val="C8BA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66064" y="1742340"/>
            <a:ext cx="182880" cy="182880"/>
          </a:xfrm>
          <a:prstGeom prst="triangle">
            <a:avLst/>
          </a:prstGeom>
          <a:noFill/>
          <a:ln w="1270">
            <a:solidFill>
              <a:srgbClr val="4C2BB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37155" y="2027831"/>
            <a:ext cx="182880" cy="182880"/>
          </a:xfrm>
          <a:prstGeom prst="sun">
            <a:avLst/>
          </a:prstGeom>
          <a:noFill/>
          <a:ln w="1270">
            <a:solidFill>
              <a:srgbClr val="42D6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History: The PC Revolution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1980s: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personal computer (PC) emerged.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MS-DOS: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Became the dominant OS for PCs.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Apple Macintosh: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Introduced the GUI to a wider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38579" y="2165105"/>
            <a:ext cx="182880" cy="182880"/>
          </a:xfrm>
          <a:prstGeom prst="cube">
            <a:avLst/>
          </a:prstGeom>
          <a:noFill/>
          <a:ln w="1270">
            <a:solidFill>
              <a:srgbClr val="76E5B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75686" y="3107007"/>
            <a:ext cx="182880" cy="182880"/>
          </a:xfrm>
          <a:prstGeom prst="sun">
            <a:avLst/>
          </a:prstGeom>
          <a:noFill/>
          <a:ln w="1270">
            <a:solidFill>
              <a:srgbClr val="4134E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16858" y="3227184"/>
            <a:ext cx="182880" cy="182880"/>
          </a:xfrm>
          <a:prstGeom prst="rect">
            <a:avLst/>
          </a:prstGeom>
          <a:noFill/>
          <a:ln w="1270">
            <a:solidFill>
              <a:srgbClr val="7DCB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69472" y="2219487"/>
            <a:ext cx="182880" cy="182880"/>
          </a:xfrm>
          <a:prstGeom prst="cube">
            <a:avLst/>
          </a:prstGeom>
          <a:noFill/>
          <a:ln w="1270">
            <a:solidFill>
              <a:srgbClr val="4010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98306" y="106081"/>
            <a:ext cx="182880" cy="182880"/>
          </a:xfrm>
          <a:prstGeom prst="rect">
            <a:avLst/>
          </a:prstGeom>
          <a:noFill/>
          <a:ln w="1270">
            <a:solidFill>
              <a:srgbClr val="463C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History: Modern Operating Systems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1990s - Present: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Windows, macOS, and Linux became the dominant operating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Evolved to become the most popular desktop 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Continued to refine its GUI and integrate with Apple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Open-source OS, gained popularity as a server OS and is the basis for Android.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39130" y="2802408"/>
            <a:ext cx="182880" cy="182880"/>
          </a:xfrm>
          <a:prstGeom prst="rect">
            <a:avLst/>
          </a:prstGeom>
          <a:noFill/>
          <a:ln w="1270">
            <a:solidFill>
              <a:srgbClr val="3175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30271" y="2637544"/>
            <a:ext cx="182880" cy="182880"/>
          </a:xfrm>
          <a:prstGeom prst="sun">
            <a:avLst/>
          </a:prstGeom>
          <a:noFill/>
          <a:ln w="1270">
            <a:solidFill>
              <a:srgbClr val="5A43B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00478" y="2950618"/>
            <a:ext cx="182880" cy="182880"/>
          </a:xfrm>
          <a:prstGeom prst="sun">
            <a:avLst/>
          </a:prstGeom>
          <a:noFill/>
          <a:ln w="1270">
            <a:solidFill>
              <a:srgbClr val="59EB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09896" y="854203"/>
            <a:ext cx="182880" cy="182880"/>
          </a:xfrm>
          <a:prstGeom prst="triangle">
            <a:avLst/>
          </a:prstGeom>
          <a:noFill/>
          <a:ln w="1270">
            <a:solidFill>
              <a:srgbClr val="3208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04878" y="1831797"/>
            <a:ext cx="182880" cy="182880"/>
          </a:xfrm>
          <a:prstGeom prst="cube">
            <a:avLst/>
          </a:prstGeom>
          <a:noFill/>
          <a:ln w="1270">
            <a:solidFill>
              <a:srgbClr val="86F42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Popular Operating Systems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most widely used desktop OS, known for its compatibility and ease of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Apple's operating system for its Mac computers, known for its user-friendly interface and integration with Apple's ecosystem.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open-source OS used on servers, embedded systems, and increasingly on desktops.  Many distributions exist (e.g., Ubuntu, Fedora, Debian).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Android: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Google's mobile OS, based on the Linux kernel, used on smartphones and tablets.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Apple's mobile OS for iPhones and iPads.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37446" y="4244797"/>
            <a:ext cx="182880" cy="182880"/>
          </a:xfrm>
          <a:prstGeom prst="cube">
            <a:avLst/>
          </a:prstGeom>
          <a:noFill/>
          <a:ln w="1270">
            <a:solidFill>
              <a:srgbClr val="6992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95938" y="614975"/>
            <a:ext cx="182880" cy="182880"/>
          </a:xfrm>
          <a:prstGeom prst="cube">
            <a:avLst/>
          </a:prstGeom>
          <a:noFill/>
          <a:ln w="1270">
            <a:solidFill>
              <a:srgbClr val="FF89B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83899" y="2883498"/>
            <a:ext cx="182880" cy="182880"/>
          </a:xfrm>
          <a:prstGeom prst="rect">
            <a:avLst/>
          </a:prstGeom>
          <a:noFill/>
          <a:ln w="1270">
            <a:solidFill>
              <a:srgbClr val="BACF1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58" y="323674"/>
            <a:ext cx="182880" cy="182880"/>
          </a:xfrm>
          <a:prstGeom prst="triangle">
            <a:avLst/>
          </a:prstGeom>
          <a:noFill/>
          <a:ln w="1270">
            <a:solidFill>
              <a:srgbClr val="546C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43066" y="4137247"/>
            <a:ext cx="182880" cy="182880"/>
          </a:xfrm>
          <a:prstGeom prst="triangle">
            <a:avLst/>
          </a:prstGeom>
          <a:noFill/>
          <a:ln w="1270">
            <a:solidFill>
              <a:srgbClr val="E6C6C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OS Security Concepts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plays a crucial role in computer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Security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Authentication: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Verifying user identity (e.g., passwords, biometrics).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Controlling which users can access which resources (files, directories, devices).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Blocking unauthorized network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Malware Protection: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Detecting and removing malicious software (viruses, worms, trojans).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Updates &amp; Patches: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updating the OS to fix security vulnerabilities.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7595" y="1929131"/>
            <a:ext cx="182880" cy="182880"/>
          </a:xfrm>
          <a:prstGeom prst="cube">
            <a:avLst/>
          </a:prstGeom>
          <a:noFill/>
          <a:ln w="1270">
            <a:solidFill>
              <a:srgbClr val="A5992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05966" y="4187092"/>
            <a:ext cx="182880" cy="182880"/>
          </a:xfrm>
          <a:prstGeom prst="sun">
            <a:avLst/>
          </a:prstGeom>
          <a:noFill/>
          <a:ln w="1270">
            <a:solidFill>
              <a:srgbClr val="3C715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97027" y="598235"/>
            <a:ext cx="182880" cy="182880"/>
          </a:xfrm>
          <a:prstGeom prst="rect">
            <a:avLst/>
          </a:prstGeom>
          <a:noFill/>
          <a:ln w="1270">
            <a:solidFill>
              <a:srgbClr val="4C084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32824" y="4152635"/>
            <a:ext cx="182880" cy="182880"/>
          </a:xfrm>
          <a:prstGeom prst="sun">
            <a:avLst/>
          </a:prstGeom>
          <a:noFill/>
          <a:ln w="1270">
            <a:solidFill>
              <a:srgbClr val="B1E7F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66093" y="2803331"/>
            <a:ext cx="182880" cy="182880"/>
          </a:xfrm>
          <a:prstGeom prst="cube">
            <a:avLst/>
          </a:prstGeom>
          <a:noFill/>
          <a:ln w="1270">
            <a:solidFill>
              <a:srgbClr val="E827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an Operating System?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Operating System (OS) is the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that manages computer hardware and software resources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provides common services for computer programs.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the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traffic controller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your computer.  It makes sure everything runs smoothly and efficiently.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Roles: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Manages hardware (CPU, memory, storage, peripherals).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user interface (UI) for interacting with the computer.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Runs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security and resource management.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16714" y="2408350"/>
            <a:ext cx="182880" cy="182880"/>
          </a:xfrm>
          <a:prstGeom prst="sun">
            <a:avLst/>
          </a:prstGeom>
          <a:noFill/>
          <a:ln w="1270">
            <a:solidFill>
              <a:srgbClr val="95B69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33838" y="323292"/>
            <a:ext cx="182880" cy="182880"/>
          </a:xfrm>
          <a:prstGeom prst="cube">
            <a:avLst/>
          </a:prstGeom>
          <a:noFill/>
          <a:ln w="1270">
            <a:solidFill>
              <a:srgbClr val="BCF6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78498" y="1295979"/>
            <a:ext cx="182880" cy="182880"/>
          </a:xfrm>
          <a:prstGeom prst="rect">
            <a:avLst/>
          </a:prstGeom>
          <a:noFill/>
          <a:ln w="1270">
            <a:solidFill>
              <a:srgbClr val="B1AF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92873" y="2688682"/>
            <a:ext cx="182880" cy="182880"/>
          </a:xfrm>
          <a:prstGeom prst="rect">
            <a:avLst/>
          </a:prstGeom>
          <a:noFill/>
          <a:ln w="1270">
            <a:solidFill>
              <a:srgbClr val="4FFF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02324" y="3126265"/>
            <a:ext cx="182880" cy="182880"/>
          </a:xfrm>
          <a:prstGeom prst="sun">
            <a:avLst/>
          </a:prstGeom>
          <a:noFill/>
          <a:ln w="1270">
            <a:solidFill>
              <a:srgbClr val="3037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Virtualization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Virtualization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you to run multiple operating systems on a single physical machine.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OS runs in a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machine (VM)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isolated from the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Hypervisors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manage the VMs and allocate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 optimization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different OS environments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Isolation and security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relies heavily on virtualization.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99437" y="14267"/>
            <a:ext cx="182880" cy="182880"/>
          </a:xfrm>
          <a:prstGeom prst="sun">
            <a:avLst/>
          </a:prstGeom>
          <a:noFill/>
          <a:ln w="1270">
            <a:solidFill>
              <a:srgbClr val="7F081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15878" y="475030"/>
            <a:ext cx="182880" cy="182880"/>
          </a:xfrm>
          <a:prstGeom prst="cube">
            <a:avLst/>
          </a:prstGeom>
          <a:noFill/>
          <a:ln w="1270">
            <a:solidFill>
              <a:srgbClr val="0A387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03085" y="2047595"/>
            <a:ext cx="182880" cy="182880"/>
          </a:xfrm>
          <a:prstGeom prst="rect">
            <a:avLst/>
          </a:prstGeom>
          <a:noFill/>
          <a:ln w="1270">
            <a:solidFill>
              <a:srgbClr val="31F5A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1464" y="3749381"/>
            <a:ext cx="182880" cy="182880"/>
          </a:xfrm>
          <a:prstGeom prst="sun">
            <a:avLst/>
          </a:prstGeom>
          <a:noFill/>
          <a:ln w="1270">
            <a:solidFill>
              <a:srgbClr val="45D7D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98164" y="1418187"/>
            <a:ext cx="182880" cy="182880"/>
          </a:xfrm>
          <a:prstGeom prst="rect">
            <a:avLst/>
          </a:prstGeom>
          <a:noFill/>
          <a:ln w="1270">
            <a:solidFill>
              <a:srgbClr val="343ED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Containers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Containers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a lightweight form of virtualization that allows you to package an application and its dependencies into a single unit.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Containers share the host OS kernel, making them more efficient than VMs.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Docker is a popular containerization platform.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Isolation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71469" y="3591813"/>
            <a:ext cx="182880" cy="182880"/>
          </a:xfrm>
          <a:prstGeom prst="sun">
            <a:avLst/>
          </a:prstGeom>
          <a:noFill/>
          <a:ln w="1270">
            <a:solidFill>
              <a:srgbClr val="E710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5769" y="944983"/>
            <a:ext cx="182880" cy="182880"/>
          </a:xfrm>
          <a:prstGeom prst="rect">
            <a:avLst/>
          </a:prstGeom>
          <a:noFill/>
          <a:ln w="1270">
            <a:solidFill>
              <a:srgbClr val="A7E9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40669" y="666036"/>
            <a:ext cx="182880" cy="182880"/>
          </a:xfrm>
          <a:prstGeom prst="cube">
            <a:avLst/>
          </a:prstGeom>
          <a:noFill/>
          <a:ln w="1270">
            <a:solidFill>
              <a:srgbClr val="C335E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33579" y="2674923"/>
            <a:ext cx="182880" cy="182880"/>
          </a:xfrm>
          <a:prstGeom prst="rect">
            <a:avLst/>
          </a:prstGeom>
          <a:noFill/>
          <a:ln w="1270">
            <a:solidFill>
              <a:srgbClr val="81210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07567" y="1177913"/>
            <a:ext cx="182880" cy="182880"/>
          </a:xfrm>
          <a:prstGeom prst="triangle">
            <a:avLst/>
          </a:prstGeom>
          <a:noFill/>
          <a:ln w="1270">
            <a:solidFill>
              <a:srgbClr val="DBF4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Embedded Operating Systems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Embedded Operating Systems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designed for specific devices with limited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 Appliances, industrial machines, vehicles, IoT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are typically real-time operating systems (RTOS) designed for specific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Small footprint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performance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efficiency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792734" y="4122864"/>
            <a:ext cx="182880" cy="182880"/>
          </a:xfrm>
          <a:prstGeom prst="triangle">
            <a:avLst/>
          </a:prstGeom>
          <a:noFill/>
          <a:ln w="1270">
            <a:solidFill>
              <a:srgbClr val="7D3B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425" y="1947599"/>
            <a:ext cx="182880" cy="182880"/>
          </a:xfrm>
          <a:prstGeom prst="rect">
            <a:avLst/>
          </a:prstGeom>
          <a:noFill/>
          <a:ln w="1270">
            <a:solidFill>
              <a:srgbClr val="C5297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2709" y="3845085"/>
            <a:ext cx="182880" cy="182880"/>
          </a:xfrm>
          <a:prstGeom prst="triangle">
            <a:avLst/>
          </a:prstGeom>
          <a:noFill/>
          <a:ln w="1270">
            <a:solidFill>
              <a:srgbClr val="22E6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18021" y="1560185"/>
            <a:ext cx="182880" cy="182880"/>
          </a:xfrm>
          <a:prstGeom prst="cube">
            <a:avLst/>
          </a:prstGeom>
          <a:noFill/>
          <a:ln w="1270">
            <a:solidFill>
              <a:srgbClr val="2ED15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4547" y="119605"/>
            <a:ext cx="182880" cy="182880"/>
          </a:xfrm>
          <a:prstGeom prst="triangle">
            <a:avLst/>
          </a:prstGeom>
          <a:noFill/>
          <a:ln w="1270">
            <a:solidFill>
              <a:srgbClr val="0FF04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Monolithic vs. Microkernel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different design approaches for kernels: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Monolithic Kernel: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 OS services run in kernel mode, leading to potentially better performance but less modularity (e.g., Linux).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Microkernel: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Only essential services run in kernel mode; other services run in user mode, improving modularity and security (e.g., Minix, QNX).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Trade-offs: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Monolithic: Fast, but large and less secure.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Microkernel: Smaller, more secure, but can be slower due to inter-process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5047" y="320097"/>
            <a:ext cx="182880" cy="182880"/>
          </a:xfrm>
          <a:prstGeom prst="cube">
            <a:avLst/>
          </a:prstGeom>
          <a:noFill/>
          <a:ln w="1270">
            <a:solidFill>
              <a:srgbClr val="980CA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8029" y="4423830"/>
            <a:ext cx="182880" cy="182880"/>
          </a:xfrm>
          <a:prstGeom prst="cube">
            <a:avLst/>
          </a:prstGeom>
          <a:noFill/>
          <a:ln w="1270">
            <a:solidFill>
              <a:srgbClr val="8DBE0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06505" y="731905"/>
            <a:ext cx="182880" cy="182880"/>
          </a:xfrm>
          <a:prstGeom prst="sun">
            <a:avLst/>
          </a:prstGeom>
          <a:noFill/>
          <a:ln w="1270">
            <a:solidFill>
              <a:srgbClr val="E804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41520" y="989312"/>
            <a:ext cx="182880" cy="182880"/>
          </a:xfrm>
          <a:prstGeom prst="triangle">
            <a:avLst/>
          </a:prstGeom>
          <a:noFill/>
          <a:ln w="1270">
            <a:solidFill>
              <a:srgbClr val="30340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52239" y="2367507"/>
            <a:ext cx="182880" cy="182880"/>
          </a:xfrm>
          <a:prstGeom prst="sun">
            <a:avLst/>
          </a:prstGeom>
          <a:noFill/>
          <a:ln w="1270">
            <a:solidFill>
              <a:srgbClr val="9322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Operating Systems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Cloud-Native 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Operating systems optimized for cloud environments (e.g., container-optimized OS).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Edge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Operating systems for devices on the edge of the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Integrating AI into OS for intelligent resource management, security, and user experience.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Security Focus: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Enhanced security features to combat cyber threats.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Specialized 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Operating Systems are becoming more and more specialized based on the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2893" y="3493571"/>
            <a:ext cx="182880" cy="182880"/>
          </a:xfrm>
          <a:prstGeom prst="rect">
            <a:avLst/>
          </a:prstGeom>
          <a:noFill/>
          <a:ln w="1270">
            <a:solidFill>
              <a:srgbClr val="D8D3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74804" y="2576613"/>
            <a:ext cx="182880" cy="182880"/>
          </a:xfrm>
          <a:prstGeom prst="rect">
            <a:avLst/>
          </a:prstGeom>
          <a:noFill/>
          <a:ln w="1270">
            <a:solidFill>
              <a:srgbClr val="07A92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65333" y="3799664"/>
            <a:ext cx="182880" cy="182880"/>
          </a:xfrm>
          <a:prstGeom prst="rect">
            <a:avLst/>
          </a:prstGeom>
          <a:noFill/>
          <a:ln w="1270">
            <a:solidFill>
              <a:srgbClr val="DCC2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38072" y="1693700"/>
            <a:ext cx="182880" cy="182880"/>
          </a:xfrm>
          <a:prstGeom prst="rect">
            <a:avLst/>
          </a:prstGeom>
          <a:noFill/>
          <a:ln w="1270">
            <a:solidFill>
              <a:srgbClr val="DD772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21782" y="3869275"/>
            <a:ext cx="182880" cy="182880"/>
          </a:xfrm>
          <a:prstGeom prst="triangle">
            <a:avLst/>
          </a:prstGeom>
          <a:noFill/>
          <a:ln w="1270">
            <a:solidFill>
              <a:srgbClr val="0D0E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systems are fundamental to modern computing.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manage hardware resources, provide a user interface, and ensure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OS concepts is essential for anyone working with computers or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Thanks for your time!  Feel free to ask questions.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195542" y="1947453"/>
            <a:ext cx="182880" cy="182880"/>
          </a:xfrm>
          <a:prstGeom prst="sun">
            <a:avLst/>
          </a:prstGeom>
          <a:noFill/>
          <a:ln w="1270">
            <a:solidFill>
              <a:srgbClr val="13B9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15798" y="1942479"/>
            <a:ext cx="182880" cy="182880"/>
          </a:xfrm>
          <a:prstGeom prst="triangle">
            <a:avLst/>
          </a:prstGeom>
          <a:noFill/>
          <a:ln w="1270">
            <a:solidFill>
              <a:srgbClr val="33AD3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75531" y="2868166"/>
            <a:ext cx="182880" cy="182880"/>
          </a:xfrm>
          <a:prstGeom prst="rect">
            <a:avLst/>
          </a:prstGeom>
          <a:noFill/>
          <a:ln w="1270">
            <a:solidFill>
              <a:srgbClr val="7900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00716" y="780425"/>
            <a:ext cx="182880" cy="182880"/>
          </a:xfrm>
          <a:prstGeom prst="sun">
            <a:avLst/>
          </a:prstGeom>
          <a:noFill/>
          <a:ln w="1270">
            <a:solidFill>
              <a:srgbClr val="9C81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70778" y="1320092"/>
            <a:ext cx="182880" cy="182880"/>
          </a:xfrm>
          <a:prstGeom prst="triangle">
            <a:avLst/>
          </a:prstGeom>
          <a:noFill/>
          <a:ln w="1270">
            <a:solidFill>
              <a:srgbClr val="9AD6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Do We Need an OS?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trying to control every piece of hardware directly without an OS!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simplifies interacting with complex hardware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Without an 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program would need to know how to control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piece of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would be difficult to run multiple programs at the same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would be a nightmare.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 allocation would be manual and inefficient.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provides: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Hides hardware complexity.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CPU, memory, I/O.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Concurrency: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multiple programs to run (seemingly) simultaneously.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Protects the system and user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40672" y="1800543"/>
            <a:ext cx="182880" cy="182880"/>
          </a:xfrm>
          <a:prstGeom prst="sun">
            <a:avLst/>
          </a:prstGeom>
          <a:noFill/>
          <a:ln w="1270">
            <a:solidFill>
              <a:srgbClr val="7158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38518" y="207155"/>
            <a:ext cx="182880" cy="182880"/>
          </a:xfrm>
          <a:prstGeom prst="cube">
            <a:avLst/>
          </a:prstGeom>
          <a:noFill/>
          <a:ln w="1270">
            <a:solidFill>
              <a:srgbClr val="A5E4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80494" y="3491296"/>
            <a:ext cx="182880" cy="182880"/>
          </a:xfrm>
          <a:prstGeom prst="sun">
            <a:avLst/>
          </a:prstGeom>
          <a:noFill/>
          <a:ln w="1270">
            <a:solidFill>
              <a:srgbClr val="3E802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65166" y="1816189"/>
            <a:ext cx="182880" cy="182880"/>
          </a:xfrm>
          <a:prstGeom prst="sun">
            <a:avLst/>
          </a:prstGeom>
          <a:noFill/>
          <a:ln w="1270">
            <a:solidFill>
              <a:srgbClr val="2FEC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09350" y="3886476"/>
            <a:ext cx="182880" cy="182880"/>
          </a:xfrm>
          <a:prstGeom prst="rect">
            <a:avLst/>
          </a:prstGeom>
          <a:noFill/>
          <a:ln w="1270">
            <a:solidFill>
              <a:srgbClr val="76042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OS Functions: Resource Management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is responsible for managing the computer's resources efficiently.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CPU (Central Processing Unit):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Allocating processing time to different programs.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Memory (RAM):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Assigning and managing memory 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Storage (Hard Drive, SSD):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Managing files and storage 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I/O Devices (Keyboard, Mouse, Printer):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Handling input and output operations.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uses algorithms and scheduling techniques to allocate resources fairly and efficiently, maximizing system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69391" y="237508"/>
            <a:ext cx="182880" cy="182880"/>
          </a:xfrm>
          <a:prstGeom prst="triangle">
            <a:avLst/>
          </a:prstGeom>
          <a:noFill/>
          <a:ln w="1270">
            <a:solidFill>
              <a:srgbClr val="61C82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19851" y="1436623"/>
            <a:ext cx="182880" cy="182880"/>
          </a:xfrm>
          <a:prstGeom prst="rect">
            <a:avLst/>
          </a:prstGeom>
          <a:noFill/>
          <a:ln w="1270">
            <a:solidFill>
              <a:srgbClr val="5856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16868" y="2322291"/>
            <a:ext cx="182880" cy="182880"/>
          </a:xfrm>
          <a:prstGeom prst="sun">
            <a:avLst/>
          </a:prstGeom>
          <a:noFill/>
          <a:ln w="1270">
            <a:solidFill>
              <a:srgbClr val="867AD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77226" y="3059234"/>
            <a:ext cx="182880" cy="182880"/>
          </a:xfrm>
          <a:prstGeom prst="sun">
            <a:avLst/>
          </a:prstGeom>
          <a:noFill/>
          <a:ln w="1270">
            <a:solidFill>
              <a:srgbClr val="D7CF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01516" y="778258"/>
            <a:ext cx="182880" cy="182880"/>
          </a:xfrm>
          <a:prstGeom prst="sun">
            <a:avLst/>
          </a:prstGeom>
          <a:noFill/>
          <a:ln w="1270">
            <a:solidFill>
              <a:srgbClr val="5DB10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OS Functions: User Interface (UI)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provides a user interface, allowing users to interact with the computer.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User Interfaces: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Command-Line Interface (CLI):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text commands (e.g., Terminal, Command Prompt).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Graphical User Interface (GUI):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visual elements like windows, icons, and menus (e.g., Windows, macOS, Linux desktops).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UI allows users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Launch applications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Manage files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Configure system settings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 with the computer in a user-friendly manner.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338" y="3981459"/>
            <a:ext cx="182880" cy="182880"/>
          </a:xfrm>
          <a:prstGeom prst="sun">
            <a:avLst/>
          </a:prstGeom>
          <a:noFill/>
          <a:ln w="1270">
            <a:solidFill>
              <a:srgbClr val="DE7E7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29674" y="3367886"/>
            <a:ext cx="182880" cy="182880"/>
          </a:xfrm>
          <a:prstGeom prst="sun">
            <a:avLst/>
          </a:prstGeom>
          <a:noFill/>
          <a:ln w="1270">
            <a:solidFill>
              <a:srgbClr val="00E6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75365" y="2416825"/>
            <a:ext cx="182880" cy="182880"/>
          </a:xfrm>
          <a:prstGeom prst="cube">
            <a:avLst/>
          </a:prstGeom>
          <a:noFill/>
          <a:ln w="1270">
            <a:solidFill>
              <a:srgbClr val="A03E4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87966" y="1726503"/>
            <a:ext cx="182880" cy="182880"/>
          </a:xfrm>
          <a:prstGeom prst="cube">
            <a:avLst/>
          </a:prstGeom>
          <a:noFill/>
          <a:ln w="1270">
            <a:solidFill>
              <a:srgbClr val="E090E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33310" y="2171394"/>
            <a:ext cx="182880" cy="182880"/>
          </a:xfrm>
          <a:prstGeom prst="cube">
            <a:avLst/>
          </a:prstGeom>
          <a:noFill/>
          <a:ln w="1270">
            <a:solidFill>
              <a:srgbClr val="1FB84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OS Functions: Process Management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a program in execution.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manages processes, ensuring they run correctly and don't interfere with each other.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Management Tasks: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Creation: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new processes.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Scheduling: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Deciding which process runs when.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Synchronization: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Coordinating processes to work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Termination: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Ending processes.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Inter-Process Communication (IPC):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Allowing processes to exchange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92636" y="3357248"/>
            <a:ext cx="182880" cy="182880"/>
          </a:xfrm>
          <a:prstGeom prst="triangle">
            <a:avLst/>
          </a:prstGeom>
          <a:noFill/>
          <a:ln w="1270">
            <a:solidFill>
              <a:srgbClr val="0261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65572" y="232981"/>
            <a:ext cx="182880" cy="182880"/>
          </a:xfrm>
          <a:prstGeom prst="triangle">
            <a:avLst/>
          </a:prstGeom>
          <a:noFill/>
          <a:ln w="1270">
            <a:solidFill>
              <a:srgbClr val="FB06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75037" y="1004515"/>
            <a:ext cx="182880" cy="182880"/>
          </a:xfrm>
          <a:prstGeom prst="sun">
            <a:avLst/>
          </a:prstGeom>
          <a:noFill/>
          <a:ln w="1270">
            <a:solidFill>
              <a:srgbClr val="CA06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87313" y="2337882"/>
            <a:ext cx="182880" cy="182880"/>
          </a:xfrm>
          <a:prstGeom prst="cube">
            <a:avLst/>
          </a:prstGeom>
          <a:noFill/>
          <a:ln w="1270">
            <a:solidFill>
              <a:srgbClr val="359C1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97411" y="1474046"/>
            <a:ext cx="182880" cy="182880"/>
          </a:xfrm>
          <a:prstGeom prst="triangle">
            <a:avLst/>
          </a:prstGeom>
          <a:noFill/>
          <a:ln w="1270">
            <a:solidFill>
              <a:srgbClr val="1E2F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Operating Systems: Batch OS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Batch Operating Systems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Executes jobs in batches, without user interaction during processing.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Jobs are grouped together based on similar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Simple, efficient for large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No user interaction, long turnaround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Old mainframe systems processing payroll or large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72845" y="4241001"/>
            <a:ext cx="182880" cy="182880"/>
          </a:xfrm>
          <a:prstGeom prst="cube">
            <a:avLst/>
          </a:prstGeom>
          <a:noFill/>
          <a:ln w="1270">
            <a:solidFill>
              <a:srgbClr val="92B5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45523" y="118961"/>
            <a:ext cx="182880" cy="182880"/>
          </a:xfrm>
          <a:prstGeom prst="cube">
            <a:avLst/>
          </a:prstGeom>
          <a:noFill/>
          <a:ln w="1270">
            <a:solidFill>
              <a:srgbClr val="0511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38044" y="354880"/>
            <a:ext cx="182880" cy="182880"/>
          </a:xfrm>
          <a:prstGeom prst="rect">
            <a:avLst/>
          </a:prstGeom>
          <a:noFill/>
          <a:ln w="1270">
            <a:solidFill>
              <a:srgbClr val="CF9B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7792" y="1355108"/>
            <a:ext cx="182880" cy="182880"/>
          </a:xfrm>
          <a:prstGeom prst="cube">
            <a:avLst/>
          </a:prstGeom>
          <a:noFill/>
          <a:ln w="1270">
            <a:solidFill>
              <a:srgbClr val="29C7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28597" y="3266205"/>
            <a:ext cx="182880" cy="182880"/>
          </a:xfrm>
          <a:prstGeom prst="sun">
            <a:avLst/>
          </a:prstGeom>
          <a:noFill/>
          <a:ln w="1270">
            <a:solidFill>
              <a:srgbClr val="228AB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Operating Systems: Time-Sharing OS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Time-Sharing Operating Systems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multiple users to share the computer's resources simultaneously.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user gets a slice of time to execute their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Interactive, reduces response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Complex, security concerns, data communication problem.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Modern desktop operating systems (Windows, macOS, Linux) running multiple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41721" y="1542626"/>
            <a:ext cx="182880" cy="182880"/>
          </a:xfrm>
          <a:prstGeom prst="rect">
            <a:avLst/>
          </a:prstGeom>
          <a:noFill/>
          <a:ln w="1270">
            <a:solidFill>
              <a:srgbClr val="C123E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82984" y="3538315"/>
            <a:ext cx="182880" cy="182880"/>
          </a:xfrm>
          <a:prstGeom prst="triangle">
            <a:avLst/>
          </a:prstGeom>
          <a:noFill/>
          <a:ln w="1270">
            <a:solidFill>
              <a:srgbClr val="B92A5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76196" y="536982"/>
            <a:ext cx="182880" cy="182880"/>
          </a:xfrm>
          <a:prstGeom prst="cube">
            <a:avLst/>
          </a:prstGeom>
          <a:noFill/>
          <a:ln w="1270">
            <a:solidFill>
              <a:srgbClr val="34927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33872" y="200908"/>
            <a:ext cx="182880" cy="182880"/>
          </a:xfrm>
          <a:prstGeom prst="sun">
            <a:avLst/>
          </a:prstGeom>
          <a:noFill/>
          <a:ln w="1270">
            <a:solidFill>
              <a:srgbClr val="86C2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6014" y="4300163"/>
            <a:ext cx="182880" cy="182880"/>
          </a:xfrm>
          <a:prstGeom prst="cube">
            <a:avLst/>
          </a:prstGeom>
          <a:noFill/>
          <a:ln w="1270">
            <a:solidFill>
              <a:srgbClr val="FC39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Operating Systems: Real-Time OS (RTOS)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Operating Systems (RTOS)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Designed for applications with strict timing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Guarantees that critical tasks will be completed within specific deadlines.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Deterministic, reliable for critical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Complex, limited features.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Embedded systems in medical devices, industrial control systems, and aerospace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2025-02-24T10:56:19Z</dcterms:created>
  <dcterms:modified xsi:type="dcterms:W3CDTF">2025-02-24T10:56:19Z</dcterms:modified>
</cp:coreProperties>
</file>