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563530" y="2387162"/>
            <a:ext cx="182880" cy="182880"/>
          </a:xfrm>
          <a:prstGeom prst="triangle">
            <a:avLst/>
          </a:prstGeom>
          <a:noFill/>
          <a:ln w="1270">
            <a:solidFill>
              <a:srgbClr val="8AD99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42931" y="191818"/>
            <a:ext cx="182880" cy="182880"/>
          </a:xfrm>
          <a:prstGeom prst="triangle">
            <a:avLst/>
          </a:prstGeom>
          <a:noFill/>
          <a:ln w="1270">
            <a:solidFill>
              <a:srgbClr val="F64F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11535" y="1640725"/>
            <a:ext cx="182880" cy="182880"/>
          </a:xfrm>
          <a:prstGeom prst="sun">
            <a:avLst/>
          </a:prstGeom>
          <a:noFill/>
          <a:ln w="1270">
            <a:solidFill>
              <a:srgbClr val="F4E2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12815" y="2383362"/>
            <a:ext cx="182880" cy="182880"/>
          </a:xfrm>
          <a:prstGeom prst="sun">
            <a:avLst/>
          </a:prstGeom>
          <a:noFill/>
          <a:ln w="1270">
            <a:solidFill>
              <a:srgbClr val="2716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78863" y="4392551"/>
            <a:ext cx="182880" cy="182880"/>
          </a:xfrm>
          <a:prstGeom prst="cube">
            <a:avLst/>
          </a:prstGeom>
          <a:noFill/>
          <a:ln w="1270">
            <a:solidFill>
              <a:srgbClr val="3E144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Fundamentals: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essential building blocks of software development. We'll explore the core concepts that underpin all software, from simple programs to complex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Software?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Algorithms and Data Structures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Development Life Cycle (SDLC)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Programming Concepts (Variables, Loops, Conditionals)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Software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Architecture Fundamentals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Basics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 Control (Git Basics)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36267" y="3492535"/>
            <a:ext cx="182880" cy="182880"/>
          </a:xfrm>
          <a:prstGeom prst="triangle">
            <a:avLst/>
          </a:prstGeom>
          <a:noFill/>
          <a:ln w="1270">
            <a:solidFill>
              <a:srgbClr val="296B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72791" y="1673389"/>
            <a:ext cx="182880" cy="182880"/>
          </a:xfrm>
          <a:prstGeom prst="rect">
            <a:avLst/>
          </a:prstGeom>
          <a:noFill/>
          <a:ln w="1270">
            <a:solidFill>
              <a:srgbClr val="6B1F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06290" y="593235"/>
            <a:ext cx="182880" cy="182880"/>
          </a:xfrm>
          <a:prstGeom prst="cube">
            <a:avLst/>
          </a:prstGeom>
          <a:noFill/>
          <a:ln w="1270">
            <a:solidFill>
              <a:srgbClr val="ECB16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9799" y="2280794"/>
            <a:ext cx="182880" cy="182880"/>
          </a:xfrm>
          <a:prstGeom prst="sun">
            <a:avLst/>
          </a:prstGeom>
          <a:noFill/>
          <a:ln w="1270">
            <a:solidFill>
              <a:srgbClr val="5C566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15617" y="1808629"/>
            <a:ext cx="182880" cy="182880"/>
          </a:xfrm>
          <a:prstGeom prst="cube">
            <a:avLst/>
          </a:prstGeom>
          <a:noFill/>
          <a:ln w="1270">
            <a:solidFill>
              <a:srgbClr val="7FE7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Software: A Broad Overview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can be categorized in many ways. Here are some common classifications: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Manages the computer's hardware (e.g., Operating Systems).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specific tasks (e.g., Word processors, Games).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Embedded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Controls specific devices (e.g., washing machine, car engine).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Runs on web browsers (e.g., online banking, social media).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Runs on mobile devices (e.g., phone apps).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23413" y="2211941"/>
            <a:ext cx="182880" cy="182880"/>
          </a:xfrm>
          <a:prstGeom prst="cube">
            <a:avLst/>
          </a:prstGeom>
          <a:noFill/>
          <a:ln w="1270">
            <a:solidFill>
              <a:srgbClr val="8A9E3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06612" y="702331"/>
            <a:ext cx="182880" cy="182880"/>
          </a:xfrm>
          <a:prstGeom prst="sun">
            <a:avLst/>
          </a:prstGeom>
          <a:noFill/>
          <a:ln w="1270">
            <a:solidFill>
              <a:srgbClr val="8710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05357" y="934895"/>
            <a:ext cx="182880" cy="182880"/>
          </a:xfrm>
          <a:prstGeom prst="cube">
            <a:avLst/>
          </a:prstGeom>
          <a:noFill/>
          <a:ln w="1270">
            <a:solidFill>
              <a:srgbClr val="A3C9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90729" y="2071042"/>
            <a:ext cx="182880" cy="182880"/>
          </a:xfrm>
          <a:prstGeom prst="sun">
            <a:avLst/>
          </a:prstGeom>
          <a:noFill/>
          <a:ln w="1270">
            <a:solidFill>
              <a:srgbClr val="306F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42774" y="3596337"/>
            <a:ext cx="182880" cy="182880"/>
          </a:xfrm>
          <a:prstGeom prst="rect">
            <a:avLst/>
          </a:prstGeom>
          <a:noFill/>
          <a:ln w="1270">
            <a:solidFill>
              <a:srgbClr val="6E09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Architecture: The Blueprint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architecture is the high-level structure of a software system. It defines the components, their relationships, and how they interact.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Architectural Styles: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Monolithic: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 components are tightly coupled in a single unit.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Microservices: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application is structured as a collection of small, independent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Layered Architecture: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Organizes components into distinct layers (e.g., presentation, business logic, data access).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30379" y="3050697"/>
            <a:ext cx="182880" cy="182880"/>
          </a:xfrm>
          <a:prstGeom prst="cube">
            <a:avLst/>
          </a:prstGeom>
          <a:noFill/>
          <a:ln w="1270">
            <a:solidFill>
              <a:srgbClr val="7A5A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48569" y="3433545"/>
            <a:ext cx="182880" cy="182880"/>
          </a:xfrm>
          <a:prstGeom prst="rect">
            <a:avLst/>
          </a:prstGeom>
          <a:noFill/>
          <a:ln w="1270">
            <a:solidFill>
              <a:srgbClr val="9AC5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73833" y="2196353"/>
            <a:ext cx="182880" cy="182880"/>
          </a:xfrm>
          <a:prstGeom prst="sun">
            <a:avLst/>
          </a:prstGeom>
          <a:noFill/>
          <a:ln w="1270">
            <a:solidFill>
              <a:srgbClr val="61B8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56965" y="4186555"/>
            <a:ext cx="182880" cy="182880"/>
          </a:xfrm>
          <a:prstGeom prst="cube">
            <a:avLst/>
          </a:prstGeom>
          <a:noFill/>
          <a:ln w="1270">
            <a:solidFill>
              <a:srgbClr val="A5741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67055" y="3383908"/>
            <a:ext cx="182880" cy="182880"/>
          </a:xfrm>
          <a:prstGeom prst="sun">
            <a:avLst/>
          </a:prstGeom>
          <a:noFill/>
          <a:ln w="1270">
            <a:solidFill>
              <a:srgbClr val="8C4F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Testing Basics: Ensuring Quality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is the process of evaluating software to detect defects and ensure it meets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individual components or functions.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the interaction between different components.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the entire system as a whole.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Acceptance Testing (UAT):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by end-users to verify that the software meets their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21349" y="582248"/>
            <a:ext cx="182880" cy="182880"/>
          </a:xfrm>
          <a:prstGeom prst="rect">
            <a:avLst/>
          </a:prstGeom>
          <a:noFill/>
          <a:ln w="1270">
            <a:solidFill>
              <a:srgbClr val="1302B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29252" y="3607440"/>
            <a:ext cx="182880" cy="182880"/>
          </a:xfrm>
          <a:prstGeom prst="cube">
            <a:avLst/>
          </a:prstGeom>
          <a:noFill/>
          <a:ln w="1270">
            <a:solidFill>
              <a:srgbClr val="DB721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34479" y="961975"/>
            <a:ext cx="182880" cy="182880"/>
          </a:xfrm>
          <a:prstGeom prst="sun">
            <a:avLst/>
          </a:prstGeom>
          <a:noFill/>
          <a:ln w="1270">
            <a:solidFill>
              <a:srgbClr val="D363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34971" y="3178149"/>
            <a:ext cx="182880" cy="182880"/>
          </a:xfrm>
          <a:prstGeom prst="cube">
            <a:avLst/>
          </a:prstGeom>
          <a:noFill/>
          <a:ln w="1270">
            <a:solidFill>
              <a:srgbClr val="3B31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21544" y="4246536"/>
            <a:ext cx="182880" cy="182880"/>
          </a:xfrm>
          <a:prstGeom prst="sun">
            <a:avLst/>
          </a:prstGeom>
          <a:noFill/>
          <a:ln w="1270">
            <a:solidFill>
              <a:srgbClr val="B58C1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 (Git): Tracking Changes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 control systems (like Git) allow you to track changes to your code over time.  They are essential for collaboration and managing code history.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Repository: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database that stores all the versions of your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Commit: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snapshot of your code at a particular point in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separate line of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Combining changes from different branches.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Git Commands: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add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commit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push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pull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branch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merge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19865" y="538420"/>
            <a:ext cx="182880" cy="182880"/>
          </a:xfrm>
          <a:prstGeom prst="triangle">
            <a:avLst/>
          </a:prstGeom>
          <a:noFill/>
          <a:ln w="1270">
            <a:solidFill>
              <a:srgbClr val="C3791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66418" y="3949924"/>
            <a:ext cx="182880" cy="182880"/>
          </a:xfrm>
          <a:prstGeom prst="rect">
            <a:avLst/>
          </a:prstGeom>
          <a:noFill/>
          <a:ln w="1270">
            <a:solidFill>
              <a:srgbClr val="5EC2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62340" y="4555674"/>
            <a:ext cx="182880" cy="182880"/>
          </a:xfrm>
          <a:prstGeom prst="sun">
            <a:avLst/>
          </a:prstGeom>
          <a:noFill/>
          <a:ln w="1270">
            <a:solidFill>
              <a:srgbClr val="36AB4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41924" y="4130565"/>
            <a:ext cx="182880" cy="182880"/>
          </a:xfrm>
          <a:prstGeom prst="triangle">
            <a:avLst/>
          </a:prstGeom>
          <a:noFill/>
          <a:ln w="1270">
            <a:solidFill>
              <a:srgbClr val="6570D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66764" y="1319986"/>
            <a:ext cx="182880" cy="182880"/>
          </a:xfrm>
          <a:prstGeom prst="cube">
            <a:avLst/>
          </a:prstGeom>
          <a:noFill/>
          <a:ln w="1270">
            <a:solidFill>
              <a:srgbClr val="5B095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Where to Go Next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has covered the fundamental concepts of software. Now, you can explore more advanced topics such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Object-Oriented Programming (OOP)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 (SQL, NoSQL)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Development (HTML, CSS, JavaScript, Frameworks)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(AWS, Azure, GCP)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Patterns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Principles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DevOps Practices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76068" y="2824892"/>
            <a:ext cx="182880" cy="182880"/>
          </a:xfrm>
          <a:prstGeom prst="sun">
            <a:avLst/>
          </a:prstGeom>
          <a:noFill/>
          <a:ln w="1270">
            <a:solidFill>
              <a:srgbClr val="D3B9B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43987" y="2114798"/>
            <a:ext cx="182880" cy="182880"/>
          </a:xfrm>
          <a:prstGeom prst="cube">
            <a:avLst/>
          </a:prstGeom>
          <a:noFill/>
          <a:ln w="1270">
            <a:solidFill>
              <a:srgbClr val="8F4A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05993" y="1493694"/>
            <a:ext cx="182880" cy="182880"/>
          </a:xfrm>
          <a:prstGeom prst="cube">
            <a:avLst/>
          </a:prstGeom>
          <a:noFill/>
          <a:ln w="1270">
            <a:solidFill>
              <a:srgbClr val="818B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78068" y="1554136"/>
            <a:ext cx="182880" cy="182880"/>
          </a:xfrm>
          <a:prstGeom prst="cube">
            <a:avLst/>
          </a:prstGeom>
          <a:noFill/>
          <a:ln w="1270">
            <a:solidFill>
              <a:srgbClr val="3724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03811" y="4312765"/>
            <a:ext cx="182880" cy="182880"/>
          </a:xfrm>
          <a:prstGeom prst="rect">
            <a:avLst/>
          </a:prstGeom>
          <a:noFill/>
          <a:ln w="1270">
            <a:solidFill>
              <a:srgbClr val="8B24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We hope this presentation has provided a solid foundation in software fundamentals. Good luck on your software development journey!  Feel free to ask any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8239" y="2168290"/>
            <a:ext cx="182880" cy="182880"/>
          </a:xfrm>
          <a:prstGeom prst="sun">
            <a:avLst/>
          </a:prstGeom>
          <a:noFill/>
          <a:ln w="1270">
            <a:solidFill>
              <a:srgbClr val="E93B2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92427" y="409931"/>
            <a:ext cx="182880" cy="182880"/>
          </a:xfrm>
          <a:prstGeom prst="triangle">
            <a:avLst/>
          </a:prstGeom>
          <a:noFill/>
          <a:ln w="1270">
            <a:solidFill>
              <a:srgbClr val="4E0B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1340" y="144337"/>
            <a:ext cx="182880" cy="182880"/>
          </a:xfrm>
          <a:prstGeom prst="triangle">
            <a:avLst/>
          </a:prstGeom>
          <a:noFill/>
          <a:ln w="1270">
            <a:solidFill>
              <a:srgbClr val="C089E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66504" y="359267"/>
            <a:ext cx="182880" cy="182880"/>
          </a:xfrm>
          <a:prstGeom prst="sun">
            <a:avLst/>
          </a:prstGeom>
          <a:noFill/>
          <a:ln w="1270">
            <a:solidFill>
              <a:srgbClr val="F310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19193" y="4351157"/>
            <a:ext cx="182880" cy="182880"/>
          </a:xfrm>
          <a:prstGeom prst="sun">
            <a:avLst/>
          </a:prstGeom>
          <a:noFill/>
          <a:ln w="1270">
            <a:solidFill>
              <a:srgbClr val="0E82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Software?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is a set of instructions that tells a computer what to do.  It's the non-tangible part of a computer system.  Think of it as the brain behind the hardware.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 (Windows, macOS, Linux)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(Word processors, Web browsers, Games)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Utilities (Antivirus software, File managers)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58545" y="1931650"/>
            <a:ext cx="182880" cy="182880"/>
          </a:xfrm>
          <a:prstGeom prst="sun">
            <a:avLst/>
          </a:prstGeom>
          <a:noFill/>
          <a:ln w="1270">
            <a:solidFill>
              <a:srgbClr val="2278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15524" y="1403167"/>
            <a:ext cx="182880" cy="182880"/>
          </a:xfrm>
          <a:prstGeom prst="rect">
            <a:avLst/>
          </a:prstGeom>
          <a:noFill/>
          <a:ln w="1270">
            <a:solidFill>
              <a:srgbClr val="A7D8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013" y="2861954"/>
            <a:ext cx="182880" cy="182880"/>
          </a:xfrm>
          <a:prstGeom prst="sun">
            <a:avLst/>
          </a:prstGeom>
          <a:noFill/>
          <a:ln w="1270">
            <a:solidFill>
              <a:srgbClr val="DA21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97444" y="29839"/>
            <a:ext cx="182880" cy="182880"/>
          </a:xfrm>
          <a:prstGeom prst="rect">
            <a:avLst/>
          </a:prstGeom>
          <a:noFill/>
          <a:ln w="1270">
            <a:solidFill>
              <a:srgbClr val="3B318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46728" y="2788627"/>
            <a:ext cx="182880" cy="182880"/>
          </a:xfrm>
          <a:prstGeom prst="cube">
            <a:avLst/>
          </a:prstGeom>
          <a:noFill/>
          <a:ln w="1270">
            <a:solidFill>
              <a:srgbClr val="2C7F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Programming Languages: Talking to Computers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 are the tools we use to write software.  They provide a way to translate human-readable instructions into machine-readable code.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High-Level: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Python, Java, JavaScript, C#, Go (Easier to read and write)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Low-Level: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Assembly Language, C (Closer to the hardware, more control)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language has its own syntax and rules. Choosing the right language depends on the project.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29330" y="3937386"/>
            <a:ext cx="182880" cy="182880"/>
          </a:xfrm>
          <a:prstGeom prst="rect">
            <a:avLst/>
          </a:prstGeom>
          <a:noFill/>
          <a:ln w="1270">
            <a:solidFill>
              <a:srgbClr val="8F393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32735" y="1187559"/>
            <a:ext cx="182880" cy="182880"/>
          </a:xfrm>
          <a:prstGeom prst="rect">
            <a:avLst/>
          </a:prstGeom>
          <a:noFill/>
          <a:ln w="1270">
            <a:solidFill>
              <a:srgbClr val="C330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3183" y="3395395"/>
            <a:ext cx="182880" cy="182880"/>
          </a:xfrm>
          <a:prstGeom prst="rect">
            <a:avLst/>
          </a:prstGeom>
          <a:noFill/>
          <a:ln w="1270">
            <a:solidFill>
              <a:srgbClr val="B38B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58002" y="447582"/>
            <a:ext cx="182880" cy="182880"/>
          </a:xfrm>
          <a:prstGeom prst="cube">
            <a:avLst/>
          </a:prstGeom>
          <a:noFill/>
          <a:ln w="1270">
            <a:solidFill>
              <a:srgbClr val="C7FE3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35782" y="1890451"/>
            <a:ext cx="182880" cy="182880"/>
          </a:xfrm>
          <a:prstGeom prst="sun">
            <a:avLst/>
          </a:prstGeom>
          <a:noFill/>
          <a:ln w="1270">
            <a:solidFill>
              <a:srgbClr val="B10D6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Algorithms: Step-by-Step Instructions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algorithm is a sequence of steps to solve a specific problem.  It's like a recipe for a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Well-defined: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step is clear and unambiguous.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Finite: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algorithm must eventually terminate.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step can be carried out in a finite amount of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algorithm to find the largest number in a list.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34643" y="931596"/>
            <a:ext cx="182880" cy="182880"/>
          </a:xfrm>
          <a:prstGeom prst="triangle">
            <a:avLst/>
          </a:prstGeom>
          <a:noFill/>
          <a:ln w="1270">
            <a:solidFill>
              <a:srgbClr val="03C0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33342" y="3139273"/>
            <a:ext cx="182880" cy="182880"/>
          </a:xfrm>
          <a:prstGeom prst="rect">
            <a:avLst/>
          </a:prstGeom>
          <a:noFill/>
          <a:ln w="1270">
            <a:solidFill>
              <a:srgbClr val="A015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67971" y="4547994"/>
            <a:ext cx="182880" cy="182880"/>
          </a:xfrm>
          <a:prstGeom prst="sun">
            <a:avLst/>
          </a:prstGeom>
          <a:noFill/>
          <a:ln w="1270">
            <a:solidFill>
              <a:srgbClr val="AD3C0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8949" y="1354302"/>
            <a:ext cx="182880" cy="182880"/>
          </a:xfrm>
          <a:prstGeom prst="cube">
            <a:avLst/>
          </a:prstGeom>
          <a:noFill/>
          <a:ln w="1270">
            <a:solidFill>
              <a:srgbClr val="B815A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42822" y="619567"/>
            <a:ext cx="182880" cy="182880"/>
          </a:xfrm>
          <a:prstGeom prst="sun">
            <a:avLst/>
          </a:prstGeom>
          <a:noFill/>
          <a:ln w="1270">
            <a:solidFill>
              <a:srgbClr val="4A1B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Structures: Organizing Information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structures are ways of organizing and storing data in a computer so that it can be used efficiently.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Data Structures: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Arrays: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collection of elements of the same type.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 Lists: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sequence of elements, each pointing to the next.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Stacks: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LIFO (Last-In, First-Out) data 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FIFO (First-In, First-Out) data 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Hierarchical data 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Hash Tables: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structure that uses a hash function to map keys to values.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19494" y="4559271"/>
            <a:ext cx="182880" cy="182880"/>
          </a:xfrm>
          <a:prstGeom prst="rect">
            <a:avLst/>
          </a:prstGeom>
          <a:noFill/>
          <a:ln w="1270">
            <a:solidFill>
              <a:srgbClr val="C013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96073" y="1745570"/>
            <a:ext cx="182880" cy="182880"/>
          </a:xfrm>
          <a:prstGeom prst="cube">
            <a:avLst/>
          </a:prstGeom>
          <a:noFill/>
          <a:ln w="1270">
            <a:solidFill>
              <a:srgbClr val="661C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87577" y="3587436"/>
            <a:ext cx="182880" cy="182880"/>
          </a:xfrm>
          <a:prstGeom prst="sun">
            <a:avLst/>
          </a:prstGeom>
          <a:noFill/>
          <a:ln w="1270">
            <a:solidFill>
              <a:srgbClr val="CFF4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8203" y="1024830"/>
            <a:ext cx="182880" cy="182880"/>
          </a:xfrm>
          <a:prstGeom prst="sun">
            <a:avLst/>
          </a:prstGeom>
          <a:noFill/>
          <a:ln w="1270">
            <a:solidFill>
              <a:srgbClr val="2A6B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51795" y="3200681"/>
            <a:ext cx="182880" cy="182880"/>
          </a:xfrm>
          <a:prstGeom prst="triangle">
            <a:avLst/>
          </a:prstGeom>
          <a:noFill/>
          <a:ln w="1270">
            <a:solidFill>
              <a:srgbClr val="B9D1A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Development Life Cycle (SDLC)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SDLC is a framework that defines the steps involved in developing software, from initial planning to deployment and maintenance.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SDLC Models: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Waterfall: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linear, sequential approach.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Agile: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iterative and incremental approach.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Spiral: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Risk-driven approach with iterative cycles.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Typical Phases: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Requirements Gathering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Implementation (Coding)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Deployment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Maintenance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74664" y="3628578"/>
            <a:ext cx="182880" cy="182880"/>
          </a:xfrm>
          <a:prstGeom prst="sun">
            <a:avLst/>
          </a:prstGeom>
          <a:noFill/>
          <a:ln w="1270">
            <a:solidFill>
              <a:srgbClr val="C5E2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74650" y="3862106"/>
            <a:ext cx="182880" cy="182880"/>
          </a:xfrm>
          <a:prstGeom prst="triangle">
            <a:avLst/>
          </a:prstGeom>
          <a:noFill/>
          <a:ln w="1270">
            <a:solidFill>
              <a:srgbClr val="FD24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65096" y="2733308"/>
            <a:ext cx="182880" cy="182880"/>
          </a:xfrm>
          <a:prstGeom prst="cube">
            <a:avLst/>
          </a:prstGeom>
          <a:noFill/>
          <a:ln w="1270">
            <a:solidFill>
              <a:srgbClr val="B956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7849" y="4078496"/>
            <a:ext cx="182880" cy="182880"/>
          </a:xfrm>
          <a:prstGeom prst="triangle">
            <a:avLst/>
          </a:prstGeom>
          <a:noFill/>
          <a:ln w="1270">
            <a:solidFill>
              <a:srgbClr val="449F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83863" y="1279389"/>
            <a:ext cx="182880" cy="182880"/>
          </a:xfrm>
          <a:prstGeom prst="cube">
            <a:avLst/>
          </a:prstGeom>
          <a:noFill/>
          <a:ln w="1270">
            <a:solidFill>
              <a:srgbClr val="A4ED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Programming Concepts: Variables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variable is a named storage location in a computer's memory that holds a value. Think of it as a container that can hold different types of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 = 30  # age is a variable holding the integer value 30
name = "Alice" # name is a variable holding the string "Alice"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Integer (whole numbers)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Float (decimal numbers)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String (text)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Boolean (True or False)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54970" y="3042428"/>
            <a:ext cx="182880" cy="182880"/>
          </a:xfrm>
          <a:prstGeom prst="sun">
            <a:avLst/>
          </a:prstGeom>
          <a:noFill/>
          <a:ln w="1270">
            <a:solidFill>
              <a:srgbClr val="570F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25330" y="1165967"/>
            <a:ext cx="182880" cy="182880"/>
          </a:xfrm>
          <a:prstGeom prst="cube">
            <a:avLst/>
          </a:prstGeom>
          <a:noFill/>
          <a:ln w="1270">
            <a:solidFill>
              <a:srgbClr val="EA91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23563" y="2973241"/>
            <a:ext cx="182880" cy="182880"/>
          </a:xfrm>
          <a:prstGeom prst="rect">
            <a:avLst/>
          </a:prstGeom>
          <a:noFill/>
          <a:ln w="1270">
            <a:solidFill>
              <a:srgbClr val="81CD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39270" y="23247"/>
            <a:ext cx="182880" cy="182880"/>
          </a:xfrm>
          <a:prstGeom prst="rect">
            <a:avLst/>
          </a:prstGeom>
          <a:noFill/>
          <a:ln w="1270">
            <a:solidFill>
              <a:srgbClr val="00FA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61456" y="2389683"/>
            <a:ext cx="182880" cy="182880"/>
          </a:xfrm>
          <a:prstGeom prst="sun">
            <a:avLst/>
          </a:prstGeom>
          <a:noFill/>
          <a:ln w="1270">
            <a:solidFill>
              <a:srgbClr val="A90D8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Programming Concepts: Loops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Loops allow you to repeat a block of code multiple times. This is essential for automating tasks and processing large amounts of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Loops: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loop: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Repeats a block of code a specific number of times.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loop: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Repeats a block of code as long as a condition is true.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i in range(5):  # Repeats 5 times
    print(i)
count = 0
while count &lt; 5:
    print(count)
    count += 1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14767" y="1637757"/>
            <a:ext cx="182880" cy="182880"/>
          </a:xfrm>
          <a:prstGeom prst="rect">
            <a:avLst/>
          </a:prstGeom>
          <a:noFill/>
          <a:ln w="1270">
            <a:solidFill>
              <a:srgbClr val="6ADA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14718" y="2258454"/>
            <a:ext cx="182880" cy="182880"/>
          </a:xfrm>
          <a:prstGeom prst="sun">
            <a:avLst/>
          </a:prstGeom>
          <a:noFill/>
          <a:ln w="1270">
            <a:solidFill>
              <a:srgbClr val="E5D9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82266" y="2630147"/>
            <a:ext cx="182880" cy="182880"/>
          </a:xfrm>
          <a:prstGeom prst="cube">
            <a:avLst/>
          </a:prstGeom>
          <a:noFill/>
          <a:ln w="1270">
            <a:solidFill>
              <a:srgbClr val="BCD0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90066" y="2763302"/>
            <a:ext cx="182880" cy="182880"/>
          </a:xfrm>
          <a:prstGeom prst="triangle">
            <a:avLst/>
          </a:prstGeom>
          <a:noFill/>
          <a:ln w="1270">
            <a:solidFill>
              <a:srgbClr val="C4933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58011" y="802948"/>
            <a:ext cx="182880" cy="182880"/>
          </a:xfrm>
          <a:prstGeom prst="cube">
            <a:avLst/>
          </a:prstGeom>
          <a:noFill/>
          <a:ln w="1270">
            <a:solidFill>
              <a:srgbClr val="A3DB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Programming Concepts: Conditionals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Conditional statements allow you to execute different blocks of code based on whether a condition is true or false.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Keywords: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else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elif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(else if)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 = 20
if age &gt;= 18:
    print("You are an adult.")
else:
    print("You are a minor.")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2025-02-24T10:47:50Z</dcterms:created>
  <dcterms:modified xsi:type="dcterms:W3CDTF">2025-02-24T10:47:50Z</dcterms:modified>
</cp:coreProperties>
</file>