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935628" y="620779"/>
            <a:ext cx="182880" cy="182880"/>
          </a:xfrm>
          <a:prstGeom prst="triangle">
            <a:avLst/>
          </a:prstGeom>
          <a:noFill/>
          <a:ln w="1270">
            <a:solidFill>
              <a:srgbClr val="35E53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30645" y="4302037"/>
            <a:ext cx="182880" cy="182880"/>
          </a:xfrm>
          <a:prstGeom prst="triangle">
            <a:avLst/>
          </a:prstGeom>
          <a:noFill/>
          <a:ln w="1270">
            <a:solidFill>
              <a:srgbClr val="1C738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26885" y="4034110"/>
            <a:ext cx="182880" cy="182880"/>
          </a:xfrm>
          <a:prstGeom prst="cube">
            <a:avLst/>
          </a:prstGeom>
          <a:noFill/>
          <a:ln w="1270">
            <a:solidFill>
              <a:srgbClr val="D5A2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65942" y="3971586"/>
            <a:ext cx="182880" cy="182880"/>
          </a:xfrm>
          <a:prstGeom prst="cube">
            <a:avLst/>
          </a:prstGeom>
          <a:noFill/>
          <a:ln w="1270">
            <a:solidFill>
              <a:srgbClr val="ECC9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4184" y="2904554"/>
            <a:ext cx="182880" cy="182880"/>
          </a:xfrm>
          <a:prstGeom prst="sun">
            <a:avLst/>
          </a:prstGeom>
          <a:noFill/>
          <a:ln w="1270">
            <a:solidFill>
              <a:srgbClr val="F584D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Spreadsheet Basics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using spreadsheets. 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spreadsheets are and why they're useful.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spreadsheet terminology.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Navigating and entering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Performing simple calculations with formulas.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Formatting data for clarity.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basic charts and graphs.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08324" y="1896764"/>
            <a:ext cx="182880" cy="182880"/>
          </a:xfrm>
          <a:prstGeom prst="cube">
            <a:avLst/>
          </a:prstGeom>
          <a:noFill/>
          <a:ln w="1270">
            <a:solidFill>
              <a:srgbClr val="3A34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58170" y="3389428"/>
            <a:ext cx="182880" cy="182880"/>
          </a:xfrm>
          <a:prstGeom prst="cube">
            <a:avLst/>
          </a:prstGeom>
          <a:noFill/>
          <a:ln w="1270">
            <a:solidFill>
              <a:srgbClr val="5832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86285" y="532007"/>
            <a:ext cx="182880" cy="182880"/>
          </a:xfrm>
          <a:prstGeom prst="sun">
            <a:avLst/>
          </a:prstGeom>
          <a:noFill/>
          <a:ln w="1270">
            <a:solidFill>
              <a:srgbClr val="B8D6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97246" y="2341956"/>
            <a:ext cx="182880" cy="182880"/>
          </a:xfrm>
          <a:prstGeom prst="triangle">
            <a:avLst/>
          </a:prstGeom>
          <a:noFill/>
          <a:ln w="1270">
            <a:solidFill>
              <a:srgbClr val="C752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29401" y="1059924"/>
            <a:ext cx="182880" cy="182880"/>
          </a:xfrm>
          <a:prstGeom prst="sun">
            <a:avLst/>
          </a:prstGeom>
          <a:noFill/>
          <a:ln w="1270">
            <a:solidFill>
              <a:srgbClr val="6EDF3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Functions: SUM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Functions are pre-built formulas that perform specific calculations.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SUM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function adds a range of cells together: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the cell where you want the sum.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=SUM(A1:A5)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This adds the values in cells A1 through A5.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Press Enter.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6060" y="3631964"/>
            <a:ext cx="182880" cy="182880"/>
          </a:xfrm>
          <a:prstGeom prst="cube">
            <a:avLst/>
          </a:prstGeom>
          <a:noFill/>
          <a:ln w="1270">
            <a:solidFill>
              <a:srgbClr val="EB0CA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82685" y="255405"/>
            <a:ext cx="182880" cy="182880"/>
          </a:xfrm>
          <a:prstGeom prst="cube">
            <a:avLst/>
          </a:prstGeom>
          <a:noFill/>
          <a:ln w="1270">
            <a:solidFill>
              <a:srgbClr val="C3124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63764" y="2805151"/>
            <a:ext cx="182880" cy="182880"/>
          </a:xfrm>
          <a:prstGeom prst="rect">
            <a:avLst/>
          </a:prstGeom>
          <a:noFill/>
          <a:ln w="1270">
            <a:solidFill>
              <a:srgbClr val="5E24A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1305" y="3244929"/>
            <a:ext cx="182880" cy="182880"/>
          </a:xfrm>
          <a:prstGeom prst="sun">
            <a:avLst/>
          </a:prstGeom>
          <a:noFill/>
          <a:ln w="1270">
            <a:solidFill>
              <a:srgbClr val="2548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24114" y="2690591"/>
            <a:ext cx="182880" cy="182880"/>
          </a:xfrm>
          <a:prstGeom prst="rect">
            <a:avLst/>
          </a:prstGeom>
          <a:noFill/>
          <a:ln w="1270">
            <a:solidFill>
              <a:srgbClr val="84DBD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Other Useful Functions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AVERAGE: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=AVERAGE(A1:A5)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Calculates the average of a range.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=MIN(A1:A5)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Finds the smallest value in a range.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=MAX(A1:A5)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Finds the largest value in a range.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=COUNT(A1:A5)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Counts the number of cells with numerical values in a range.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11447" y="607654"/>
            <a:ext cx="182880" cy="182880"/>
          </a:xfrm>
          <a:prstGeom prst="sun">
            <a:avLst/>
          </a:prstGeom>
          <a:noFill/>
          <a:ln w="1270">
            <a:solidFill>
              <a:srgbClr val="D0FD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49160" y="1554501"/>
            <a:ext cx="182880" cy="182880"/>
          </a:xfrm>
          <a:prstGeom prst="triangle">
            <a:avLst/>
          </a:prstGeom>
          <a:noFill/>
          <a:ln w="1270">
            <a:solidFill>
              <a:srgbClr val="C249F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44999" y="3506879"/>
            <a:ext cx="182880" cy="182880"/>
          </a:xfrm>
          <a:prstGeom prst="rect">
            <a:avLst/>
          </a:prstGeom>
          <a:noFill/>
          <a:ln w="1270">
            <a:solidFill>
              <a:srgbClr val="C795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35552" y="2064357"/>
            <a:ext cx="182880" cy="182880"/>
          </a:xfrm>
          <a:prstGeom prst="triangle">
            <a:avLst/>
          </a:prstGeom>
          <a:noFill/>
          <a:ln w="1270">
            <a:solidFill>
              <a:srgbClr val="04585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28719" y="831110"/>
            <a:ext cx="182880" cy="182880"/>
          </a:xfrm>
          <a:prstGeom prst="triangle">
            <a:avLst/>
          </a:prstGeom>
          <a:noFill/>
          <a:ln w="1270">
            <a:solidFill>
              <a:srgbClr val="1435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Formatting Data: Number Formatting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can change how numbers are displayed: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dollar signs and decimal places ($10.00).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Percentage: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Display as a percentage (10%).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Decimal Places: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Increase or decrease the number of decimal places.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Thousands Separator: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commas to large numbers (1,000,000).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58172" y="3207313"/>
            <a:ext cx="182880" cy="182880"/>
          </a:xfrm>
          <a:prstGeom prst="cube">
            <a:avLst/>
          </a:prstGeom>
          <a:noFill/>
          <a:ln w="1270">
            <a:solidFill>
              <a:srgbClr val="E28C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97758" y="1499590"/>
            <a:ext cx="182880" cy="182880"/>
          </a:xfrm>
          <a:prstGeom prst="sun">
            <a:avLst/>
          </a:prstGeom>
          <a:noFill/>
          <a:ln w="1270">
            <a:solidFill>
              <a:srgbClr val="FD4F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86439" y="2309685"/>
            <a:ext cx="182880" cy="182880"/>
          </a:xfrm>
          <a:prstGeom prst="rect">
            <a:avLst/>
          </a:prstGeom>
          <a:noFill/>
          <a:ln w="1270">
            <a:solidFill>
              <a:srgbClr val="E259C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57400" y="2107248"/>
            <a:ext cx="182880" cy="182880"/>
          </a:xfrm>
          <a:prstGeom prst="triangle">
            <a:avLst/>
          </a:prstGeom>
          <a:noFill/>
          <a:ln w="1270">
            <a:solidFill>
              <a:srgbClr val="E7A70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2656" y="3420013"/>
            <a:ext cx="182880" cy="182880"/>
          </a:xfrm>
          <a:prstGeom prst="sun">
            <a:avLst/>
          </a:prstGeom>
          <a:noFill/>
          <a:ln w="1270">
            <a:solidFill>
              <a:srgbClr val="8019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Formatting Data: Text Formatting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Change the font type, size, and color.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Bold, Italic, Underline: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Emphasize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Alignment: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Align text to the left, center, or right of the cell.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Wrap Text: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text fit within a cell by wrapping it to multiple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Merge Cells: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Combine multiple cells into one larger cell.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00258" y="4493653"/>
            <a:ext cx="182880" cy="182880"/>
          </a:xfrm>
          <a:prstGeom prst="sun">
            <a:avLst/>
          </a:prstGeom>
          <a:noFill/>
          <a:ln w="1270">
            <a:solidFill>
              <a:srgbClr val="55E9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61778" y="1226884"/>
            <a:ext cx="182880" cy="182880"/>
          </a:xfrm>
          <a:prstGeom prst="triangle">
            <a:avLst/>
          </a:prstGeom>
          <a:noFill/>
          <a:ln w="1270">
            <a:solidFill>
              <a:srgbClr val="0CB73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93769" y="48808"/>
            <a:ext cx="182880" cy="182880"/>
          </a:xfrm>
          <a:prstGeom prst="sun">
            <a:avLst/>
          </a:prstGeom>
          <a:noFill/>
          <a:ln w="1270">
            <a:solidFill>
              <a:srgbClr val="BA2B2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16660" y="765362"/>
            <a:ext cx="182880" cy="182880"/>
          </a:xfrm>
          <a:prstGeom prst="sun">
            <a:avLst/>
          </a:prstGeom>
          <a:noFill/>
          <a:ln w="1270">
            <a:solidFill>
              <a:srgbClr val="215C2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42347" y="2072796"/>
            <a:ext cx="182880" cy="182880"/>
          </a:xfrm>
          <a:prstGeom prst="cube">
            <a:avLst/>
          </a:prstGeom>
          <a:noFill/>
          <a:ln w="1270">
            <a:solidFill>
              <a:srgbClr val="4667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Cell Borders and Shading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Borders: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lines around cells to visually separate them.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Fill cells with color to highlight them.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formatting options can significantly improve the readability of your spreadsheet.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25767" y="1523617"/>
            <a:ext cx="182880" cy="182880"/>
          </a:xfrm>
          <a:prstGeom prst="sun">
            <a:avLst/>
          </a:prstGeom>
          <a:noFill/>
          <a:ln w="1270">
            <a:solidFill>
              <a:srgbClr val="A670B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94925" y="1197560"/>
            <a:ext cx="182880" cy="182880"/>
          </a:xfrm>
          <a:prstGeom prst="triangle">
            <a:avLst/>
          </a:prstGeom>
          <a:noFill/>
          <a:ln w="1270">
            <a:solidFill>
              <a:srgbClr val="7677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39244" y="1123552"/>
            <a:ext cx="182880" cy="182880"/>
          </a:xfrm>
          <a:prstGeom prst="cube">
            <a:avLst/>
          </a:prstGeom>
          <a:noFill/>
          <a:ln w="1270">
            <a:solidFill>
              <a:srgbClr val="5B305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98565" y="2314658"/>
            <a:ext cx="182880" cy="182880"/>
          </a:xfrm>
          <a:prstGeom prst="sun">
            <a:avLst/>
          </a:prstGeom>
          <a:noFill/>
          <a:ln w="1270">
            <a:solidFill>
              <a:srgbClr val="303D8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59242" y="941231"/>
            <a:ext cx="182880" cy="182880"/>
          </a:xfrm>
          <a:prstGeom prst="rect">
            <a:avLst/>
          </a:prstGeom>
          <a:noFill/>
          <a:ln w="1270">
            <a:solidFill>
              <a:srgbClr val="0CDA2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Basic Chart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Spreadsheets make it easy to create charts from your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Your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the cells containing the data you want to chart.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Insert Chart: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 to the 'Insert' tab and choose a chart type (e.g., column chart, pie chart).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Customize: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Modify the chart's title, axes labels, and colors.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07194" y="2542935"/>
            <a:ext cx="182880" cy="182880"/>
          </a:xfrm>
          <a:prstGeom prst="rect">
            <a:avLst/>
          </a:prstGeom>
          <a:noFill/>
          <a:ln w="1270">
            <a:solidFill>
              <a:srgbClr val="C844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47982" y="491749"/>
            <a:ext cx="182880" cy="182880"/>
          </a:xfrm>
          <a:prstGeom prst="cube">
            <a:avLst/>
          </a:prstGeom>
          <a:noFill/>
          <a:ln w="1270">
            <a:solidFill>
              <a:srgbClr val="CB24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20010" y="442461"/>
            <a:ext cx="182880" cy="182880"/>
          </a:xfrm>
          <a:prstGeom prst="rect">
            <a:avLst/>
          </a:prstGeom>
          <a:noFill/>
          <a:ln w="1270">
            <a:solidFill>
              <a:srgbClr val="90D33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41372" y="739680"/>
            <a:ext cx="182880" cy="182880"/>
          </a:xfrm>
          <a:prstGeom prst="cube">
            <a:avLst/>
          </a:prstGeom>
          <a:noFill/>
          <a:ln w="1270">
            <a:solidFill>
              <a:srgbClr val="6059A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18171" y="114983"/>
            <a:ext cx="182880" cy="182880"/>
          </a:xfrm>
          <a:prstGeom prst="rect">
            <a:avLst/>
          </a:prstGeom>
          <a:noFill/>
          <a:ln w="1270">
            <a:solidFill>
              <a:srgbClr val="1ABB6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Chart Types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Column Chart: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Compares values across categories.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Pie Chart: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Shows proportions of a whole.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 Chart: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Shows trends over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Bar Chart: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Similar to a column chart, but horizontal.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Scatter Plot: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Shows the relationship between two sets of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13265" y="3649541"/>
            <a:ext cx="182880" cy="182880"/>
          </a:xfrm>
          <a:prstGeom prst="rect">
            <a:avLst/>
          </a:prstGeom>
          <a:noFill/>
          <a:ln w="1270">
            <a:solidFill>
              <a:srgbClr val="401E9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22337" y="4335982"/>
            <a:ext cx="182880" cy="182880"/>
          </a:xfrm>
          <a:prstGeom prst="cube">
            <a:avLst/>
          </a:prstGeom>
          <a:noFill/>
          <a:ln w="1270">
            <a:solidFill>
              <a:srgbClr val="63D31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42847" y="752970"/>
            <a:ext cx="182880" cy="182880"/>
          </a:xfrm>
          <a:prstGeom prst="sun">
            <a:avLst/>
          </a:prstGeom>
          <a:noFill/>
          <a:ln w="1270">
            <a:solidFill>
              <a:srgbClr val="BFBA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60666" y="4551655"/>
            <a:ext cx="182880" cy="182880"/>
          </a:xfrm>
          <a:prstGeom prst="cube">
            <a:avLst/>
          </a:prstGeom>
          <a:noFill/>
          <a:ln w="1270">
            <a:solidFill>
              <a:srgbClr val="B660F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5271" y="1683570"/>
            <a:ext cx="182880" cy="182880"/>
          </a:xfrm>
          <a:prstGeom prst="sun">
            <a:avLst/>
          </a:prstGeom>
          <a:noFill/>
          <a:ln w="1270">
            <a:solidFill>
              <a:srgbClr val="99A2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Working with Multiple Sheets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Workbooks can contain multiple worksheets, allowing you to organize different sets of data in a single file.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Adding a Sheet: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Click the '+' icon (usually at the bottom of the screen) to add a new sheet.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Renaming a Sheet: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Double-click the sheet tab to rename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Moving/Copying Sheets: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Right-click the sheet tab to move or copy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970902" y="2699936"/>
            <a:ext cx="182880" cy="182880"/>
          </a:xfrm>
          <a:prstGeom prst="sun">
            <a:avLst/>
          </a:prstGeom>
          <a:noFill/>
          <a:ln w="1270">
            <a:solidFill>
              <a:srgbClr val="43595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92946" y="2196834"/>
            <a:ext cx="182880" cy="182880"/>
          </a:xfrm>
          <a:prstGeom prst="sun">
            <a:avLst/>
          </a:prstGeom>
          <a:noFill/>
          <a:ln w="1270">
            <a:solidFill>
              <a:srgbClr val="EBC44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32658" y="2147077"/>
            <a:ext cx="182880" cy="182880"/>
          </a:xfrm>
          <a:prstGeom prst="rect">
            <a:avLst/>
          </a:prstGeom>
          <a:noFill/>
          <a:ln w="1270">
            <a:solidFill>
              <a:srgbClr val="0A50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68536" y="3581764"/>
            <a:ext cx="182880" cy="182880"/>
          </a:xfrm>
          <a:prstGeom prst="sun">
            <a:avLst/>
          </a:prstGeom>
          <a:noFill/>
          <a:ln w="1270">
            <a:solidFill>
              <a:srgbClr val="5DED3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30666" y="1141281"/>
            <a:ext cx="182880" cy="182880"/>
          </a:xfrm>
          <a:prstGeom prst="rect">
            <a:avLst/>
          </a:prstGeom>
          <a:noFill/>
          <a:ln w="1270">
            <a:solidFill>
              <a:srgbClr val="0249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Copying and Pasting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Copying Cells: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the cells, press Ctrl+C (or Cmd+C on Mac), or right-click and select 'Copy'.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Pasting Cells: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the destination cell(s), press Ctrl+V (or Cmd+V on Mac), or right-click and select 'Paste'.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Paste Special: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Offers options to paste only values, formulas, or formatting.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5685" y="2906927"/>
            <a:ext cx="182880" cy="182880"/>
          </a:xfrm>
          <a:prstGeom prst="sun">
            <a:avLst/>
          </a:prstGeom>
          <a:noFill/>
          <a:ln w="1270">
            <a:solidFill>
              <a:srgbClr val="915AD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2397" y="2049610"/>
            <a:ext cx="182880" cy="182880"/>
          </a:xfrm>
          <a:prstGeom prst="sun">
            <a:avLst/>
          </a:prstGeom>
          <a:noFill/>
          <a:ln w="1270">
            <a:solidFill>
              <a:srgbClr val="FB4C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41572" y="2116956"/>
            <a:ext cx="182880" cy="182880"/>
          </a:xfrm>
          <a:prstGeom prst="sun">
            <a:avLst/>
          </a:prstGeom>
          <a:noFill/>
          <a:ln w="1270">
            <a:solidFill>
              <a:srgbClr val="A4AEF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96281" y="1831051"/>
            <a:ext cx="182880" cy="182880"/>
          </a:xfrm>
          <a:prstGeom prst="triangle">
            <a:avLst/>
          </a:prstGeom>
          <a:noFill/>
          <a:ln w="1270">
            <a:solidFill>
              <a:srgbClr val="5331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37092" y="1747592"/>
            <a:ext cx="182880" cy="182880"/>
          </a:xfrm>
          <a:prstGeom prst="sun">
            <a:avLst/>
          </a:prstGeom>
          <a:noFill/>
          <a:ln w="1270">
            <a:solidFill>
              <a:srgbClr val="17DB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Formulas Across Sheets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can reference cells on other sheets in your formulas.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syntax is: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SheetName!CellReference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example, to add the value in cell A1 of Sheet2 to cell B1 of the current sheet, you would type: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=B1+Sheet2!A1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9661" y="3758419"/>
            <a:ext cx="182880" cy="182880"/>
          </a:xfrm>
          <a:prstGeom prst="triangle">
            <a:avLst/>
          </a:prstGeom>
          <a:noFill/>
          <a:ln w="1270">
            <a:solidFill>
              <a:srgbClr val="49D76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93873" y="2250355"/>
            <a:ext cx="182880" cy="182880"/>
          </a:xfrm>
          <a:prstGeom prst="sun">
            <a:avLst/>
          </a:prstGeom>
          <a:noFill/>
          <a:ln w="1270">
            <a:solidFill>
              <a:srgbClr val="9FCB9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94289" y="480130"/>
            <a:ext cx="182880" cy="182880"/>
          </a:xfrm>
          <a:prstGeom prst="cube">
            <a:avLst/>
          </a:prstGeom>
          <a:noFill/>
          <a:ln w="1270">
            <a:solidFill>
              <a:srgbClr val="C74F9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86203" y="1076215"/>
            <a:ext cx="182880" cy="182880"/>
          </a:xfrm>
          <a:prstGeom prst="cube">
            <a:avLst/>
          </a:prstGeom>
          <a:noFill/>
          <a:ln w="1270">
            <a:solidFill>
              <a:srgbClr val="11C7A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93043" y="3819074"/>
            <a:ext cx="182880" cy="182880"/>
          </a:xfrm>
          <a:prstGeom prst="sun">
            <a:avLst/>
          </a:prstGeom>
          <a:noFill/>
          <a:ln w="1270">
            <a:solidFill>
              <a:srgbClr val="E579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Spreadsheet?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spreadsheet is a digital ledger. Think of it as a grid of rows and columns used to organize, analyze, and store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Rows: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Horizontal lines labeled with numbers (1, 2, 3...).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Columns: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Vertical lines labeled with letters (A, B, C...).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intersection of a row and a column (e.g., A1, B2, C3).  This is where you enter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25983" y="3756804"/>
            <a:ext cx="182880" cy="182880"/>
          </a:xfrm>
          <a:prstGeom prst="cube">
            <a:avLst/>
          </a:prstGeom>
          <a:noFill/>
          <a:ln w="1270">
            <a:solidFill>
              <a:srgbClr val="31DFC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39168" y="1079789"/>
            <a:ext cx="182880" cy="182880"/>
          </a:xfrm>
          <a:prstGeom prst="sun">
            <a:avLst/>
          </a:prstGeom>
          <a:noFill/>
          <a:ln w="1270">
            <a:solidFill>
              <a:srgbClr val="EDAED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77462" y="3995251"/>
            <a:ext cx="182880" cy="182880"/>
          </a:xfrm>
          <a:prstGeom prst="rect">
            <a:avLst/>
          </a:prstGeom>
          <a:noFill/>
          <a:ln w="1270">
            <a:solidFill>
              <a:srgbClr val="EF2D7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07796" y="724411"/>
            <a:ext cx="182880" cy="182880"/>
          </a:xfrm>
          <a:prstGeom prst="sun">
            <a:avLst/>
          </a:prstGeom>
          <a:noFill/>
          <a:ln w="1270">
            <a:solidFill>
              <a:srgbClr val="31B38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32446" y="3167940"/>
            <a:ext cx="182880" cy="182880"/>
          </a:xfrm>
          <a:prstGeom prst="triangle">
            <a:avLst/>
          </a:prstGeom>
          <a:noFill/>
          <a:ln w="1270">
            <a:solidFill>
              <a:srgbClr val="87C7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Filtering Data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 allows you to display only rows that meet certain criteria.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Your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Select the range of cells containing the data you want to filter.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 Filter: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 to the 'Data' tab and click 'Filter'.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Filter Arrows: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Click the dropdown arrows in the column headers to choose your filter criteria.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21466" y="1920136"/>
            <a:ext cx="182880" cy="182880"/>
          </a:xfrm>
          <a:prstGeom prst="cube">
            <a:avLst/>
          </a:prstGeom>
          <a:noFill/>
          <a:ln w="1270">
            <a:solidFill>
              <a:srgbClr val="D448E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66685" y="1184098"/>
            <a:ext cx="182880" cy="182880"/>
          </a:xfrm>
          <a:prstGeom prst="cube">
            <a:avLst/>
          </a:prstGeom>
          <a:noFill/>
          <a:ln w="1270">
            <a:solidFill>
              <a:srgbClr val="7839A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10415" y="4466624"/>
            <a:ext cx="182880" cy="182880"/>
          </a:xfrm>
          <a:prstGeom prst="sun">
            <a:avLst/>
          </a:prstGeom>
          <a:noFill/>
          <a:ln w="1270">
            <a:solidFill>
              <a:srgbClr val="34C1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14243" y="2412352"/>
            <a:ext cx="182880" cy="182880"/>
          </a:xfrm>
          <a:prstGeom prst="sun">
            <a:avLst/>
          </a:prstGeom>
          <a:noFill/>
          <a:ln w="1270">
            <a:solidFill>
              <a:srgbClr val="FDA4B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6251" y="4302442"/>
            <a:ext cx="182880" cy="182880"/>
          </a:xfrm>
          <a:prstGeom prst="cube">
            <a:avLst/>
          </a:prstGeom>
          <a:noFill/>
          <a:ln w="1270">
            <a:solidFill>
              <a:srgbClr val="FFF51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Sorting Data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Sorting arranges your data in ascending or descending order based on the values in a column.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Your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the data you want to sort.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Sort Option: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 the data tab, click the sort icon.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Decide the order: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what order to sort by.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66313" y="4011504"/>
            <a:ext cx="182880" cy="182880"/>
          </a:xfrm>
          <a:prstGeom prst="sun">
            <a:avLst/>
          </a:prstGeom>
          <a:noFill/>
          <a:ln w="1270">
            <a:solidFill>
              <a:srgbClr val="EC0E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55771" y="606465"/>
            <a:ext cx="182880" cy="182880"/>
          </a:xfrm>
          <a:prstGeom prst="cube">
            <a:avLst/>
          </a:prstGeom>
          <a:noFill/>
          <a:ln w="1270">
            <a:solidFill>
              <a:srgbClr val="00072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28472" y="1013552"/>
            <a:ext cx="182880" cy="182880"/>
          </a:xfrm>
          <a:prstGeom prst="cube">
            <a:avLst/>
          </a:prstGeom>
          <a:noFill/>
          <a:ln w="1270">
            <a:solidFill>
              <a:srgbClr val="61D02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78267" y="2057843"/>
            <a:ext cx="182880" cy="182880"/>
          </a:xfrm>
          <a:prstGeom prst="triangle">
            <a:avLst/>
          </a:prstGeom>
          <a:noFill/>
          <a:ln w="1270">
            <a:solidFill>
              <a:srgbClr val="96284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73804" y="3052776"/>
            <a:ext cx="182880" cy="182880"/>
          </a:xfrm>
          <a:prstGeom prst="cube">
            <a:avLst/>
          </a:prstGeom>
          <a:noFill/>
          <a:ln w="1270">
            <a:solidFill>
              <a:srgbClr val="EF137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Freezing Panes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Freezing Panes allows you to lock rows or columns in place while you scroll through the rest of the spreadsheet, it's great for large sets of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View Tab: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 to the view tab.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Freeze Panes: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 can freeze the top row, first column, or select cells to keep visible.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31895" y="1848738"/>
            <a:ext cx="182880" cy="182880"/>
          </a:xfrm>
          <a:prstGeom prst="cube">
            <a:avLst/>
          </a:prstGeom>
          <a:noFill/>
          <a:ln w="1270">
            <a:solidFill>
              <a:srgbClr val="E2F6F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81348" y="341329"/>
            <a:ext cx="182880" cy="182880"/>
          </a:xfrm>
          <a:prstGeom prst="triangle">
            <a:avLst/>
          </a:prstGeom>
          <a:noFill/>
          <a:ln w="1270">
            <a:solidFill>
              <a:srgbClr val="BEB2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84799" y="587090"/>
            <a:ext cx="182880" cy="182880"/>
          </a:xfrm>
          <a:prstGeom prst="triangle">
            <a:avLst/>
          </a:prstGeom>
          <a:noFill/>
          <a:ln w="1270">
            <a:solidFill>
              <a:srgbClr val="07125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31746" y="1134463"/>
            <a:ext cx="182880" cy="182880"/>
          </a:xfrm>
          <a:prstGeom prst="triangle">
            <a:avLst/>
          </a:prstGeom>
          <a:noFill/>
          <a:ln w="1270">
            <a:solidFill>
              <a:srgbClr val="A2746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51410" y="4491236"/>
            <a:ext cx="182880" cy="182880"/>
          </a:xfrm>
          <a:prstGeom prst="rect">
            <a:avLst/>
          </a:prstGeom>
          <a:noFill/>
          <a:ln w="1270">
            <a:solidFill>
              <a:srgbClr val="698E6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Validation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validation can prevent unwanted data from being entered by restricting the values that are allowed in a cell. For example, you may only want a cell to accept a date or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 to Data Tab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Validation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Click the Data Validation tab and set parameters for acceptable input.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112744" y="2544674"/>
            <a:ext cx="182880" cy="182880"/>
          </a:xfrm>
          <a:prstGeom prst="cube">
            <a:avLst/>
          </a:prstGeom>
          <a:noFill/>
          <a:ln w="1270">
            <a:solidFill>
              <a:srgbClr val="5EB3D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49342" y="1797519"/>
            <a:ext cx="182880" cy="182880"/>
          </a:xfrm>
          <a:prstGeom prst="sun">
            <a:avLst/>
          </a:prstGeom>
          <a:noFill/>
          <a:ln w="1270">
            <a:solidFill>
              <a:srgbClr val="5FD7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19136" y="4413374"/>
            <a:ext cx="182880" cy="182880"/>
          </a:xfrm>
          <a:prstGeom prst="rect">
            <a:avLst/>
          </a:prstGeom>
          <a:noFill/>
          <a:ln w="1270">
            <a:solidFill>
              <a:srgbClr val="E9F24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86633" y="2918228"/>
            <a:ext cx="182880" cy="182880"/>
          </a:xfrm>
          <a:prstGeom prst="rect">
            <a:avLst/>
          </a:prstGeom>
          <a:noFill/>
          <a:ln w="1270">
            <a:solidFill>
              <a:srgbClr val="24A3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52785" y="3000526"/>
            <a:ext cx="182880" cy="182880"/>
          </a:xfrm>
          <a:prstGeom prst="sun">
            <a:avLst/>
          </a:prstGeom>
          <a:noFill/>
          <a:ln w="1270">
            <a:solidFill>
              <a:srgbClr val="9FF85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Congratulations!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You've completed the Spreadsheet Basics tutorial! You now have a foundation for using spreadsheets to organize, analyze, and visualize data.  Keep practicing and exploring to unlock the full potential of these powerful tools. Good Luck!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90750" y="4534166"/>
            <a:ext cx="182880" cy="182880"/>
          </a:xfrm>
          <a:prstGeom prst="cube">
            <a:avLst/>
          </a:prstGeom>
          <a:noFill/>
          <a:ln w="1270">
            <a:solidFill>
              <a:srgbClr val="7B303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72985" y="2672317"/>
            <a:ext cx="182880" cy="182880"/>
          </a:xfrm>
          <a:prstGeom prst="rect">
            <a:avLst/>
          </a:prstGeom>
          <a:noFill/>
          <a:ln w="1270">
            <a:solidFill>
              <a:srgbClr val="70EA9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17594" y="4148935"/>
            <a:ext cx="182880" cy="182880"/>
          </a:xfrm>
          <a:prstGeom prst="triangle">
            <a:avLst/>
          </a:prstGeom>
          <a:noFill/>
          <a:ln w="1270">
            <a:solidFill>
              <a:srgbClr val="F5D83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80364" y="3347127"/>
            <a:ext cx="182880" cy="182880"/>
          </a:xfrm>
          <a:prstGeom prst="rect">
            <a:avLst/>
          </a:prstGeom>
          <a:noFill/>
          <a:ln w="1270">
            <a:solidFill>
              <a:srgbClr val="042C1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18551" y="4406271"/>
            <a:ext cx="182880" cy="182880"/>
          </a:xfrm>
          <a:prstGeom prst="rect">
            <a:avLst/>
          </a:prstGeom>
          <a:noFill/>
          <a:ln w="1270">
            <a:solidFill>
              <a:srgbClr val="7216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Use Spreadsheets?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Spreadsheets are powerful tools for: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Organizing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Storing information in a structured way.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Performing Calculations: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Easily calculating sums, averages, and more.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Analyzing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trends and patterns.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Visualizations: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Generating charts and graphs to represent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Automating tasks through formulas and macros.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30939" y="1345207"/>
            <a:ext cx="182880" cy="182880"/>
          </a:xfrm>
          <a:prstGeom prst="triangle">
            <a:avLst/>
          </a:prstGeom>
          <a:noFill/>
          <a:ln w="1270">
            <a:solidFill>
              <a:srgbClr val="4F8A0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00923" y="2534698"/>
            <a:ext cx="182880" cy="182880"/>
          </a:xfrm>
          <a:prstGeom prst="rect">
            <a:avLst/>
          </a:prstGeom>
          <a:noFill/>
          <a:ln w="1270">
            <a:solidFill>
              <a:srgbClr val="D4649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09932" y="4463486"/>
            <a:ext cx="182880" cy="182880"/>
          </a:xfrm>
          <a:prstGeom prst="sun">
            <a:avLst/>
          </a:prstGeom>
          <a:noFill/>
          <a:ln w="1270">
            <a:solidFill>
              <a:srgbClr val="CE803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20805" y="2694829"/>
            <a:ext cx="182880" cy="182880"/>
          </a:xfrm>
          <a:prstGeom prst="cube">
            <a:avLst/>
          </a:prstGeom>
          <a:noFill/>
          <a:ln w="1270">
            <a:solidFill>
              <a:srgbClr val="A1A08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35610" y="4066268"/>
            <a:ext cx="182880" cy="182880"/>
          </a:xfrm>
          <a:prstGeom prst="sun">
            <a:avLst/>
          </a:prstGeom>
          <a:noFill/>
          <a:ln w="1270">
            <a:solidFill>
              <a:srgbClr val="C25EF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Spreadsheet Terminology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Workbook: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entire spreadsheet file.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Worksheet: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single page within a workbook (also called a sheet).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intersection of a row and column (e.g., A1).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 Range: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group of cells (e.g., A1:C5).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equation that performs calculations (e.g., =A1+B1).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pre-built formula (e.g., =SUM(A1:A5)).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24968" y="4485374"/>
            <a:ext cx="182880" cy="182880"/>
          </a:xfrm>
          <a:prstGeom prst="sun">
            <a:avLst/>
          </a:prstGeom>
          <a:noFill/>
          <a:ln w="1270">
            <a:solidFill>
              <a:srgbClr val="8B2CD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19656" y="338864"/>
            <a:ext cx="182880" cy="182880"/>
          </a:xfrm>
          <a:prstGeom prst="sun">
            <a:avLst/>
          </a:prstGeom>
          <a:noFill/>
          <a:ln w="1270">
            <a:solidFill>
              <a:srgbClr val="6120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58080" y="1502489"/>
            <a:ext cx="182880" cy="182880"/>
          </a:xfrm>
          <a:prstGeom prst="sun">
            <a:avLst/>
          </a:prstGeom>
          <a:noFill/>
          <a:ln w="1270">
            <a:solidFill>
              <a:srgbClr val="35D5B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03055" y="541297"/>
            <a:ext cx="182880" cy="182880"/>
          </a:xfrm>
          <a:prstGeom prst="triangle">
            <a:avLst/>
          </a:prstGeom>
          <a:noFill/>
          <a:ln w="1270">
            <a:solidFill>
              <a:srgbClr val="6D12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1503" y="854256"/>
            <a:ext cx="182880" cy="182880"/>
          </a:xfrm>
          <a:prstGeom prst="rect">
            <a:avLst/>
          </a:prstGeom>
          <a:noFill/>
          <a:ln w="1270">
            <a:solidFill>
              <a:srgbClr val="F50DA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Navigating a Spreadsheet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the Mouse: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Click on cells to select them.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the Arrow Keys: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Move the active cell up, down, left, or right.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the Tab Key: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Move to the next cell to the right.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Enter Key: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Move to the next cell below.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Scroll Bars: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the horizontal and vertical scroll bars to navigate large spreadsheets.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81688" y="3316233"/>
            <a:ext cx="182880" cy="182880"/>
          </a:xfrm>
          <a:prstGeom prst="triangle">
            <a:avLst/>
          </a:prstGeom>
          <a:noFill/>
          <a:ln w="1270">
            <a:solidFill>
              <a:srgbClr val="44393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79485" y="3535195"/>
            <a:ext cx="182880" cy="182880"/>
          </a:xfrm>
          <a:prstGeom prst="cube">
            <a:avLst/>
          </a:prstGeom>
          <a:noFill/>
          <a:ln w="1270">
            <a:solidFill>
              <a:srgbClr val="31660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00829" y="1748294"/>
            <a:ext cx="182880" cy="182880"/>
          </a:xfrm>
          <a:prstGeom prst="rect">
            <a:avLst/>
          </a:prstGeom>
          <a:noFill/>
          <a:ln w="1270">
            <a:solidFill>
              <a:srgbClr val="4AB7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10691" y="2967886"/>
            <a:ext cx="182880" cy="182880"/>
          </a:xfrm>
          <a:prstGeom prst="cube">
            <a:avLst/>
          </a:prstGeom>
          <a:noFill/>
          <a:ln w="1270">
            <a:solidFill>
              <a:srgbClr val="B96FE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67949" y="1583980"/>
            <a:ext cx="182880" cy="182880"/>
          </a:xfrm>
          <a:prstGeom prst="sun">
            <a:avLst/>
          </a:prstGeom>
          <a:noFill/>
          <a:ln w="1270">
            <a:solidFill>
              <a:srgbClr val="655B7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Entering Data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a Cell: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Click on the cell where you want to enter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 Your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Enter text, numbers, dates, or formulas.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Press Enter: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This confirms your entry and moves to the next cell below.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Edit a Cell: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Double-click on a cell to edit its contents or select cell and press F2.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18977" y="1112534"/>
            <a:ext cx="182880" cy="182880"/>
          </a:xfrm>
          <a:prstGeom prst="cube">
            <a:avLst/>
          </a:prstGeom>
          <a:noFill/>
          <a:ln w="1270">
            <a:solidFill>
              <a:srgbClr val="4F07A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5188" y="4486285"/>
            <a:ext cx="182880" cy="182880"/>
          </a:xfrm>
          <a:prstGeom prst="sun">
            <a:avLst/>
          </a:prstGeom>
          <a:noFill/>
          <a:ln w="1270">
            <a:solidFill>
              <a:srgbClr val="22999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16584" y="2834692"/>
            <a:ext cx="182880" cy="182880"/>
          </a:xfrm>
          <a:prstGeom prst="triangle">
            <a:avLst/>
          </a:prstGeom>
          <a:noFill/>
          <a:ln w="1270">
            <a:solidFill>
              <a:srgbClr val="A8307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71038" y="3543207"/>
            <a:ext cx="182880" cy="182880"/>
          </a:xfrm>
          <a:prstGeom prst="rect">
            <a:avLst/>
          </a:prstGeom>
          <a:noFill/>
          <a:ln w="1270">
            <a:solidFill>
              <a:srgbClr val="815B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024" y="1112194"/>
            <a:ext cx="182880" cy="182880"/>
          </a:xfrm>
          <a:prstGeom prst="triangle">
            <a:avLst/>
          </a:prstGeom>
          <a:noFill/>
          <a:ln w="1270">
            <a:solidFill>
              <a:srgbClr val="AA3E4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Types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Spreadsheets can handle different types of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(Labels):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Names, addresses, descriptions.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Numbers: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Values used for calculations.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Specific dates and times.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Monetary values.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Percentages: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Values representing a proportion out of 100.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61221" y="770186"/>
            <a:ext cx="182880" cy="182880"/>
          </a:xfrm>
          <a:prstGeom prst="cube">
            <a:avLst/>
          </a:prstGeom>
          <a:noFill/>
          <a:ln w="1270">
            <a:solidFill>
              <a:srgbClr val="0FC51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16249" y="106256"/>
            <a:ext cx="182880" cy="182880"/>
          </a:xfrm>
          <a:prstGeom prst="triangle">
            <a:avLst/>
          </a:prstGeom>
          <a:noFill/>
          <a:ln w="1270">
            <a:solidFill>
              <a:srgbClr val="0845B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68456" y="2684952"/>
            <a:ext cx="182880" cy="182880"/>
          </a:xfrm>
          <a:prstGeom prst="triangle">
            <a:avLst/>
          </a:prstGeom>
          <a:noFill/>
          <a:ln w="1270">
            <a:solidFill>
              <a:srgbClr val="6458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91791" y="3165495"/>
            <a:ext cx="182880" cy="182880"/>
          </a:xfrm>
          <a:prstGeom prst="sun">
            <a:avLst/>
          </a:prstGeom>
          <a:noFill/>
          <a:ln w="1270">
            <a:solidFill>
              <a:srgbClr val="FDF00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44065" y="379908"/>
            <a:ext cx="182880" cy="182880"/>
          </a:xfrm>
          <a:prstGeom prst="triangle">
            <a:avLst/>
          </a:prstGeom>
          <a:noFill/>
          <a:ln w="1270">
            <a:solidFill>
              <a:srgbClr val="2DB52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Formulas: Addition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Formulas always start with an equals sign (=).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add the values in cells A1 and B1: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the cell where you want the result (e.g., C1).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=A1+B1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Press Enter.  The cell C1 will now display the sum of A1 and B1.  If A1=5 and B1=10, C1 will display 15.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25551" y="1863007"/>
            <a:ext cx="182880" cy="182880"/>
          </a:xfrm>
          <a:prstGeom prst="triangle">
            <a:avLst/>
          </a:prstGeom>
          <a:noFill/>
          <a:ln w="1270">
            <a:solidFill>
              <a:srgbClr val="B0ED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8701" y="3382151"/>
            <a:ext cx="182880" cy="182880"/>
          </a:xfrm>
          <a:prstGeom prst="rect">
            <a:avLst/>
          </a:prstGeom>
          <a:noFill/>
          <a:ln w="1270">
            <a:solidFill>
              <a:srgbClr val="43B7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95806" y="4156973"/>
            <a:ext cx="182880" cy="182880"/>
          </a:xfrm>
          <a:prstGeom prst="sun">
            <a:avLst/>
          </a:prstGeom>
          <a:noFill/>
          <a:ln w="1270">
            <a:solidFill>
              <a:srgbClr val="C811F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33138" y="752677"/>
            <a:ext cx="182880" cy="182880"/>
          </a:xfrm>
          <a:prstGeom prst="cube">
            <a:avLst/>
          </a:prstGeom>
          <a:noFill/>
          <a:ln w="1270">
            <a:solidFill>
              <a:srgbClr val="1E124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95011" y="3395637"/>
            <a:ext cx="182880" cy="182880"/>
          </a:xfrm>
          <a:prstGeom prst="cube">
            <a:avLst/>
          </a:prstGeom>
          <a:noFill/>
          <a:ln w="1270">
            <a:solidFill>
              <a:srgbClr val="A13E8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Formulas: Subtraction, Multiplication, Division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Subtraction: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=A1-B1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Multiplication: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=A1*B1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(asterisk * is used for multiplication)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Division: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=A1/B1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(forward slash / is used for division)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can combine these operators in a single formula, following the order of operations (PEMDAS/BODMAS).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2025-02-24T11:01:20Z</dcterms:created>
  <dcterms:modified xsi:type="dcterms:W3CDTF">2025-02-24T11:01:20Z</dcterms:modified>
</cp:coreProperties>
</file>