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notesMasterIdLst>
    <p:notesMasterId r:id="rId2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3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D6336C"/>
          </a:solidFill>
          <a:ln/>
        </p:spPr>
      </p:sp>
      <p:sp>
        <p:nvSpPr>
          <p:cNvPr id="3" name="Shape 1"/>
          <p:cNvSpPr/>
          <p:nvPr/>
        </p:nvSpPr>
        <p:spPr>
          <a:xfrm>
            <a:off x="457200" y="4886325"/>
            <a:ext cx="8229600" cy="27432"/>
          </a:xfrm>
          <a:prstGeom prst="rect">
            <a:avLst/>
          </a:prstGeom>
          <a:solidFill>
            <a:srgbClr val="D6336C"/>
          </a:solidFill>
          <a:ln/>
        </p:spPr>
      </p:sp>
      <p:sp>
        <p:nvSpPr>
          <p:cNvPr id="4" name="Shape 2"/>
          <p:cNvSpPr/>
          <p:nvPr/>
        </p:nvSpPr>
        <p:spPr>
          <a:xfrm>
            <a:off x="6844699" y="4473852"/>
            <a:ext cx="182880" cy="182880"/>
          </a:xfrm>
          <a:prstGeom prst="cube">
            <a:avLst/>
          </a:prstGeom>
          <a:noFill/>
          <a:ln w="1270">
            <a:solidFill>
              <a:srgbClr val="3C77BB"/>
            </a:solidFill>
            <a:prstDash val="solid"/>
          </a:ln>
        </p:spPr>
      </p:sp>
      <p:sp>
        <p:nvSpPr>
          <p:cNvPr id="5" name="Shape 3"/>
          <p:cNvSpPr/>
          <p:nvPr/>
        </p:nvSpPr>
        <p:spPr>
          <a:xfrm>
            <a:off x="5436188" y="1010431"/>
            <a:ext cx="182880" cy="182880"/>
          </a:xfrm>
          <a:prstGeom prst="sun">
            <a:avLst/>
          </a:prstGeom>
          <a:noFill/>
          <a:ln w="1270">
            <a:solidFill>
              <a:srgbClr val="195436"/>
            </a:solidFill>
            <a:prstDash val="solid"/>
          </a:ln>
        </p:spPr>
      </p:sp>
      <p:sp>
        <p:nvSpPr>
          <p:cNvPr id="6" name="Shape 4"/>
          <p:cNvSpPr/>
          <p:nvPr/>
        </p:nvSpPr>
        <p:spPr>
          <a:xfrm>
            <a:off x="7652258" y="1972795"/>
            <a:ext cx="182880" cy="182880"/>
          </a:xfrm>
          <a:prstGeom prst="cube">
            <a:avLst/>
          </a:prstGeom>
          <a:noFill/>
          <a:ln w="1270">
            <a:solidFill>
              <a:srgbClr val="AF3FAD"/>
            </a:solidFill>
            <a:prstDash val="solid"/>
          </a:ln>
        </p:spPr>
      </p:sp>
      <p:sp>
        <p:nvSpPr>
          <p:cNvPr id="7" name="Shape 5"/>
          <p:cNvSpPr/>
          <p:nvPr/>
        </p:nvSpPr>
        <p:spPr>
          <a:xfrm>
            <a:off x="5790470" y="3923307"/>
            <a:ext cx="182880" cy="182880"/>
          </a:xfrm>
          <a:prstGeom prst="triangle">
            <a:avLst/>
          </a:prstGeom>
          <a:noFill/>
          <a:ln w="1270">
            <a:solidFill>
              <a:srgbClr val="D15820"/>
            </a:solidFill>
            <a:prstDash val="solid"/>
          </a:ln>
        </p:spPr>
      </p:sp>
      <p:sp>
        <p:nvSpPr>
          <p:cNvPr id="8" name="Shape 6"/>
          <p:cNvSpPr/>
          <p:nvPr/>
        </p:nvSpPr>
        <p:spPr>
          <a:xfrm>
            <a:off x="4218758" y="3798935"/>
            <a:ext cx="182880" cy="182880"/>
          </a:xfrm>
          <a:prstGeom prst="triangle">
            <a:avLst/>
          </a:prstGeom>
          <a:noFill/>
          <a:ln w="1270">
            <a:solidFill>
              <a:srgbClr val="312816"/>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D6336C"/>
                </a:solidFill>
                <a:latin typeface="Montserrat" pitchFamily="34" charset="0"/>
                <a:ea typeface="Montserrat" pitchFamily="34" charset="-122"/>
                <a:cs typeface="Montserrat" pitchFamily="34" charset="-120"/>
              </a:rPr>
              <a:t>The Internet and World Wide Web</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Welcome! This presentation will cover the fundamental concepts of the Internet and the World Wide Web. We will explore their history, technologies, and how they work together to connect the world.  Get ready to understand the backbone of modern communication and information!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243399" y="4252589"/>
            <a:ext cx="182880" cy="182880"/>
          </a:xfrm>
          <a:prstGeom prst="rect">
            <a:avLst/>
          </a:prstGeom>
          <a:noFill/>
          <a:ln w="1270">
            <a:solidFill>
              <a:srgbClr val="027D72"/>
            </a:solidFill>
            <a:prstDash val="solid"/>
          </a:ln>
        </p:spPr>
      </p:sp>
      <p:sp>
        <p:nvSpPr>
          <p:cNvPr id="7" name="Shape 5"/>
          <p:cNvSpPr/>
          <p:nvPr/>
        </p:nvSpPr>
        <p:spPr>
          <a:xfrm>
            <a:off x="3319140" y="1447807"/>
            <a:ext cx="182880" cy="182880"/>
          </a:xfrm>
          <a:prstGeom prst="rect">
            <a:avLst/>
          </a:prstGeom>
          <a:noFill/>
          <a:ln w="1270">
            <a:solidFill>
              <a:srgbClr val="FDD31A"/>
            </a:solidFill>
            <a:prstDash val="solid"/>
          </a:ln>
        </p:spPr>
      </p:sp>
      <p:sp>
        <p:nvSpPr>
          <p:cNvPr id="8" name="Shape 6"/>
          <p:cNvSpPr/>
          <p:nvPr/>
        </p:nvSpPr>
        <p:spPr>
          <a:xfrm>
            <a:off x="765011" y="3095182"/>
            <a:ext cx="182880" cy="182880"/>
          </a:xfrm>
          <a:prstGeom prst="rect">
            <a:avLst/>
          </a:prstGeom>
          <a:noFill/>
          <a:ln w="1270">
            <a:solidFill>
              <a:srgbClr val="0487C1"/>
            </a:solidFill>
            <a:prstDash val="solid"/>
          </a:ln>
        </p:spPr>
      </p:sp>
      <p:sp>
        <p:nvSpPr>
          <p:cNvPr id="9" name="Shape 7"/>
          <p:cNvSpPr/>
          <p:nvPr/>
        </p:nvSpPr>
        <p:spPr>
          <a:xfrm>
            <a:off x="2414037" y="1717596"/>
            <a:ext cx="182880" cy="182880"/>
          </a:xfrm>
          <a:prstGeom prst="rect">
            <a:avLst/>
          </a:prstGeom>
          <a:noFill/>
          <a:ln w="1270">
            <a:solidFill>
              <a:srgbClr val="B093FC"/>
            </a:solidFill>
            <a:prstDash val="solid"/>
          </a:ln>
        </p:spPr>
      </p:sp>
      <p:sp>
        <p:nvSpPr>
          <p:cNvPr id="10" name="Shape 8"/>
          <p:cNvSpPr/>
          <p:nvPr/>
        </p:nvSpPr>
        <p:spPr>
          <a:xfrm>
            <a:off x="3390862" y="1263533"/>
            <a:ext cx="182880" cy="182880"/>
          </a:xfrm>
          <a:prstGeom prst="sun">
            <a:avLst/>
          </a:prstGeom>
          <a:noFill/>
          <a:ln w="1270">
            <a:solidFill>
              <a:srgbClr val="24258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The Role of Protocols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Protocols are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rules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that govern how devices communicate on the Internet.  They ensure that everyone speaks the same language.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TCP/IP:</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foundation of the Internet.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HTTP:</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Used for web browsing.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SMTP:</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Used for sending email.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FTP:</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Used for transferring files.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005624" y="4314334"/>
            <a:ext cx="182880" cy="182880"/>
          </a:xfrm>
          <a:prstGeom prst="sun">
            <a:avLst/>
          </a:prstGeom>
          <a:noFill/>
          <a:ln w="1270">
            <a:solidFill>
              <a:srgbClr val="85B650"/>
            </a:solidFill>
            <a:prstDash val="solid"/>
          </a:ln>
        </p:spPr>
      </p:sp>
      <p:sp>
        <p:nvSpPr>
          <p:cNvPr id="7" name="Shape 5"/>
          <p:cNvSpPr/>
          <p:nvPr/>
        </p:nvSpPr>
        <p:spPr>
          <a:xfrm>
            <a:off x="6122028" y="2291127"/>
            <a:ext cx="182880" cy="182880"/>
          </a:xfrm>
          <a:prstGeom prst="cube">
            <a:avLst/>
          </a:prstGeom>
          <a:noFill/>
          <a:ln w="1270">
            <a:solidFill>
              <a:srgbClr val="B75B04"/>
            </a:solidFill>
            <a:prstDash val="solid"/>
          </a:ln>
        </p:spPr>
      </p:sp>
      <p:sp>
        <p:nvSpPr>
          <p:cNvPr id="8" name="Shape 6"/>
          <p:cNvSpPr/>
          <p:nvPr/>
        </p:nvSpPr>
        <p:spPr>
          <a:xfrm>
            <a:off x="5002573" y="383115"/>
            <a:ext cx="182880" cy="182880"/>
          </a:xfrm>
          <a:prstGeom prst="cube">
            <a:avLst/>
          </a:prstGeom>
          <a:noFill/>
          <a:ln w="1270">
            <a:solidFill>
              <a:srgbClr val="A4C9CF"/>
            </a:solidFill>
            <a:prstDash val="solid"/>
          </a:ln>
        </p:spPr>
      </p:sp>
      <p:sp>
        <p:nvSpPr>
          <p:cNvPr id="9" name="Shape 7"/>
          <p:cNvSpPr/>
          <p:nvPr/>
        </p:nvSpPr>
        <p:spPr>
          <a:xfrm>
            <a:off x="5275228" y="3357518"/>
            <a:ext cx="182880" cy="182880"/>
          </a:xfrm>
          <a:prstGeom prst="cube">
            <a:avLst/>
          </a:prstGeom>
          <a:noFill/>
          <a:ln w="1270">
            <a:solidFill>
              <a:srgbClr val="C3070E"/>
            </a:solidFill>
            <a:prstDash val="solid"/>
          </a:ln>
        </p:spPr>
      </p:sp>
      <p:sp>
        <p:nvSpPr>
          <p:cNvPr id="10" name="Shape 8"/>
          <p:cNvSpPr/>
          <p:nvPr/>
        </p:nvSpPr>
        <p:spPr>
          <a:xfrm>
            <a:off x="6618162" y="491633"/>
            <a:ext cx="182880" cy="182880"/>
          </a:xfrm>
          <a:prstGeom prst="cube">
            <a:avLst/>
          </a:prstGeom>
          <a:noFill/>
          <a:ln w="1270">
            <a:solidFill>
              <a:srgbClr val="52754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Web Browsers: Your Window to the Web</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Web browsers are software applications that allow you to view webpages.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Popular Browsers: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Chrome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Firefox</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Safari</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Edge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Browsers interpret HTML, CSS, and JavaScript to display webpages correctly.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072974" y="1198268"/>
            <a:ext cx="182880" cy="182880"/>
          </a:xfrm>
          <a:prstGeom prst="cube">
            <a:avLst/>
          </a:prstGeom>
          <a:noFill/>
          <a:ln w="1270">
            <a:solidFill>
              <a:srgbClr val="533D3A"/>
            </a:solidFill>
            <a:prstDash val="solid"/>
          </a:ln>
        </p:spPr>
      </p:sp>
      <p:sp>
        <p:nvSpPr>
          <p:cNvPr id="7" name="Shape 5"/>
          <p:cNvSpPr/>
          <p:nvPr/>
        </p:nvSpPr>
        <p:spPr>
          <a:xfrm>
            <a:off x="6644763" y="4564194"/>
            <a:ext cx="182880" cy="182880"/>
          </a:xfrm>
          <a:prstGeom prst="cube">
            <a:avLst/>
          </a:prstGeom>
          <a:noFill/>
          <a:ln w="1270">
            <a:solidFill>
              <a:srgbClr val="80A6E8"/>
            </a:solidFill>
            <a:prstDash val="solid"/>
          </a:ln>
        </p:spPr>
      </p:sp>
      <p:sp>
        <p:nvSpPr>
          <p:cNvPr id="8" name="Shape 6"/>
          <p:cNvSpPr/>
          <p:nvPr/>
        </p:nvSpPr>
        <p:spPr>
          <a:xfrm>
            <a:off x="3259014" y="677940"/>
            <a:ext cx="182880" cy="182880"/>
          </a:xfrm>
          <a:prstGeom prst="cube">
            <a:avLst/>
          </a:prstGeom>
          <a:noFill/>
          <a:ln w="1270">
            <a:solidFill>
              <a:srgbClr val="5AB5EF"/>
            </a:solidFill>
            <a:prstDash val="solid"/>
          </a:ln>
        </p:spPr>
      </p:sp>
      <p:sp>
        <p:nvSpPr>
          <p:cNvPr id="9" name="Shape 7"/>
          <p:cNvSpPr/>
          <p:nvPr/>
        </p:nvSpPr>
        <p:spPr>
          <a:xfrm>
            <a:off x="6956967" y="2582886"/>
            <a:ext cx="182880" cy="182880"/>
          </a:xfrm>
          <a:prstGeom prst="cube">
            <a:avLst/>
          </a:prstGeom>
          <a:noFill/>
          <a:ln w="1270">
            <a:solidFill>
              <a:srgbClr val="908DD2"/>
            </a:solidFill>
            <a:prstDash val="solid"/>
          </a:ln>
        </p:spPr>
      </p:sp>
      <p:sp>
        <p:nvSpPr>
          <p:cNvPr id="10" name="Shape 8"/>
          <p:cNvSpPr/>
          <p:nvPr/>
        </p:nvSpPr>
        <p:spPr>
          <a:xfrm>
            <a:off x="3976806" y="3128532"/>
            <a:ext cx="182880" cy="182880"/>
          </a:xfrm>
          <a:prstGeom prst="cube">
            <a:avLst/>
          </a:prstGeom>
          <a:noFill/>
          <a:ln w="1270">
            <a:solidFill>
              <a:srgbClr val="7701F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HTML: The Structure of Webpages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HTML (HyperText Markup Language) is the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backbone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of every webpage. It defines the structure and content of the page.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HTML uses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tags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to define elements like headings, paragraphs, images, and links.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Example: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&lt;p&gt;This is a paragraph of text.&lt;/p&gt;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609904" y="1456114"/>
            <a:ext cx="182880" cy="182880"/>
          </a:xfrm>
          <a:prstGeom prst="triangle">
            <a:avLst/>
          </a:prstGeom>
          <a:noFill/>
          <a:ln w="1270">
            <a:solidFill>
              <a:srgbClr val="583BA6"/>
            </a:solidFill>
            <a:prstDash val="solid"/>
          </a:ln>
        </p:spPr>
      </p:sp>
      <p:sp>
        <p:nvSpPr>
          <p:cNvPr id="7" name="Shape 5"/>
          <p:cNvSpPr/>
          <p:nvPr/>
        </p:nvSpPr>
        <p:spPr>
          <a:xfrm>
            <a:off x="2041943" y="2220492"/>
            <a:ext cx="182880" cy="182880"/>
          </a:xfrm>
          <a:prstGeom prst="cube">
            <a:avLst/>
          </a:prstGeom>
          <a:noFill/>
          <a:ln w="1270">
            <a:solidFill>
              <a:srgbClr val="AE79ED"/>
            </a:solidFill>
            <a:prstDash val="solid"/>
          </a:ln>
        </p:spPr>
      </p:sp>
      <p:sp>
        <p:nvSpPr>
          <p:cNvPr id="8" name="Shape 6"/>
          <p:cNvSpPr/>
          <p:nvPr/>
        </p:nvSpPr>
        <p:spPr>
          <a:xfrm>
            <a:off x="3600444" y="867806"/>
            <a:ext cx="182880" cy="182880"/>
          </a:xfrm>
          <a:prstGeom prst="sun">
            <a:avLst/>
          </a:prstGeom>
          <a:noFill/>
          <a:ln w="1270">
            <a:solidFill>
              <a:srgbClr val="8375DD"/>
            </a:solidFill>
            <a:prstDash val="solid"/>
          </a:ln>
        </p:spPr>
      </p:sp>
      <p:sp>
        <p:nvSpPr>
          <p:cNvPr id="9" name="Shape 7"/>
          <p:cNvSpPr/>
          <p:nvPr/>
        </p:nvSpPr>
        <p:spPr>
          <a:xfrm>
            <a:off x="2194890" y="2568295"/>
            <a:ext cx="182880" cy="182880"/>
          </a:xfrm>
          <a:prstGeom prst="sun">
            <a:avLst/>
          </a:prstGeom>
          <a:noFill/>
          <a:ln w="1270">
            <a:solidFill>
              <a:srgbClr val="493ECE"/>
            </a:solidFill>
            <a:prstDash val="solid"/>
          </a:ln>
        </p:spPr>
      </p:sp>
      <p:sp>
        <p:nvSpPr>
          <p:cNvPr id="10" name="Shape 8"/>
          <p:cNvSpPr/>
          <p:nvPr/>
        </p:nvSpPr>
        <p:spPr>
          <a:xfrm>
            <a:off x="3493315" y="833791"/>
            <a:ext cx="182880" cy="182880"/>
          </a:xfrm>
          <a:prstGeom prst="rect">
            <a:avLst/>
          </a:prstGeom>
          <a:noFill/>
          <a:ln w="1270">
            <a:solidFill>
              <a:srgbClr val="7E9C6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CSS: Styling Webpages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CSS (Cascading Style Sheets) controls the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appearance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of webpages.  It defines things like colors, fonts, layout, and spacing.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CSS separates the content (HTML) from the presentation (CSS). This makes it easier to maintain and update websites.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874860" y="2254629"/>
            <a:ext cx="182880" cy="182880"/>
          </a:xfrm>
          <a:prstGeom prst="rect">
            <a:avLst/>
          </a:prstGeom>
          <a:noFill/>
          <a:ln w="1270">
            <a:solidFill>
              <a:srgbClr val="FEE8F8"/>
            </a:solidFill>
            <a:prstDash val="solid"/>
          </a:ln>
        </p:spPr>
      </p:sp>
      <p:sp>
        <p:nvSpPr>
          <p:cNvPr id="7" name="Shape 5"/>
          <p:cNvSpPr/>
          <p:nvPr/>
        </p:nvSpPr>
        <p:spPr>
          <a:xfrm>
            <a:off x="2759285" y="4510379"/>
            <a:ext cx="182880" cy="182880"/>
          </a:xfrm>
          <a:prstGeom prst="triangle">
            <a:avLst/>
          </a:prstGeom>
          <a:noFill/>
          <a:ln w="1270">
            <a:solidFill>
              <a:srgbClr val="C6BF26"/>
            </a:solidFill>
            <a:prstDash val="solid"/>
          </a:ln>
        </p:spPr>
      </p:sp>
      <p:sp>
        <p:nvSpPr>
          <p:cNvPr id="8" name="Shape 6"/>
          <p:cNvSpPr/>
          <p:nvPr/>
        </p:nvSpPr>
        <p:spPr>
          <a:xfrm>
            <a:off x="1633882" y="1959500"/>
            <a:ext cx="182880" cy="182880"/>
          </a:xfrm>
          <a:prstGeom prst="triangle">
            <a:avLst/>
          </a:prstGeom>
          <a:noFill/>
          <a:ln w="1270">
            <a:solidFill>
              <a:srgbClr val="BE51E5"/>
            </a:solidFill>
            <a:prstDash val="solid"/>
          </a:ln>
        </p:spPr>
      </p:sp>
      <p:sp>
        <p:nvSpPr>
          <p:cNvPr id="9" name="Shape 7"/>
          <p:cNvSpPr/>
          <p:nvPr/>
        </p:nvSpPr>
        <p:spPr>
          <a:xfrm>
            <a:off x="2188954" y="350146"/>
            <a:ext cx="182880" cy="182880"/>
          </a:xfrm>
          <a:prstGeom prst="triangle">
            <a:avLst/>
          </a:prstGeom>
          <a:noFill/>
          <a:ln w="1270">
            <a:solidFill>
              <a:srgbClr val="78A5E7"/>
            </a:solidFill>
            <a:prstDash val="solid"/>
          </a:ln>
        </p:spPr>
      </p:sp>
      <p:sp>
        <p:nvSpPr>
          <p:cNvPr id="10" name="Shape 8"/>
          <p:cNvSpPr/>
          <p:nvPr/>
        </p:nvSpPr>
        <p:spPr>
          <a:xfrm>
            <a:off x="726613" y="251169"/>
            <a:ext cx="182880" cy="182880"/>
          </a:xfrm>
          <a:prstGeom prst="triangle">
            <a:avLst/>
          </a:prstGeom>
          <a:noFill/>
          <a:ln w="1270">
            <a:solidFill>
              <a:srgbClr val="2E1A6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JavaScript: Making Webpages Interactive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JavaScript is a programming language that allows you to add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interactivity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to webpages.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With JavaScript, you can create animations, handle user input, and dynamically update content without reloading the page.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38853" y="773277"/>
            <a:ext cx="182880" cy="182880"/>
          </a:xfrm>
          <a:prstGeom prst="triangle">
            <a:avLst/>
          </a:prstGeom>
          <a:noFill/>
          <a:ln w="1270">
            <a:solidFill>
              <a:srgbClr val="607F56"/>
            </a:solidFill>
            <a:prstDash val="solid"/>
          </a:ln>
        </p:spPr>
      </p:sp>
      <p:sp>
        <p:nvSpPr>
          <p:cNvPr id="7" name="Shape 5"/>
          <p:cNvSpPr/>
          <p:nvPr/>
        </p:nvSpPr>
        <p:spPr>
          <a:xfrm>
            <a:off x="6748550" y="355254"/>
            <a:ext cx="182880" cy="182880"/>
          </a:xfrm>
          <a:prstGeom prst="sun">
            <a:avLst/>
          </a:prstGeom>
          <a:noFill/>
          <a:ln w="1270">
            <a:solidFill>
              <a:srgbClr val="7D91E3"/>
            </a:solidFill>
            <a:prstDash val="solid"/>
          </a:ln>
        </p:spPr>
      </p:sp>
      <p:sp>
        <p:nvSpPr>
          <p:cNvPr id="8" name="Shape 6"/>
          <p:cNvSpPr/>
          <p:nvPr/>
        </p:nvSpPr>
        <p:spPr>
          <a:xfrm>
            <a:off x="4863432" y="1814543"/>
            <a:ext cx="182880" cy="182880"/>
          </a:xfrm>
          <a:prstGeom prst="triangle">
            <a:avLst/>
          </a:prstGeom>
          <a:noFill/>
          <a:ln w="1270">
            <a:solidFill>
              <a:srgbClr val="45430F"/>
            </a:solidFill>
            <a:prstDash val="solid"/>
          </a:ln>
        </p:spPr>
      </p:sp>
      <p:sp>
        <p:nvSpPr>
          <p:cNvPr id="9" name="Shape 7"/>
          <p:cNvSpPr/>
          <p:nvPr/>
        </p:nvSpPr>
        <p:spPr>
          <a:xfrm>
            <a:off x="6113202" y="1710092"/>
            <a:ext cx="182880" cy="182880"/>
          </a:xfrm>
          <a:prstGeom prst="cube">
            <a:avLst/>
          </a:prstGeom>
          <a:noFill/>
          <a:ln w="1270">
            <a:solidFill>
              <a:srgbClr val="F662D1"/>
            </a:solidFill>
            <a:prstDash val="solid"/>
          </a:ln>
        </p:spPr>
      </p:sp>
      <p:sp>
        <p:nvSpPr>
          <p:cNvPr id="10" name="Shape 8"/>
          <p:cNvSpPr/>
          <p:nvPr/>
        </p:nvSpPr>
        <p:spPr>
          <a:xfrm>
            <a:off x="3818669" y="3228163"/>
            <a:ext cx="182880" cy="182880"/>
          </a:xfrm>
          <a:prstGeom prst="rect">
            <a:avLst/>
          </a:prstGeom>
          <a:noFill/>
          <a:ln w="1270">
            <a:solidFill>
              <a:srgbClr val="D3073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Web Servers: Hosting Websites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Web servers are computers that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host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websites. When you visit a website, your browser sends a request to the web server, which then sends back the requested webpage.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Common Web Servers: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Apache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Nginx</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Microsoft IIS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161549" y="2926366"/>
            <a:ext cx="182880" cy="182880"/>
          </a:xfrm>
          <a:prstGeom prst="rect">
            <a:avLst/>
          </a:prstGeom>
          <a:noFill/>
          <a:ln w="1270">
            <a:solidFill>
              <a:srgbClr val="9E9F49"/>
            </a:solidFill>
            <a:prstDash val="solid"/>
          </a:ln>
        </p:spPr>
      </p:sp>
      <p:sp>
        <p:nvSpPr>
          <p:cNvPr id="7" name="Shape 5"/>
          <p:cNvSpPr/>
          <p:nvPr/>
        </p:nvSpPr>
        <p:spPr>
          <a:xfrm>
            <a:off x="652683" y="977934"/>
            <a:ext cx="182880" cy="182880"/>
          </a:xfrm>
          <a:prstGeom prst="cube">
            <a:avLst/>
          </a:prstGeom>
          <a:noFill/>
          <a:ln w="1270">
            <a:solidFill>
              <a:srgbClr val="1CE8FA"/>
            </a:solidFill>
            <a:prstDash val="solid"/>
          </a:ln>
        </p:spPr>
      </p:sp>
      <p:sp>
        <p:nvSpPr>
          <p:cNvPr id="8" name="Shape 6"/>
          <p:cNvSpPr/>
          <p:nvPr/>
        </p:nvSpPr>
        <p:spPr>
          <a:xfrm>
            <a:off x="4411637" y="202684"/>
            <a:ext cx="182880" cy="182880"/>
          </a:xfrm>
          <a:prstGeom prst="sun">
            <a:avLst/>
          </a:prstGeom>
          <a:noFill/>
          <a:ln w="1270">
            <a:solidFill>
              <a:srgbClr val="5CBB47"/>
            </a:solidFill>
            <a:prstDash val="solid"/>
          </a:ln>
        </p:spPr>
      </p:sp>
      <p:sp>
        <p:nvSpPr>
          <p:cNvPr id="9" name="Shape 7"/>
          <p:cNvSpPr/>
          <p:nvPr/>
        </p:nvSpPr>
        <p:spPr>
          <a:xfrm>
            <a:off x="4781829" y="2047904"/>
            <a:ext cx="182880" cy="182880"/>
          </a:xfrm>
          <a:prstGeom prst="triangle">
            <a:avLst/>
          </a:prstGeom>
          <a:noFill/>
          <a:ln w="1270">
            <a:solidFill>
              <a:srgbClr val="3629B9"/>
            </a:solidFill>
            <a:prstDash val="solid"/>
          </a:ln>
        </p:spPr>
      </p:sp>
      <p:sp>
        <p:nvSpPr>
          <p:cNvPr id="10" name="Shape 8"/>
          <p:cNvSpPr/>
          <p:nvPr/>
        </p:nvSpPr>
        <p:spPr>
          <a:xfrm>
            <a:off x="5315627" y="3872484"/>
            <a:ext cx="182880" cy="182880"/>
          </a:xfrm>
          <a:prstGeom prst="sun">
            <a:avLst/>
          </a:prstGeom>
          <a:noFill/>
          <a:ln w="1270">
            <a:solidFill>
              <a:srgbClr val="3302E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URLs: Locating Resources on the Web</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 URL (Uniform Resource Locator) is the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address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of a resource on the web.</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Example: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https://www.example.com/about.html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https://: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protocol (HTTP Secure).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www.example.com</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domain name.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/about.html: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path to a specific file or resource.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16</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853772" y="3212129"/>
            <a:ext cx="182880" cy="182880"/>
          </a:xfrm>
          <a:prstGeom prst="cube">
            <a:avLst/>
          </a:prstGeom>
          <a:noFill/>
          <a:ln w="1270">
            <a:solidFill>
              <a:srgbClr val="259743"/>
            </a:solidFill>
            <a:prstDash val="solid"/>
          </a:ln>
        </p:spPr>
      </p:sp>
      <p:sp>
        <p:nvSpPr>
          <p:cNvPr id="7" name="Shape 5"/>
          <p:cNvSpPr/>
          <p:nvPr/>
        </p:nvSpPr>
        <p:spPr>
          <a:xfrm>
            <a:off x="4168066" y="3243152"/>
            <a:ext cx="182880" cy="182880"/>
          </a:xfrm>
          <a:prstGeom prst="triangle">
            <a:avLst/>
          </a:prstGeom>
          <a:noFill/>
          <a:ln w="1270">
            <a:solidFill>
              <a:srgbClr val="BEA8A2"/>
            </a:solidFill>
            <a:prstDash val="solid"/>
          </a:ln>
        </p:spPr>
      </p:sp>
      <p:sp>
        <p:nvSpPr>
          <p:cNvPr id="8" name="Shape 6"/>
          <p:cNvSpPr/>
          <p:nvPr/>
        </p:nvSpPr>
        <p:spPr>
          <a:xfrm>
            <a:off x="448440" y="2736318"/>
            <a:ext cx="182880" cy="182880"/>
          </a:xfrm>
          <a:prstGeom prst="triangle">
            <a:avLst/>
          </a:prstGeom>
          <a:noFill/>
          <a:ln w="1270">
            <a:solidFill>
              <a:srgbClr val="6B6ACD"/>
            </a:solidFill>
            <a:prstDash val="solid"/>
          </a:ln>
        </p:spPr>
      </p:sp>
      <p:sp>
        <p:nvSpPr>
          <p:cNvPr id="9" name="Shape 7"/>
          <p:cNvSpPr/>
          <p:nvPr/>
        </p:nvSpPr>
        <p:spPr>
          <a:xfrm>
            <a:off x="178303" y="471680"/>
            <a:ext cx="182880" cy="182880"/>
          </a:xfrm>
          <a:prstGeom prst="rect">
            <a:avLst/>
          </a:prstGeom>
          <a:noFill/>
          <a:ln w="1270">
            <a:solidFill>
              <a:srgbClr val="C386BC"/>
            </a:solidFill>
            <a:prstDash val="solid"/>
          </a:ln>
        </p:spPr>
      </p:sp>
      <p:sp>
        <p:nvSpPr>
          <p:cNvPr id="10" name="Shape 8"/>
          <p:cNvSpPr/>
          <p:nvPr/>
        </p:nvSpPr>
        <p:spPr>
          <a:xfrm>
            <a:off x="8062101" y="2889647"/>
            <a:ext cx="182880" cy="182880"/>
          </a:xfrm>
          <a:prstGeom prst="rect">
            <a:avLst/>
          </a:prstGeom>
          <a:noFill/>
          <a:ln w="1270">
            <a:solidFill>
              <a:srgbClr val="0BB86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Search Engines: Finding Information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Search engines like Google, Bing, and DuckDuckGo help you find information on the vast expanse of the web. They use complex algorithms to index and rank webpages based on relevance to your search query.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17</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892821" y="1420802"/>
            <a:ext cx="182880" cy="182880"/>
          </a:xfrm>
          <a:prstGeom prst="triangle">
            <a:avLst/>
          </a:prstGeom>
          <a:noFill/>
          <a:ln w="1270">
            <a:solidFill>
              <a:srgbClr val="469461"/>
            </a:solidFill>
            <a:prstDash val="solid"/>
          </a:ln>
        </p:spPr>
      </p:sp>
      <p:sp>
        <p:nvSpPr>
          <p:cNvPr id="7" name="Shape 5"/>
          <p:cNvSpPr/>
          <p:nvPr/>
        </p:nvSpPr>
        <p:spPr>
          <a:xfrm>
            <a:off x="5238707" y="693237"/>
            <a:ext cx="182880" cy="182880"/>
          </a:xfrm>
          <a:prstGeom prst="rect">
            <a:avLst/>
          </a:prstGeom>
          <a:noFill/>
          <a:ln w="1270">
            <a:solidFill>
              <a:srgbClr val="007CA9"/>
            </a:solidFill>
            <a:prstDash val="solid"/>
          </a:ln>
        </p:spPr>
      </p:sp>
      <p:sp>
        <p:nvSpPr>
          <p:cNvPr id="8" name="Shape 6"/>
          <p:cNvSpPr/>
          <p:nvPr/>
        </p:nvSpPr>
        <p:spPr>
          <a:xfrm>
            <a:off x="5768197" y="1430032"/>
            <a:ext cx="182880" cy="182880"/>
          </a:xfrm>
          <a:prstGeom prst="sun">
            <a:avLst/>
          </a:prstGeom>
          <a:noFill/>
          <a:ln w="1270">
            <a:solidFill>
              <a:srgbClr val="F73C28"/>
            </a:solidFill>
            <a:prstDash val="solid"/>
          </a:ln>
        </p:spPr>
      </p:sp>
      <p:sp>
        <p:nvSpPr>
          <p:cNvPr id="9" name="Shape 7"/>
          <p:cNvSpPr/>
          <p:nvPr/>
        </p:nvSpPr>
        <p:spPr>
          <a:xfrm>
            <a:off x="7709982" y="3995559"/>
            <a:ext cx="182880" cy="182880"/>
          </a:xfrm>
          <a:prstGeom prst="sun">
            <a:avLst/>
          </a:prstGeom>
          <a:noFill/>
          <a:ln w="1270">
            <a:solidFill>
              <a:srgbClr val="A1C4C6"/>
            </a:solidFill>
            <a:prstDash val="solid"/>
          </a:ln>
        </p:spPr>
      </p:sp>
      <p:sp>
        <p:nvSpPr>
          <p:cNvPr id="10" name="Shape 8"/>
          <p:cNvSpPr/>
          <p:nvPr/>
        </p:nvSpPr>
        <p:spPr>
          <a:xfrm>
            <a:off x="5598711" y="3485434"/>
            <a:ext cx="182880" cy="182880"/>
          </a:xfrm>
          <a:prstGeom prst="triangle">
            <a:avLst/>
          </a:prstGeom>
          <a:noFill/>
          <a:ln w="1270">
            <a:solidFill>
              <a:srgbClr val="4D05B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The Cloud: Internet-Based Computing</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Cloud computing allows you to access computing resources (servers, storage, software) over the Internet. It's like renting computing power instead of owning it.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Examples: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Google Drive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Dropbox</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Amazon Web Services (AWS)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18</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682938" y="3291533"/>
            <a:ext cx="182880" cy="182880"/>
          </a:xfrm>
          <a:prstGeom prst="cube">
            <a:avLst/>
          </a:prstGeom>
          <a:noFill/>
          <a:ln w="1270">
            <a:solidFill>
              <a:srgbClr val="F13005"/>
            </a:solidFill>
            <a:prstDash val="solid"/>
          </a:ln>
        </p:spPr>
      </p:sp>
      <p:sp>
        <p:nvSpPr>
          <p:cNvPr id="7" name="Shape 5"/>
          <p:cNvSpPr/>
          <p:nvPr/>
        </p:nvSpPr>
        <p:spPr>
          <a:xfrm>
            <a:off x="2581869" y="2559729"/>
            <a:ext cx="182880" cy="182880"/>
          </a:xfrm>
          <a:prstGeom prst="sun">
            <a:avLst/>
          </a:prstGeom>
          <a:noFill/>
          <a:ln w="1270">
            <a:solidFill>
              <a:srgbClr val="C39B4B"/>
            </a:solidFill>
            <a:prstDash val="solid"/>
          </a:ln>
        </p:spPr>
      </p:sp>
      <p:sp>
        <p:nvSpPr>
          <p:cNvPr id="8" name="Shape 6"/>
          <p:cNvSpPr/>
          <p:nvPr/>
        </p:nvSpPr>
        <p:spPr>
          <a:xfrm>
            <a:off x="3378671" y="2840289"/>
            <a:ext cx="182880" cy="182880"/>
          </a:xfrm>
          <a:prstGeom prst="cube">
            <a:avLst/>
          </a:prstGeom>
          <a:noFill/>
          <a:ln w="1270">
            <a:solidFill>
              <a:srgbClr val="FEE24D"/>
            </a:solidFill>
            <a:prstDash val="solid"/>
          </a:ln>
        </p:spPr>
      </p:sp>
      <p:sp>
        <p:nvSpPr>
          <p:cNvPr id="9" name="Shape 7"/>
          <p:cNvSpPr/>
          <p:nvPr/>
        </p:nvSpPr>
        <p:spPr>
          <a:xfrm>
            <a:off x="1237620" y="2398423"/>
            <a:ext cx="182880" cy="182880"/>
          </a:xfrm>
          <a:prstGeom prst="triangle">
            <a:avLst/>
          </a:prstGeom>
          <a:noFill/>
          <a:ln w="1270">
            <a:solidFill>
              <a:srgbClr val="B45795"/>
            </a:solidFill>
            <a:prstDash val="solid"/>
          </a:ln>
        </p:spPr>
      </p:sp>
      <p:sp>
        <p:nvSpPr>
          <p:cNvPr id="10" name="Shape 8"/>
          <p:cNvSpPr/>
          <p:nvPr/>
        </p:nvSpPr>
        <p:spPr>
          <a:xfrm>
            <a:off x="4966718" y="3590643"/>
            <a:ext cx="182880" cy="182880"/>
          </a:xfrm>
          <a:prstGeom prst="sun">
            <a:avLst/>
          </a:prstGeom>
          <a:noFill/>
          <a:ln w="1270">
            <a:solidFill>
              <a:srgbClr val="4E99B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Social Media: Connecting People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Social media platforms (Facebook, Twitter, Instagram, etc.) use the Internet to connect people, share information, and build communities.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19</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143891" y="4494237"/>
            <a:ext cx="182880" cy="182880"/>
          </a:xfrm>
          <a:prstGeom prst="sun">
            <a:avLst/>
          </a:prstGeom>
          <a:noFill/>
          <a:ln w="1270">
            <a:solidFill>
              <a:srgbClr val="F74149"/>
            </a:solidFill>
            <a:prstDash val="solid"/>
          </a:ln>
        </p:spPr>
      </p:sp>
      <p:sp>
        <p:nvSpPr>
          <p:cNvPr id="7" name="Shape 5"/>
          <p:cNvSpPr/>
          <p:nvPr/>
        </p:nvSpPr>
        <p:spPr>
          <a:xfrm>
            <a:off x="7715623" y="2140871"/>
            <a:ext cx="182880" cy="182880"/>
          </a:xfrm>
          <a:prstGeom prst="rect">
            <a:avLst/>
          </a:prstGeom>
          <a:noFill/>
          <a:ln w="1270">
            <a:solidFill>
              <a:srgbClr val="89E9B7"/>
            </a:solidFill>
            <a:prstDash val="solid"/>
          </a:ln>
        </p:spPr>
      </p:sp>
      <p:sp>
        <p:nvSpPr>
          <p:cNvPr id="8" name="Shape 6"/>
          <p:cNvSpPr/>
          <p:nvPr/>
        </p:nvSpPr>
        <p:spPr>
          <a:xfrm>
            <a:off x="2471542" y="2698926"/>
            <a:ext cx="182880" cy="182880"/>
          </a:xfrm>
          <a:prstGeom prst="sun">
            <a:avLst/>
          </a:prstGeom>
          <a:noFill/>
          <a:ln w="1270">
            <a:solidFill>
              <a:srgbClr val="DCAF8F"/>
            </a:solidFill>
            <a:prstDash val="solid"/>
          </a:ln>
        </p:spPr>
      </p:sp>
      <p:sp>
        <p:nvSpPr>
          <p:cNvPr id="9" name="Shape 7"/>
          <p:cNvSpPr/>
          <p:nvPr/>
        </p:nvSpPr>
        <p:spPr>
          <a:xfrm>
            <a:off x="1738158" y="2239652"/>
            <a:ext cx="182880" cy="182880"/>
          </a:xfrm>
          <a:prstGeom prst="cube">
            <a:avLst/>
          </a:prstGeom>
          <a:noFill/>
          <a:ln w="1270">
            <a:solidFill>
              <a:srgbClr val="B171B7"/>
            </a:solidFill>
            <a:prstDash val="solid"/>
          </a:ln>
        </p:spPr>
      </p:sp>
      <p:sp>
        <p:nvSpPr>
          <p:cNvPr id="10" name="Shape 8"/>
          <p:cNvSpPr/>
          <p:nvPr/>
        </p:nvSpPr>
        <p:spPr>
          <a:xfrm>
            <a:off x="6616820" y="2742099"/>
            <a:ext cx="182880" cy="182880"/>
          </a:xfrm>
          <a:prstGeom prst="triangle">
            <a:avLst/>
          </a:prstGeom>
          <a:noFill/>
          <a:ln w="1270">
            <a:solidFill>
              <a:srgbClr val="8A1CF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What is the Internet?</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Internet is a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massive network of networks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Think of it like a superhighway system connecting computers all over the globe. It's the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infrastructure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that allows devices to communicate with each other using a common set of rules (protocols).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282978" y="2191637"/>
            <a:ext cx="182880" cy="182880"/>
          </a:xfrm>
          <a:prstGeom prst="cube">
            <a:avLst/>
          </a:prstGeom>
          <a:noFill/>
          <a:ln w="1270">
            <a:solidFill>
              <a:srgbClr val="74F738"/>
            </a:solidFill>
            <a:prstDash val="solid"/>
          </a:ln>
        </p:spPr>
      </p:sp>
      <p:sp>
        <p:nvSpPr>
          <p:cNvPr id="7" name="Shape 5"/>
          <p:cNvSpPr/>
          <p:nvPr/>
        </p:nvSpPr>
        <p:spPr>
          <a:xfrm>
            <a:off x="1399534" y="2549913"/>
            <a:ext cx="182880" cy="182880"/>
          </a:xfrm>
          <a:prstGeom prst="triangle">
            <a:avLst/>
          </a:prstGeom>
          <a:noFill/>
          <a:ln w="1270">
            <a:solidFill>
              <a:srgbClr val="C4D1D7"/>
            </a:solidFill>
            <a:prstDash val="solid"/>
          </a:ln>
        </p:spPr>
      </p:sp>
      <p:sp>
        <p:nvSpPr>
          <p:cNvPr id="8" name="Shape 6"/>
          <p:cNvSpPr/>
          <p:nvPr/>
        </p:nvSpPr>
        <p:spPr>
          <a:xfrm>
            <a:off x="2290470" y="2828161"/>
            <a:ext cx="182880" cy="182880"/>
          </a:xfrm>
          <a:prstGeom prst="rect">
            <a:avLst/>
          </a:prstGeom>
          <a:noFill/>
          <a:ln w="1270">
            <a:solidFill>
              <a:srgbClr val="4F4AD6"/>
            </a:solidFill>
            <a:prstDash val="solid"/>
          </a:ln>
        </p:spPr>
      </p:sp>
      <p:sp>
        <p:nvSpPr>
          <p:cNvPr id="9" name="Shape 7"/>
          <p:cNvSpPr/>
          <p:nvPr/>
        </p:nvSpPr>
        <p:spPr>
          <a:xfrm>
            <a:off x="4886461" y="1303776"/>
            <a:ext cx="182880" cy="182880"/>
          </a:xfrm>
          <a:prstGeom prst="triangle">
            <a:avLst/>
          </a:prstGeom>
          <a:noFill/>
          <a:ln w="1270">
            <a:solidFill>
              <a:srgbClr val="02FB75"/>
            </a:solidFill>
            <a:prstDash val="solid"/>
          </a:ln>
        </p:spPr>
      </p:sp>
      <p:sp>
        <p:nvSpPr>
          <p:cNvPr id="10" name="Shape 8"/>
          <p:cNvSpPr/>
          <p:nvPr/>
        </p:nvSpPr>
        <p:spPr>
          <a:xfrm>
            <a:off x="3749178" y="3691453"/>
            <a:ext cx="182880" cy="182880"/>
          </a:xfrm>
          <a:prstGeom prst="cube">
            <a:avLst/>
          </a:prstGeom>
          <a:noFill/>
          <a:ln w="1270">
            <a:solidFill>
              <a:srgbClr val="0990D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E-commerce: Online Shopping</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E-commerce (electronic commerce) involves buying and selling goods and services over the Internet. Online stores like Amazon and eBay have revolutionized the way people shop.</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20</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804745" y="2288508"/>
            <a:ext cx="182880" cy="182880"/>
          </a:xfrm>
          <a:prstGeom prst="rect">
            <a:avLst/>
          </a:prstGeom>
          <a:noFill/>
          <a:ln w="1270">
            <a:solidFill>
              <a:srgbClr val="D42795"/>
            </a:solidFill>
            <a:prstDash val="solid"/>
          </a:ln>
        </p:spPr>
      </p:sp>
      <p:sp>
        <p:nvSpPr>
          <p:cNvPr id="7" name="Shape 5"/>
          <p:cNvSpPr/>
          <p:nvPr/>
        </p:nvSpPr>
        <p:spPr>
          <a:xfrm>
            <a:off x="2624846" y="434429"/>
            <a:ext cx="182880" cy="182880"/>
          </a:xfrm>
          <a:prstGeom prst="cube">
            <a:avLst/>
          </a:prstGeom>
          <a:noFill/>
          <a:ln w="1270">
            <a:solidFill>
              <a:srgbClr val="CEB9DA"/>
            </a:solidFill>
            <a:prstDash val="solid"/>
          </a:ln>
        </p:spPr>
      </p:sp>
      <p:sp>
        <p:nvSpPr>
          <p:cNvPr id="8" name="Shape 6"/>
          <p:cNvSpPr/>
          <p:nvPr/>
        </p:nvSpPr>
        <p:spPr>
          <a:xfrm>
            <a:off x="2686057" y="981213"/>
            <a:ext cx="182880" cy="182880"/>
          </a:xfrm>
          <a:prstGeom prst="rect">
            <a:avLst/>
          </a:prstGeom>
          <a:noFill/>
          <a:ln w="1270">
            <a:solidFill>
              <a:srgbClr val="7B3859"/>
            </a:solidFill>
            <a:prstDash val="solid"/>
          </a:ln>
        </p:spPr>
      </p:sp>
      <p:sp>
        <p:nvSpPr>
          <p:cNvPr id="9" name="Shape 7"/>
          <p:cNvSpPr/>
          <p:nvPr/>
        </p:nvSpPr>
        <p:spPr>
          <a:xfrm>
            <a:off x="5792704" y="294252"/>
            <a:ext cx="182880" cy="182880"/>
          </a:xfrm>
          <a:prstGeom prst="cube">
            <a:avLst/>
          </a:prstGeom>
          <a:noFill/>
          <a:ln w="1270">
            <a:solidFill>
              <a:srgbClr val="13E74F"/>
            </a:solidFill>
            <a:prstDash val="solid"/>
          </a:ln>
        </p:spPr>
      </p:sp>
      <p:sp>
        <p:nvSpPr>
          <p:cNvPr id="10" name="Shape 8"/>
          <p:cNvSpPr/>
          <p:nvPr/>
        </p:nvSpPr>
        <p:spPr>
          <a:xfrm>
            <a:off x="5436935" y="1817356"/>
            <a:ext cx="182880" cy="182880"/>
          </a:xfrm>
          <a:prstGeom prst="triangle">
            <a:avLst/>
          </a:prstGeom>
          <a:noFill/>
          <a:ln w="1270">
            <a:solidFill>
              <a:srgbClr val="7C03D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The Future of the Internet</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Internet is constantly evolving.  Emerging trends include: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Internet of Things (IoT):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Connecting everyday objects to the Internet.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5G Technology: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Faster mobile internet speeds.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Artificial Intelligence (AI):</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Enhancing online experiences.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21</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773784" y="371743"/>
            <a:ext cx="182880" cy="182880"/>
          </a:xfrm>
          <a:prstGeom prst="rect">
            <a:avLst/>
          </a:prstGeom>
          <a:noFill/>
          <a:ln w="1270">
            <a:solidFill>
              <a:srgbClr val="0149F1"/>
            </a:solidFill>
            <a:prstDash val="solid"/>
          </a:ln>
        </p:spPr>
      </p:sp>
      <p:sp>
        <p:nvSpPr>
          <p:cNvPr id="7" name="Shape 5"/>
          <p:cNvSpPr/>
          <p:nvPr/>
        </p:nvSpPr>
        <p:spPr>
          <a:xfrm>
            <a:off x="48639" y="2519331"/>
            <a:ext cx="182880" cy="182880"/>
          </a:xfrm>
          <a:prstGeom prst="triangle">
            <a:avLst/>
          </a:prstGeom>
          <a:noFill/>
          <a:ln w="1270">
            <a:solidFill>
              <a:srgbClr val="C9D0EB"/>
            </a:solidFill>
            <a:prstDash val="solid"/>
          </a:ln>
        </p:spPr>
      </p:sp>
      <p:sp>
        <p:nvSpPr>
          <p:cNvPr id="8" name="Shape 6"/>
          <p:cNvSpPr/>
          <p:nvPr/>
        </p:nvSpPr>
        <p:spPr>
          <a:xfrm>
            <a:off x="4169662" y="819644"/>
            <a:ext cx="182880" cy="182880"/>
          </a:xfrm>
          <a:prstGeom prst="triangle">
            <a:avLst/>
          </a:prstGeom>
          <a:noFill/>
          <a:ln w="1270">
            <a:solidFill>
              <a:srgbClr val="BC48DD"/>
            </a:solidFill>
            <a:prstDash val="solid"/>
          </a:ln>
        </p:spPr>
      </p:sp>
      <p:sp>
        <p:nvSpPr>
          <p:cNvPr id="9" name="Shape 7"/>
          <p:cNvSpPr/>
          <p:nvPr/>
        </p:nvSpPr>
        <p:spPr>
          <a:xfrm>
            <a:off x="1503033" y="3554712"/>
            <a:ext cx="182880" cy="182880"/>
          </a:xfrm>
          <a:prstGeom prst="cube">
            <a:avLst/>
          </a:prstGeom>
          <a:noFill/>
          <a:ln w="1270">
            <a:solidFill>
              <a:srgbClr val="C3933F"/>
            </a:solidFill>
            <a:prstDash val="solid"/>
          </a:ln>
        </p:spPr>
      </p:sp>
      <p:sp>
        <p:nvSpPr>
          <p:cNvPr id="10" name="Shape 8"/>
          <p:cNvSpPr/>
          <p:nvPr/>
        </p:nvSpPr>
        <p:spPr>
          <a:xfrm>
            <a:off x="4614868" y="3658165"/>
            <a:ext cx="182880" cy="182880"/>
          </a:xfrm>
          <a:prstGeom prst="sun">
            <a:avLst/>
          </a:prstGeom>
          <a:noFill/>
          <a:ln w="1270">
            <a:solidFill>
              <a:srgbClr val="6047F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Challenges and Considerations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While powerful, the internet also presents challenges: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Security Risks: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Malware, hacking, data breaches.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Privacy Concerns: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Data collection and surveillance.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Misinformation: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Fake news and propaganda.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Digital Divide: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Unequal access to the internet.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22</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716512" y="61702"/>
            <a:ext cx="182880" cy="182880"/>
          </a:xfrm>
          <a:prstGeom prst="rect">
            <a:avLst/>
          </a:prstGeom>
          <a:noFill/>
          <a:ln w="1270">
            <a:solidFill>
              <a:srgbClr val="515778"/>
            </a:solidFill>
            <a:prstDash val="solid"/>
          </a:ln>
        </p:spPr>
      </p:sp>
      <p:sp>
        <p:nvSpPr>
          <p:cNvPr id="7" name="Shape 5"/>
          <p:cNvSpPr/>
          <p:nvPr/>
        </p:nvSpPr>
        <p:spPr>
          <a:xfrm>
            <a:off x="7952388" y="97228"/>
            <a:ext cx="182880" cy="182880"/>
          </a:xfrm>
          <a:prstGeom prst="triangle">
            <a:avLst/>
          </a:prstGeom>
          <a:noFill/>
          <a:ln w="1270">
            <a:solidFill>
              <a:srgbClr val="5F07A2"/>
            </a:solidFill>
            <a:prstDash val="solid"/>
          </a:ln>
        </p:spPr>
      </p:sp>
      <p:sp>
        <p:nvSpPr>
          <p:cNvPr id="8" name="Shape 6"/>
          <p:cNvSpPr/>
          <p:nvPr/>
        </p:nvSpPr>
        <p:spPr>
          <a:xfrm>
            <a:off x="893435" y="3334118"/>
            <a:ext cx="182880" cy="182880"/>
          </a:xfrm>
          <a:prstGeom prst="triangle">
            <a:avLst/>
          </a:prstGeom>
          <a:noFill/>
          <a:ln w="1270">
            <a:solidFill>
              <a:srgbClr val="8B60A7"/>
            </a:solidFill>
            <a:prstDash val="solid"/>
          </a:ln>
        </p:spPr>
      </p:sp>
      <p:sp>
        <p:nvSpPr>
          <p:cNvPr id="9" name="Shape 7"/>
          <p:cNvSpPr/>
          <p:nvPr/>
        </p:nvSpPr>
        <p:spPr>
          <a:xfrm>
            <a:off x="5343241" y="2551595"/>
            <a:ext cx="182880" cy="182880"/>
          </a:xfrm>
          <a:prstGeom prst="sun">
            <a:avLst/>
          </a:prstGeom>
          <a:noFill/>
          <a:ln w="1270">
            <a:solidFill>
              <a:srgbClr val="46A83E"/>
            </a:solidFill>
            <a:prstDash val="solid"/>
          </a:ln>
        </p:spPr>
      </p:sp>
      <p:sp>
        <p:nvSpPr>
          <p:cNvPr id="10" name="Shape 8"/>
          <p:cNvSpPr/>
          <p:nvPr/>
        </p:nvSpPr>
        <p:spPr>
          <a:xfrm>
            <a:off x="5588614" y="4344046"/>
            <a:ext cx="182880" cy="182880"/>
          </a:xfrm>
          <a:prstGeom prst="triangle">
            <a:avLst/>
          </a:prstGeom>
          <a:noFill/>
          <a:ln w="1270">
            <a:solidFill>
              <a:srgbClr val="3D004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Keeping Safe Online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Protecting yourself online is critical. Always use strong passwords, be cautious about clicking suspicious links, keep your software updated, and be aware of phishing scams.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23</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493084" y="2588307"/>
            <a:ext cx="182880" cy="182880"/>
          </a:xfrm>
          <a:prstGeom prst="rect">
            <a:avLst/>
          </a:prstGeom>
          <a:noFill/>
          <a:ln w="1270">
            <a:solidFill>
              <a:srgbClr val="5FDDE2"/>
            </a:solidFill>
            <a:prstDash val="solid"/>
          </a:ln>
        </p:spPr>
      </p:sp>
      <p:sp>
        <p:nvSpPr>
          <p:cNvPr id="7" name="Shape 5"/>
          <p:cNvSpPr/>
          <p:nvPr/>
        </p:nvSpPr>
        <p:spPr>
          <a:xfrm>
            <a:off x="1002567" y="2832621"/>
            <a:ext cx="182880" cy="182880"/>
          </a:xfrm>
          <a:prstGeom prst="sun">
            <a:avLst/>
          </a:prstGeom>
          <a:noFill/>
          <a:ln w="1270">
            <a:solidFill>
              <a:srgbClr val="D2E163"/>
            </a:solidFill>
            <a:prstDash val="solid"/>
          </a:ln>
        </p:spPr>
      </p:sp>
      <p:sp>
        <p:nvSpPr>
          <p:cNvPr id="8" name="Shape 6"/>
          <p:cNvSpPr/>
          <p:nvPr/>
        </p:nvSpPr>
        <p:spPr>
          <a:xfrm>
            <a:off x="2946187" y="2741223"/>
            <a:ext cx="182880" cy="182880"/>
          </a:xfrm>
          <a:prstGeom prst="triangle">
            <a:avLst/>
          </a:prstGeom>
          <a:noFill/>
          <a:ln w="1270">
            <a:solidFill>
              <a:srgbClr val="672010"/>
            </a:solidFill>
            <a:prstDash val="solid"/>
          </a:ln>
        </p:spPr>
      </p:sp>
      <p:sp>
        <p:nvSpPr>
          <p:cNvPr id="9" name="Shape 7"/>
          <p:cNvSpPr/>
          <p:nvPr/>
        </p:nvSpPr>
        <p:spPr>
          <a:xfrm>
            <a:off x="2685411" y="1633824"/>
            <a:ext cx="182880" cy="182880"/>
          </a:xfrm>
          <a:prstGeom prst="cube">
            <a:avLst/>
          </a:prstGeom>
          <a:noFill/>
          <a:ln w="1270">
            <a:solidFill>
              <a:srgbClr val="D22858"/>
            </a:solidFill>
            <a:prstDash val="solid"/>
          </a:ln>
        </p:spPr>
      </p:sp>
      <p:sp>
        <p:nvSpPr>
          <p:cNvPr id="10" name="Shape 8"/>
          <p:cNvSpPr/>
          <p:nvPr/>
        </p:nvSpPr>
        <p:spPr>
          <a:xfrm>
            <a:off x="5896422" y="4456602"/>
            <a:ext cx="182880" cy="182880"/>
          </a:xfrm>
          <a:prstGeom prst="triangle">
            <a:avLst/>
          </a:prstGeom>
          <a:noFill/>
          <a:ln w="1270">
            <a:solidFill>
              <a:srgbClr val="A942E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The Internet and Education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Internet has transformed education by providing access to vast amounts of information, online courses, and virtual learning environments. Learn anywhere, anytime!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24</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765336" y="1344479"/>
            <a:ext cx="182880" cy="182880"/>
          </a:xfrm>
          <a:prstGeom prst="rect">
            <a:avLst/>
          </a:prstGeom>
          <a:noFill/>
          <a:ln w="1270">
            <a:solidFill>
              <a:srgbClr val="26AE23"/>
            </a:solidFill>
            <a:prstDash val="solid"/>
          </a:ln>
        </p:spPr>
      </p:sp>
      <p:sp>
        <p:nvSpPr>
          <p:cNvPr id="7" name="Shape 5"/>
          <p:cNvSpPr/>
          <p:nvPr/>
        </p:nvSpPr>
        <p:spPr>
          <a:xfrm>
            <a:off x="5338842" y="553979"/>
            <a:ext cx="182880" cy="182880"/>
          </a:xfrm>
          <a:prstGeom prst="cube">
            <a:avLst/>
          </a:prstGeom>
          <a:noFill/>
          <a:ln w="1270">
            <a:solidFill>
              <a:srgbClr val="52AF83"/>
            </a:solidFill>
            <a:prstDash val="solid"/>
          </a:ln>
        </p:spPr>
      </p:sp>
      <p:sp>
        <p:nvSpPr>
          <p:cNvPr id="8" name="Shape 6"/>
          <p:cNvSpPr/>
          <p:nvPr/>
        </p:nvSpPr>
        <p:spPr>
          <a:xfrm>
            <a:off x="3905682" y="3174077"/>
            <a:ext cx="182880" cy="182880"/>
          </a:xfrm>
          <a:prstGeom prst="cube">
            <a:avLst/>
          </a:prstGeom>
          <a:noFill/>
          <a:ln w="1270">
            <a:solidFill>
              <a:srgbClr val="4DFA1E"/>
            </a:solidFill>
            <a:prstDash val="solid"/>
          </a:ln>
        </p:spPr>
      </p:sp>
      <p:sp>
        <p:nvSpPr>
          <p:cNvPr id="9" name="Shape 7"/>
          <p:cNvSpPr/>
          <p:nvPr/>
        </p:nvSpPr>
        <p:spPr>
          <a:xfrm>
            <a:off x="7719668" y="2723504"/>
            <a:ext cx="182880" cy="182880"/>
          </a:xfrm>
          <a:prstGeom prst="sun">
            <a:avLst/>
          </a:prstGeom>
          <a:noFill/>
          <a:ln w="1270">
            <a:solidFill>
              <a:srgbClr val="F84C5A"/>
            </a:solidFill>
            <a:prstDash val="solid"/>
          </a:ln>
        </p:spPr>
      </p:sp>
      <p:sp>
        <p:nvSpPr>
          <p:cNvPr id="10" name="Shape 8"/>
          <p:cNvSpPr/>
          <p:nvPr/>
        </p:nvSpPr>
        <p:spPr>
          <a:xfrm>
            <a:off x="3790783" y="2438733"/>
            <a:ext cx="182880" cy="182880"/>
          </a:xfrm>
          <a:prstGeom prst="cube">
            <a:avLst/>
          </a:prstGeom>
          <a:noFill/>
          <a:ln w="1270">
            <a:solidFill>
              <a:srgbClr val="88652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The Internet and Communication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Internet has made communication faster, easier, and more accessible than ever before. From email to video conferencing, the possibilities are endless.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25</a:t>
            </a:r>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426616" y="342242"/>
            <a:ext cx="182880" cy="182880"/>
          </a:xfrm>
          <a:prstGeom prst="sun">
            <a:avLst/>
          </a:prstGeom>
          <a:noFill/>
          <a:ln w="1270">
            <a:solidFill>
              <a:srgbClr val="FB8C73"/>
            </a:solidFill>
            <a:prstDash val="solid"/>
          </a:ln>
        </p:spPr>
      </p:sp>
      <p:sp>
        <p:nvSpPr>
          <p:cNvPr id="7" name="Shape 5"/>
          <p:cNvSpPr/>
          <p:nvPr/>
        </p:nvSpPr>
        <p:spPr>
          <a:xfrm>
            <a:off x="3646955" y="207020"/>
            <a:ext cx="182880" cy="182880"/>
          </a:xfrm>
          <a:prstGeom prst="triangle">
            <a:avLst/>
          </a:prstGeom>
          <a:noFill/>
          <a:ln w="1270">
            <a:solidFill>
              <a:srgbClr val="EF8E50"/>
            </a:solidFill>
            <a:prstDash val="solid"/>
          </a:ln>
        </p:spPr>
      </p:sp>
      <p:sp>
        <p:nvSpPr>
          <p:cNvPr id="8" name="Shape 6"/>
          <p:cNvSpPr/>
          <p:nvPr/>
        </p:nvSpPr>
        <p:spPr>
          <a:xfrm>
            <a:off x="2253860" y="1468644"/>
            <a:ext cx="182880" cy="182880"/>
          </a:xfrm>
          <a:prstGeom prst="cube">
            <a:avLst/>
          </a:prstGeom>
          <a:noFill/>
          <a:ln w="1270">
            <a:solidFill>
              <a:srgbClr val="D357EA"/>
            </a:solidFill>
            <a:prstDash val="solid"/>
          </a:ln>
        </p:spPr>
      </p:sp>
      <p:sp>
        <p:nvSpPr>
          <p:cNvPr id="9" name="Shape 7"/>
          <p:cNvSpPr/>
          <p:nvPr/>
        </p:nvSpPr>
        <p:spPr>
          <a:xfrm>
            <a:off x="3910056" y="4227479"/>
            <a:ext cx="182880" cy="182880"/>
          </a:xfrm>
          <a:prstGeom prst="cube">
            <a:avLst/>
          </a:prstGeom>
          <a:noFill/>
          <a:ln w="1270">
            <a:solidFill>
              <a:srgbClr val="54DCBD"/>
            </a:solidFill>
            <a:prstDash val="solid"/>
          </a:ln>
        </p:spPr>
      </p:sp>
      <p:sp>
        <p:nvSpPr>
          <p:cNvPr id="10" name="Shape 8"/>
          <p:cNvSpPr/>
          <p:nvPr/>
        </p:nvSpPr>
        <p:spPr>
          <a:xfrm>
            <a:off x="4226972" y="613288"/>
            <a:ext cx="182880" cy="182880"/>
          </a:xfrm>
          <a:prstGeom prst="triangle">
            <a:avLst/>
          </a:prstGeom>
          <a:noFill/>
          <a:ln w="1270">
            <a:solidFill>
              <a:srgbClr val="A69C8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Summary: Key Takeaways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Internet is the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infrastructure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that connects devices.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WWW is the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collection of information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accessed via the Internet.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Protocols are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rules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that govern communication.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IP addresses and domain names are used to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locate resources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Internet is constantly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evolving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and presents both opportunities and challenges.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26</a:t>
            </a: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215182" y="3831883"/>
            <a:ext cx="182880" cy="182880"/>
          </a:xfrm>
          <a:prstGeom prst="rect">
            <a:avLst/>
          </a:prstGeom>
          <a:noFill/>
          <a:ln w="1270">
            <a:solidFill>
              <a:srgbClr val="8D27AB"/>
            </a:solidFill>
            <a:prstDash val="solid"/>
          </a:ln>
        </p:spPr>
      </p:sp>
      <p:sp>
        <p:nvSpPr>
          <p:cNvPr id="7" name="Shape 5"/>
          <p:cNvSpPr/>
          <p:nvPr/>
        </p:nvSpPr>
        <p:spPr>
          <a:xfrm>
            <a:off x="5667267" y="702505"/>
            <a:ext cx="182880" cy="182880"/>
          </a:xfrm>
          <a:prstGeom prst="cube">
            <a:avLst/>
          </a:prstGeom>
          <a:noFill/>
          <a:ln w="1270">
            <a:solidFill>
              <a:srgbClr val="1FDC7A"/>
            </a:solidFill>
            <a:prstDash val="solid"/>
          </a:ln>
        </p:spPr>
      </p:sp>
      <p:sp>
        <p:nvSpPr>
          <p:cNvPr id="8" name="Shape 6"/>
          <p:cNvSpPr/>
          <p:nvPr/>
        </p:nvSpPr>
        <p:spPr>
          <a:xfrm>
            <a:off x="2771046" y="4165204"/>
            <a:ext cx="182880" cy="182880"/>
          </a:xfrm>
          <a:prstGeom prst="rect">
            <a:avLst/>
          </a:prstGeom>
          <a:noFill/>
          <a:ln w="1270">
            <a:solidFill>
              <a:srgbClr val="FBF59B"/>
            </a:solidFill>
            <a:prstDash val="solid"/>
          </a:ln>
        </p:spPr>
      </p:sp>
      <p:sp>
        <p:nvSpPr>
          <p:cNvPr id="9" name="Shape 7"/>
          <p:cNvSpPr/>
          <p:nvPr/>
        </p:nvSpPr>
        <p:spPr>
          <a:xfrm>
            <a:off x="7944765" y="4353015"/>
            <a:ext cx="182880" cy="182880"/>
          </a:xfrm>
          <a:prstGeom prst="triangle">
            <a:avLst/>
          </a:prstGeom>
          <a:noFill/>
          <a:ln w="1270">
            <a:solidFill>
              <a:srgbClr val="2751DA"/>
            </a:solidFill>
            <a:prstDash val="solid"/>
          </a:ln>
        </p:spPr>
      </p:sp>
      <p:sp>
        <p:nvSpPr>
          <p:cNvPr id="10" name="Shape 8"/>
          <p:cNvSpPr/>
          <p:nvPr/>
        </p:nvSpPr>
        <p:spPr>
          <a:xfrm>
            <a:off x="884551" y="305039"/>
            <a:ext cx="182880" cy="182880"/>
          </a:xfrm>
          <a:prstGeom prst="cube">
            <a:avLst/>
          </a:prstGeom>
          <a:noFill/>
          <a:ln w="1270">
            <a:solidFill>
              <a:srgbClr val="C8F9D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Q&amp;A</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Thank you for your time!  Are there any questions?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27</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766913" y="4541663"/>
            <a:ext cx="182880" cy="182880"/>
          </a:xfrm>
          <a:prstGeom prst="sun">
            <a:avLst/>
          </a:prstGeom>
          <a:noFill/>
          <a:ln w="1270">
            <a:solidFill>
              <a:srgbClr val="A0A82C"/>
            </a:solidFill>
            <a:prstDash val="solid"/>
          </a:ln>
        </p:spPr>
      </p:sp>
      <p:sp>
        <p:nvSpPr>
          <p:cNvPr id="7" name="Shape 5"/>
          <p:cNvSpPr/>
          <p:nvPr/>
        </p:nvSpPr>
        <p:spPr>
          <a:xfrm>
            <a:off x="4623296" y="2308666"/>
            <a:ext cx="182880" cy="182880"/>
          </a:xfrm>
          <a:prstGeom prst="sun">
            <a:avLst/>
          </a:prstGeom>
          <a:noFill/>
          <a:ln w="1270">
            <a:solidFill>
              <a:srgbClr val="B2AB4A"/>
            </a:solidFill>
            <a:prstDash val="solid"/>
          </a:ln>
        </p:spPr>
      </p:sp>
      <p:sp>
        <p:nvSpPr>
          <p:cNvPr id="8" name="Shape 6"/>
          <p:cNvSpPr/>
          <p:nvPr/>
        </p:nvSpPr>
        <p:spPr>
          <a:xfrm>
            <a:off x="1034066" y="2970014"/>
            <a:ext cx="182880" cy="182880"/>
          </a:xfrm>
          <a:prstGeom prst="cube">
            <a:avLst/>
          </a:prstGeom>
          <a:noFill/>
          <a:ln w="1270">
            <a:solidFill>
              <a:srgbClr val="B4696D"/>
            </a:solidFill>
            <a:prstDash val="solid"/>
          </a:ln>
        </p:spPr>
      </p:sp>
      <p:sp>
        <p:nvSpPr>
          <p:cNvPr id="9" name="Shape 7"/>
          <p:cNvSpPr/>
          <p:nvPr/>
        </p:nvSpPr>
        <p:spPr>
          <a:xfrm>
            <a:off x="1933883" y="1009921"/>
            <a:ext cx="182880" cy="182880"/>
          </a:xfrm>
          <a:prstGeom prst="cube">
            <a:avLst/>
          </a:prstGeom>
          <a:noFill/>
          <a:ln w="1270">
            <a:solidFill>
              <a:srgbClr val="246814"/>
            </a:solidFill>
            <a:prstDash val="solid"/>
          </a:ln>
        </p:spPr>
      </p:sp>
      <p:sp>
        <p:nvSpPr>
          <p:cNvPr id="10" name="Shape 8"/>
          <p:cNvSpPr/>
          <p:nvPr/>
        </p:nvSpPr>
        <p:spPr>
          <a:xfrm>
            <a:off x="5441043" y="344122"/>
            <a:ext cx="182880" cy="182880"/>
          </a:xfrm>
          <a:prstGeom prst="rect">
            <a:avLst/>
          </a:prstGeom>
          <a:noFill/>
          <a:ln w="1270">
            <a:solidFill>
              <a:srgbClr val="9A36F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What is the World Wide Web (WWW)?</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World Wide Web (WWW) is a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collection of information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accessed via the Internet.  It's like a collection of websites, images, videos, and other content.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Key components: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Webpages: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Documents containing text, images, and links.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Websites: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Collections of related webpages.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Web Browsers: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Software (like Chrome, Firefox, Safari) used to view webpages.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304034" y="540552"/>
            <a:ext cx="182880" cy="182880"/>
          </a:xfrm>
          <a:prstGeom prst="triangle">
            <a:avLst/>
          </a:prstGeom>
          <a:noFill/>
          <a:ln w="1270">
            <a:solidFill>
              <a:srgbClr val="CB00B9"/>
            </a:solidFill>
            <a:prstDash val="solid"/>
          </a:ln>
        </p:spPr>
      </p:sp>
      <p:sp>
        <p:nvSpPr>
          <p:cNvPr id="7" name="Shape 5"/>
          <p:cNvSpPr/>
          <p:nvPr/>
        </p:nvSpPr>
        <p:spPr>
          <a:xfrm>
            <a:off x="5122708" y="4106120"/>
            <a:ext cx="182880" cy="182880"/>
          </a:xfrm>
          <a:prstGeom prst="rect">
            <a:avLst/>
          </a:prstGeom>
          <a:noFill/>
          <a:ln w="1270">
            <a:solidFill>
              <a:srgbClr val="A76D71"/>
            </a:solidFill>
            <a:prstDash val="solid"/>
          </a:ln>
        </p:spPr>
      </p:sp>
      <p:sp>
        <p:nvSpPr>
          <p:cNvPr id="8" name="Shape 6"/>
          <p:cNvSpPr/>
          <p:nvPr/>
        </p:nvSpPr>
        <p:spPr>
          <a:xfrm>
            <a:off x="1605564" y="2547748"/>
            <a:ext cx="182880" cy="182880"/>
          </a:xfrm>
          <a:prstGeom prst="cube">
            <a:avLst/>
          </a:prstGeom>
          <a:noFill/>
          <a:ln w="1270">
            <a:solidFill>
              <a:srgbClr val="3A7638"/>
            </a:solidFill>
            <a:prstDash val="solid"/>
          </a:ln>
        </p:spPr>
      </p:sp>
      <p:sp>
        <p:nvSpPr>
          <p:cNvPr id="9" name="Shape 7"/>
          <p:cNvSpPr/>
          <p:nvPr/>
        </p:nvSpPr>
        <p:spPr>
          <a:xfrm>
            <a:off x="7235346" y="3823327"/>
            <a:ext cx="182880" cy="182880"/>
          </a:xfrm>
          <a:prstGeom prst="rect">
            <a:avLst/>
          </a:prstGeom>
          <a:noFill/>
          <a:ln w="1270">
            <a:solidFill>
              <a:srgbClr val="5A9650"/>
            </a:solidFill>
            <a:prstDash val="solid"/>
          </a:ln>
        </p:spPr>
      </p:sp>
      <p:sp>
        <p:nvSpPr>
          <p:cNvPr id="10" name="Shape 8"/>
          <p:cNvSpPr/>
          <p:nvPr/>
        </p:nvSpPr>
        <p:spPr>
          <a:xfrm>
            <a:off x="2200077" y="2109572"/>
            <a:ext cx="182880" cy="182880"/>
          </a:xfrm>
          <a:prstGeom prst="sun">
            <a:avLst/>
          </a:prstGeom>
          <a:noFill/>
          <a:ln w="1270">
            <a:solidFill>
              <a:srgbClr val="7CA88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Internet vs. World Wide Web</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Think of it this way: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Internet: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road network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that connects everything.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WWW:</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cars and trucks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that transport information on that network.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Internet is the foundation, and the WWW is just one of the many things that use it (email, file sharing, online games, etc.).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704377" y="2421465"/>
            <a:ext cx="182880" cy="182880"/>
          </a:xfrm>
          <a:prstGeom prst="sun">
            <a:avLst/>
          </a:prstGeom>
          <a:noFill/>
          <a:ln w="1270">
            <a:solidFill>
              <a:srgbClr val="EE62A6"/>
            </a:solidFill>
            <a:prstDash val="solid"/>
          </a:ln>
        </p:spPr>
      </p:sp>
      <p:sp>
        <p:nvSpPr>
          <p:cNvPr id="7" name="Shape 5"/>
          <p:cNvSpPr/>
          <p:nvPr/>
        </p:nvSpPr>
        <p:spPr>
          <a:xfrm>
            <a:off x="252731" y="1427487"/>
            <a:ext cx="182880" cy="182880"/>
          </a:xfrm>
          <a:prstGeom prst="rect">
            <a:avLst/>
          </a:prstGeom>
          <a:noFill/>
          <a:ln w="1270">
            <a:solidFill>
              <a:srgbClr val="06BEC2"/>
            </a:solidFill>
            <a:prstDash val="solid"/>
          </a:ln>
        </p:spPr>
      </p:sp>
      <p:sp>
        <p:nvSpPr>
          <p:cNvPr id="8" name="Shape 6"/>
          <p:cNvSpPr/>
          <p:nvPr/>
        </p:nvSpPr>
        <p:spPr>
          <a:xfrm>
            <a:off x="1583802" y="2437740"/>
            <a:ext cx="182880" cy="182880"/>
          </a:xfrm>
          <a:prstGeom prst="triangle">
            <a:avLst/>
          </a:prstGeom>
          <a:noFill/>
          <a:ln w="1270">
            <a:solidFill>
              <a:srgbClr val="527A89"/>
            </a:solidFill>
            <a:prstDash val="solid"/>
          </a:ln>
        </p:spPr>
      </p:sp>
      <p:sp>
        <p:nvSpPr>
          <p:cNvPr id="9" name="Shape 7"/>
          <p:cNvSpPr/>
          <p:nvPr/>
        </p:nvSpPr>
        <p:spPr>
          <a:xfrm>
            <a:off x="671035" y="1963644"/>
            <a:ext cx="182880" cy="182880"/>
          </a:xfrm>
          <a:prstGeom prst="triangle">
            <a:avLst/>
          </a:prstGeom>
          <a:noFill/>
          <a:ln w="1270">
            <a:solidFill>
              <a:srgbClr val="96C203"/>
            </a:solidFill>
            <a:prstDash val="solid"/>
          </a:ln>
        </p:spPr>
      </p:sp>
      <p:sp>
        <p:nvSpPr>
          <p:cNvPr id="10" name="Shape 8"/>
          <p:cNvSpPr/>
          <p:nvPr/>
        </p:nvSpPr>
        <p:spPr>
          <a:xfrm>
            <a:off x="1079354" y="3794349"/>
            <a:ext cx="182880" cy="182880"/>
          </a:xfrm>
          <a:prstGeom prst="sun">
            <a:avLst/>
          </a:prstGeom>
          <a:noFill/>
          <a:ln w="1270">
            <a:solidFill>
              <a:srgbClr val="4DD78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A Brief History of the Internet</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1960s: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Started as ARPANET, a project by the U.S. Department of Defense for research.</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1970s: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TCP/IP protocol developed, enabling different networks to communicate.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1980s: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Internet expands beyond research institutions.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1990s: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World Wide Web is born, making the Internet user-friendly.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Today: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Billions of devices connected, transforming communication and commerce.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791756" y="455469"/>
            <a:ext cx="182880" cy="182880"/>
          </a:xfrm>
          <a:prstGeom prst="rect">
            <a:avLst/>
          </a:prstGeom>
          <a:noFill/>
          <a:ln w="1270">
            <a:solidFill>
              <a:srgbClr val="AF3AEF"/>
            </a:solidFill>
            <a:prstDash val="solid"/>
          </a:ln>
        </p:spPr>
      </p:sp>
      <p:sp>
        <p:nvSpPr>
          <p:cNvPr id="7" name="Shape 5"/>
          <p:cNvSpPr/>
          <p:nvPr/>
        </p:nvSpPr>
        <p:spPr>
          <a:xfrm>
            <a:off x="967726" y="180614"/>
            <a:ext cx="182880" cy="182880"/>
          </a:xfrm>
          <a:prstGeom prst="cube">
            <a:avLst/>
          </a:prstGeom>
          <a:noFill/>
          <a:ln w="1270">
            <a:solidFill>
              <a:srgbClr val="44C15E"/>
            </a:solidFill>
            <a:prstDash val="solid"/>
          </a:ln>
        </p:spPr>
      </p:sp>
      <p:sp>
        <p:nvSpPr>
          <p:cNvPr id="8" name="Shape 6"/>
          <p:cNvSpPr/>
          <p:nvPr/>
        </p:nvSpPr>
        <p:spPr>
          <a:xfrm>
            <a:off x="2319308" y="2687786"/>
            <a:ext cx="182880" cy="182880"/>
          </a:xfrm>
          <a:prstGeom prst="sun">
            <a:avLst/>
          </a:prstGeom>
          <a:noFill/>
          <a:ln w="1270">
            <a:solidFill>
              <a:srgbClr val="CB9C99"/>
            </a:solidFill>
            <a:prstDash val="solid"/>
          </a:ln>
        </p:spPr>
      </p:sp>
      <p:sp>
        <p:nvSpPr>
          <p:cNvPr id="9" name="Shape 7"/>
          <p:cNvSpPr/>
          <p:nvPr/>
        </p:nvSpPr>
        <p:spPr>
          <a:xfrm>
            <a:off x="8022009" y="674511"/>
            <a:ext cx="182880" cy="182880"/>
          </a:xfrm>
          <a:prstGeom prst="rect">
            <a:avLst/>
          </a:prstGeom>
          <a:noFill/>
          <a:ln w="1270">
            <a:solidFill>
              <a:srgbClr val="79BE9E"/>
            </a:solidFill>
            <a:prstDash val="solid"/>
          </a:ln>
        </p:spPr>
      </p:sp>
      <p:sp>
        <p:nvSpPr>
          <p:cNvPr id="10" name="Shape 8"/>
          <p:cNvSpPr/>
          <p:nvPr/>
        </p:nvSpPr>
        <p:spPr>
          <a:xfrm>
            <a:off x="460190" y="402280"/>
            <a:ext cx="182880" cy="182880"/>
          </a:xfrm>
          <a:prstGeom prst="triangle">
            <a:avLst/>
          </a:prstGeom>
          <a:noFill/>
          <a:ln w="1270">
            <a:solidFill>
              <a:srgbClr val="64C39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How Does the Internet Work? (Part 1)</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Data travels across the Internet in small chunks called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packets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Each packet contains: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Data: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actual information being sent.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Source Address: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Where the packet is coming from.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Destination Address: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Where the packet is going.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150688" y="4032960"/>
            <a:ext cx="182880" cy="182880"/>
          </a:xfrm>
          <a:prstGeom prst="rect">
            <a:avLst/>
          </a:prstGeom>
          <a:noFill/>
          <a:ln w="1270">
            <a:solidFill>
              <a:srgbClr val="EC2642"/>
            </a:solidFill>
            <a:prstDash val="solid"/>
          </a:ln>
        </p:spPr>
      </p:sp>
      <p:sp>
        <p:nvSpPr>
          <p:cNvPr id="7" name="Shape 5"/>
          <p:cNvSpPr/>
          <p:nvPr/>
        </p:nvSpPr>
        <p:spPr>
          <a:xfrm>
            <a:off x="2256839" y="2012948"/>
            <a:ext cx="182880" cy="182880"/>
          </a:xfrm>
          <a:prstGeom prst="sun">
            <a:avLst/>
          </a:prstGeom>
          <a:noFill/>
          <a:ln w="1270">
            <a:solidFill>
              <a:srgbClr val="4CAA6C"/>
            </a:solidFill>
            <a:prstDash val="solid"/>
          </a:ln>
        </p:spPr>
      </p:sp>
      <p:sp>
        <p:nvSpPr>
          <p:cNvPr id="8" name="Shape 6"/>
          <p:cNvSpPr/>
          <p:nvPr/>
        </p:nvSpPr>
        <p:spPr>
          <a:xfrm>
            <a:off x="10740" y="1214995"/>
            <a:ext cx="182880" cy="182880"/>
          </a:xfrm>
          <a:prstGeom prst="triangle">
            <a:avLst/>
          </a:prstGeom>
          <a:noFill/>
          <a:ln w="1270">
            <a:solidFill>
              <a:srgbClr val="D2191A"/>
            </a:solidFill>
            <a:prstDash val="solid"/>
          </a:ln>
        </p:spPr>
      </p:sp>
      <p:sp>
        <p:nvSpPr>
          <p:cNvPr id="9" name="Shape 7"/>
          <p:cNvSpPr/>
          <p:nvPr/>
        </p:nvSpPr>
        <p:spPr>
          <a:xfrm>
            <a:off x="4701062" y="645423"/>
            <a:ext cx="182880" cy="182880"/>
          </a:xfrm>
          <a:prstGeom prst="rect">
            <a:avLst/>
          </a:prstGeom>
          <a:noFill/>
          <a:ln w="1270">
            <a:solidFill>
              <a:srgbClr val="63DA83"/>
            </a:solidFill>
            <a:prstDash val="solid"/>
          </a:ln>
        </p:spPr>
      </p:sp>
      <p:sp>
        <p:nvSpPr>
          <p:cNvPr id="10" name="Shape 8"/>
          <p:cNvSpPr/>
          <p:nvPr/>
        </p:nvSpPr>
        <p:spPr>
          <a:xfrm>
            <a:off x="4989400" y="2295730"/>
            <a:ext cx="182880" cy="182880"/>
          </a:xfrm>
          <a:prstGeom prst="sun">
            <a:avLst/>
          </a:prstGeom>
          <a:noFill/>
          <a:ln w="1270">
            <a:solidFill>
              <a:srgbClr val="62FF8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How Does the Internet Work? (Part 2)</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Packets travel through a network of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routers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Routers act like traffic controllers, directing packets to the correct destination.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Think of sending a letter.  The post office sorts and routes the letter to the correct address.  Routers do the same for data packets.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790901" y="4495314"/>
            <a:ext cx="182880" cy="182880"/>
          </a:xfrm>
          <a:prstGeom prst="triangle">
            <a:avLst/>
          </a:prstGeom>
          <a:noFill/>
          <a:ln w="1270">
            <a:solidFill>
              <a:srgbClr val="2D6E0C"/>
            </a:solidFill>
            <a:prstDash val="solid"/>
          </a:ln>
        </p:spPr>
      </p:sp>
      <p:sp>
        <p:nvSpPr>
          <p:cNvPr id="7" name="Shape 5"/>
          <p:cNvSpPr/>
          <p:nvPr/>
        </p:nvSpPr>
        <p:spPr>
          <a:xfrm>
            <a:off x="1740773" y="994699"/>
            <a:ext cx="182880" cy="182880"/>
          </a:xfrm>
          <a:prstGeom prst="sun">
            <a:avLst/>
          </a:prstGeom>
          <a:noFill/>
          <a:ln w="1270">
            <a:solidFill>
              <a:srgbClr val="7AE874"/>
            </a:solidFill>
            <a:prstDash val="solid"/>
          </a:ln>
        </p:spPr>
      </p:sp>
      <p:sp>
        <p:nvSpPr>
          <p:cNvPr id="8" name="Shape 6"/>
          <p:cNvSpPr/>
          <p:nvPr/>
        </p:nvSpPr>
        <p:spPr>
          <a:xfrm>
            <a:off x="8002975" y="379672"/>
            <a:ext cx="182880" cy="182880"/>
          </a:xfrm>
          <a:prstGeom prst="cube">
            <a:avLst/>
          </a:prstGeom>
          <a:noFill/>
          <a:ln w="1270">
            <a:solidFill>
              <a:srgbClr val="A29901"/>
            </a:solidFill>
            <a:prstDash val="solid"/>
          </a:ln>
        </p:spPr>
      </p:sp>
      <p:sp>
        <p:nvSpPr>
          <p:cNvPr id="9" name="Shape 7"/>
          <p:cNvSpPr/>
          <p:nvPr/>
        </p:nvSpPr>
        <p:spPr>
          <a:xfrm>
            <a:off x="4586638" y="2910929"/>
            <a:ext cx="182880" cy="182880"/>
          </a:xfrm>
          <a:prstGeom prst="cube">
            <a:avLst/>
          </a:prstGeom>
          <a:noFill/>
          <a:ln w="1270">
            <a:solidFill>
              <a:srgbClr val="01940C"/>
            </a:solidFill>
            <a:prstDash val="solid"/>
          </a:ln>
        </p:spPr>
      </p:sp>
      <p:sp>
        <p:nvSpPr>
          <p:cNvPr id="10" name="Shape 8"/>
          <p:cNvSpPr/>
          <p:nvPr/>
        </p:nvSpPr>
        <p:spPr>
          <a:xfrm>
            <a:off x="6664249" y="3917181"/>
            <a:ext cx="182880" cy="182880"/>
          </a:xfrm>
          <a:prstGeom prst="triangle">
            <a:avLst/>
          </a:prstGeom>
          <a:noFill/>
          <a:ln w="1270">
            <a:solidFill>
              <a:srgbClr val="FC2DD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IP Addresses: The Internet's Postal System</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Every device connected to the Internet has a unique IP (Internet Protocol) address.  This is like your home address.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IPv4:</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Older system, uses numbers like 192.168.1.1.</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IPv6:</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Newer system, uses hexadecimal numbers and allows for more addresses (e.g., 2001:db8::1).</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89757" y="3875812"/>
            <a:ext cx="182880" cy="182880"/>
          </a:xfrm>
          <a:prstGeom prst="rect">
            <a:avLst/>
          </a:prstGeom>
          <a:noFill/>
          <a:ln w="1270">
            <a:solidFill>
              <a:srgbClr val="9CD741"/>
            </a:solidFill>
            <a:prstDash val="solid"/>
          </a:ln>
        </p:spPr>
      </p:sp>
      <p:sp>
        <p:nvSpPr>
          <p:cNvPr id="7" name="Shape 5"/>
          <p:cNvSpPr/>
          <p:nvPr/>
        </p:nvSpPr>
        <p:spPr>
          <a:xfrm>
            <a:off x="7900928" y="1772916"/>
            <a:ext cx="182880" cy="182880"/>
          </a:xfrm>
          <a:prstGeom prst="triangle">
            <a:avLst/>
          </a:prstGeom>
          <a:noFill/>
          <a:ln w="1270">
            <a:solidFill>
              <a:srgbClr val="47F31D"/>
            </a:solidFill>
            <a:prstDash val="solid"/>
          </a:ln>
        </p:spPr>
      </p:sp>
      <p:sp>
        <p:nvSpPr>
          <p:cNvPr id="8" name="Shape 6"/>
          <p:cNvSpPr/>
          <p:nvPr/>
        </p:nvSpPr>
        <p:spPr>
          <a:xfrm>
            <a:off x="2875153" y="2586829"/>
            <a:ext cx="182880" cy="182880"/>
          </a:xfrm>
          <a:prstGeom prst="triangle">
            <a:avLst/>
          </a:prstGeom>
          <a:noFill/>
          <a:ln w="1270">
            <a:solidFill>
              <a:srgbClr val="2BAA07"/>
            </a:solidFill>
            <a:prstDash val="solid"/>
          </a:ln>
        </p:spPr>
      </p:sp>
      <p:sp>
        <p:nvSpPr>
          <p:cNvPr id="9" name="Shape 7"/>
          <p:cNvSpPr/>
          <p:nvPr/>
        </p:nvSpPr>
        <p:spPr>
          <a:xfrm>
            <a:off x="1832227" y="97390"/>
            <a:ext cx="182880" cy="182880"/>
          </a:xfrm>
          <a:prstGeom prst="triangle">
            <a:avLst/>
          </a:prstGeom>
          <a:noFill/>
          <a:ln w="1270">
            <a:solidFill>
              <a:srgbClr val="07CAEE"/>
            </a:solidFill>
            <a:prstDash val="solid"/>
          </a:ln>
        </p:spPr>
      </p:sp>
      <p:sp>
        <p:nvSpPr>
          <p:cNvPr id="10" name="Shape 8"/>
          <p:cNvSpPr/>
          <p:nvPr/>
        </p:nvSpPr>
        <p:spPr>
          <a:xfrm>
            <a:off x="5239185" y="1907265"/>
            <a:ext cx="182880" cy="182880"/>
          </a:xfrm>
          <a:prstGeom prst="sun">
            <a:avLst/>
          </a:prstGeom>
          <a:noFill/>
          <a:ln w="1270">
            <a:solidFill>
              <a:srgbClr val="22FF1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Domain Names: Making the Internet User-Friendly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IP addresses are hard to remember! That's why we use domain names like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google.com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or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example.org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 DNS (Domain Name System) server translates domain names into IP addresses.  It's like a phone book for the Internet.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2025-02-24T10:59:22Z</dcterms:created>
  <dcterms:modified xsi:type="dcterms:W3CDTF">2025-02-24T10:59:22Z</dcterms:modified>
</cp:coreProperties>
</file>