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notesMasterIdLst>
    <p:notesMasterId r:id="rId2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4" name="Shape 2"/>
          <p:cNvSpPr/>
          <p:nvPr/>
        </p:nvSpPr>
        <p:spPr>
          <a:xfrm>
            <a:off x="2238801" y="1974347"/>
            <a:ext cx="182880" cy="182880"/>
          </a:xfrm>
          <a:prstGeom prst="sun">
            <a:avLst/>
          </a:prstGeom>
          <a:noFill/>
          <a:ln w="1270">
            <a:solidFill>
              <a:srgbClr val="103E6C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8229514" y="987520"/>
            <a:ext cx="182880" cy="182880"/>
          </a:xfrm>
          <a:prstGeom prst="triangle">
            <a:avLst/>
          </a:prstGeom>
          <a:noFill/>
          <a:ln w="1270">
            <a:solidFill>
              <a:srgbClr val="3BD249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016974" y="1368113"/>
            <a:ext cx="182880" cy="182880"/>
          </a:xfrm>
          <a:prstGeom prst="sun">
            <a:avLst/>
          </a:prstGeom>
          <a:noFill/>
          <a:ln w="1270">
            <a:solidFill>
              <a:srgbClr val="E7F6B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144402" y="2799204"/>
            <a:ext cx="182880" cy="182880"/>
          </a:xfrm>
          <a:prstGeom prst="triangle">
            <a:avLst/>
          </a:prstGeom>
          <a:noFill/>
          <a:ln w="1270">
            <a:solidFill>
              <a:srgbClr val="9FDCC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566447" y="2165137"/>
            <a:ext cx="182880" cy="182880"/>
          </a:xfrm>
          <a:prstGeom prst="rect">
            <a:avLst/>
          </a:prstGeom>
          <a:noFill/>
          <a:ln w="1270">
            <a:solidFill>
              <a:srgbClr val="28EE4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Virtual Reality (VR) &amp; Augmented Reality (AR): A Beginner's Guide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In this presentation, we'll explore the exciting worlds of Virtual Reality (VR) and Augmented Reality (AR).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We'll cover: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VR and AR are (basic definitions).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differences between VR and AR.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 of VR and AR applications in various industries.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hardware and software that power these technologies.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future of VR and AR.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Some potential challenges and ethical considerations.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471288" y="4142608"/>
            <a:ext cx="182880" cy="182880"/>
          </a:xfrm>
          <a:prstGeom prst="cube">
            <a:avLst/>
          </a:prstGeom>
          <a:noFill/>
          <a:ln w="1270">
            <a:solidFill>
              <a:srgbClr val="ACF2E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535756" y="4036755"/>
            <a:ext cx="182880" cy="182880"/>
          </a:xfrm>
          <a:prstGeom prst="rect">
            <a:avLst/>
          </a:prstGeom>
          <a:noFill/>
          <a:ln w="1270">
            <a:solidFill>
              <a:srgbClr val="58411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781278" y="1091742"/>
            <a:ext cx="182880" cy="182880"/>
          </a:xfrm>
          <a:prstGeom prst="sun">
            <a:avLst/>
          </a:prstGeom>
          <a:noFill/>
          <a:ln w="1270">
            <a:solidFill>
              <a:srgbClr val="67E49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060633" y="466777"/>
            <a:ext cx="182880" cy="182880"/>
          </a:xfrm>
          <a:prstGeom prst="triangle">
            <a:avLst/>
          </a:prstGeom>
          <a:noFill/>
          <a:ln w="1270">
            <a:solidFill>
              <a:srgbClr val="676AB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608741" y="2778973"/>
            <a:ext cx="182880" cy="182880"/>
          </a:xfrm>
          <a:prstGeom prst="rect">
            <a:avLst/>
          </a:prstGeom>
          <a:noFill/>
          <a:ln w="1270">
            <a:solidFill>
              <a:srgbClr val="4C55E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AR Applications: Retail &amp; Marketing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AR is transforming the retail and marketing landscape: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Virtual Try-On: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See how clothes or makeup look on you before buying.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Product Visualization: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Place virtual furniture in your home to see how it fits.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Interactive Advertising: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Engage with customers through immersive AR experiences.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AR-Powered Navigation: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Find your way around stores with AR guidance.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262295" y="1359755"/>
            <a:ext cx="182880" cy="182880"/>
          </a:xfrm>
          <a:prstGeom prst="rect">
            <a:avLst/>
          </a:prstGeom>
          <a:noFill/>
          <a:ln w="1270">
            <a:solidFill>
              <a:srgbClr val="51969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68263" y="3576861"/>
            <a:ext cx="182880" cy="182880"/>
          </a:xfrm>
          <a:prstGeom prst="cube">
            <a:avLst/>
          </a:prstGeom>
          <a:noFill/>
          <a:ln w="1270">
            <a:solidFill>
              <a:srgbClr val="5BF2A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261883" y="1497311"/>
            <a:ext cx="182880" cy="182880"/>
          </a:xfrm>
          <a:prstGeom prst="cube">
            <a:avLst/>
          </a:prstGeom>
          <a:noFill/>
          <a:ln w="1270">
            <a:solidFill>
              <a:srgbClr val="9BC65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138238" y="3643083"/>
            <a:ext cx="182880" cy="182880"/>
          </a:xfrm>
          <a:prstGeom prst="sun">
            <a:avLst/>
          </a:prstGeom>
          <a:noFill/>
          <a:ln w="1270">
            <a:solidFill>
              <a:srgbClr val="0E592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15632" y="2814985"/>
            <a:ext cx="182880" cy="182880"/>
          </a:xfrm>
          <a:prstGeom prst="sun">
            <a:avLst/>
          </a:prstGeom>
          <a:noFill/>
          <a:ln w="1270">
            <a:solidFill>
              <a:srgbClr val="64597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AR Applications: Education &amp; Training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AR is enhancing education and training in unique ways: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Interactive Textbooks: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Bring learning materials to life with 3D models and animations.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Hands-On Training: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Overlay instructions and guidance onto real-world equipment.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Science Experiments: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Conduct virtual experiments safely and effectively.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532916" y="1568603"/>
            <a:ext cx="182880" cy="182880"/>
          </a:xfrm>
          <a:prstGeom prst="sun">
            <a:avLst/>
          </a:prstGeom>
          <a:noFill/>
          <a:ln w="1270">
            <a:solidFill>
              <a:srgbClr val="9D91A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35402" y="3847571"/>
            <a:ext cx="182880" cy="182880"/>
          </a:xfrm>
          <a:prstGeom prst="rect">
            <a:avLst/>
          </a:prstGeom>
          <a:noFill/>
          <a:ln w="1270">
            <a:solidFill>
              <a:srgbClr val="60EA4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893091" y="1155936"/>
            <a:ext cx="182880" cy="182880"/>
          </a:xfrm>
          <a:prstGeom prst="triangle">
            <a:avLst/>
          </a:prstGeom>
          <a:noFill/>
          <a:ln w="1270">
            <a:solidFill>
              <a:srgbClr val="CEF9D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029977" y="2278254"/>
            <a:ext cx="182880" cy="182880"/>
          </a:xfrm>
          <a:prstGeom prst="cube">
            <a:avLst/>
          </a:prstGeom>
          <a:noFill/>
          <a:ln w="1270">
            <a:solidFill>
              <a:srgbClr val="2DAE1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247514" y="4356202"/>
            <a:ext cx="182880" cy="182880"/>
          </a:xfrm>
          <a:prstGeom prst="rect">
            <a:avLst/>
          </a:prstGeom>
          <a:noFill/>
          <a:ln w="1270">
            <a:solidFill>
              <a:srgbClr val="C9F6E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AR Applications: Industrial &amp; Field Services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AR provides valuable assistance in industrial and field service settings: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Remote Assistance: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Experts can guide technicians through complex tasks remotely using AR overlays.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Equipment Maintenance: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Overlay instructions onto equipment for efficient maintenance and repairs.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Construction &amp; Engineering: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Visualize designs and plans on-site.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460203" y="2637931"/>
            <a:ext cx="182880" cy="182880"/>
          </a:xfrm>
          <a:prstGeom prst="rect">
            <a:avLst/>
          </a:prstGeom>
          <a:noFill/>
          <a:ln w="1270">
            <a:solidFill>
              <a:srgbClr val="A9389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718828" y="2141023"/>
            <a:ext cx="182880" cy="182880"/>
          </a:xfrm>
          <a:prstGeom prst="cube">
            <a:avLst/>
          </a:prstGeom>
          <a:noFill/>
          <a:ln w="1270">
            <a:solidFill>
              <a:srgbClr val="92D1F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311833" y="2168878"/>
            <a:ext cx="182880" cy="182880"/>
          </a:xfrm>
          <a:prstGeom prst="rect">
            <a:avLst/>
          </a:prstGeom>
          <a:noFill/>
          <a:ln w="1270">
            <a:solidFill>
              <a:srgbClr val="35B34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161787" y="2612078"/>
            <a:ext cx="182880" cy="182880"/>
          </a:xfrm>
          <a:prstGeom prst="sun">
            <a:avLst/>
          </a:prstGeom>
          <a:noFill/>
          <a:ln w="1270">
            <a:solidFill>
              <a:srgbClr val="DD144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093279" y="818926"/>
            <a:ext cx="182880" cy="182880"/>
          </a:xfrm>
          <a:prstGeom prst="triangle">
            <a:avLst/>
          </a:prstGeom>
          <a:noFill/>
          <a:ln w="1270">
            <a:solidFill>
              <a:srgbClr val="F9A7D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Technology Behind VR &amp; AR: Tracking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Tracking technology is crucial for both VR and AR. It allows the system to understand your position and orientation in the real or virtual world.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Types of Tracking: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Inside-Out Tracking: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Uses cameras on the headset to track your surroundings (common in VR).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Outside-In Tracking: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Uses external sensors to track the headset and controllers (also common in VR).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Marker-Based Tracking: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Uses visual markers to track objects (common in AR).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937932" y="1272946"/>
            <a:ext cx="182880" cy="182880"/>
          </a:xfrm>
          <a:prstGeom prst="rect">
            <a:avLst/>
          </a:prstGeom>
          <a:noFill/>
          <a:ln w="1270">
            <a:solidFill>
              <a:srgbClr val="7D4F3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465822" y="4020242"/>
            <a:ext cx="182880" cy="182880"/>
          </a:xfrm>
          <a:prstGeom prst="triangle">
            <a:avLst/>
          </a:prstGeom>
          <a:noFill/>
          <a:ln w="1270">
            <a:solidFill>
              <a:srgbClr val="6AD32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175596" y="1480987"/>
            <a:ext cx="182880" cy="182880"/>
          </a:xfrm>
          <a:prstGeom prst="triangle">
            <a:avLst/>
          </a:prstGeom>
          <a:noFill/>
          <a:ln w="1270">
            <a:solidFill>
              <a:srgbClr val="23F82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006465" y="1832971"/>
            <a:ext cx="182880" cy="182880"/>
          </a:xfrm>
          <a:prstGeom prst="rect">
            <a:avLst/>
          </a:prstGeom>
          <a:noFill/>
          <a:ln w="1270">
            <a:solidFill>
              <a:srgbClr val="356EB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027292" y="4215237"/>
            <a:ext cx="182880" cy="182880"/>
          </a:xfrm>
          <a:prstGeom prst="rect">
            <a:avLst/>
          </a:prstGeom>
          <a:noFill/>
          <a:ln w="1270">
            <a:solidFill>
              <a:srgbClr val="8019E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Technology Behind VR &amp; AR: Rendering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Rendering is the process of creating the images you see in VR and AR.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VR Rendering: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Requires powerful graphics processing units (GPUs) to create high-resolution, low-latency images for each eye.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AR Rendering: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Needs to seamlessly blend virtual objects with the real world, taking into account lighting and shadows.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739983" y="3279456"/>
            <a:ext cx="182880" cy="182880"/>
          </a:xfrm>
          <a:prstGeom prst="rect">
            <a:avLst/>
          </a:prstGeom>
          <a:noFill/>
          <a:ln w="1270">
            <a:solidFill>
              <a:srgbClr val="365ED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943371" y="580447"/>
            <a:ext cx="182880" cy="182880"/>
          </a:xfrm>
          <a:prstGeom prst="rect">
            <a:avLst/>
          </a:prstGeom>
          <a:noFill/>
          <a:ln w="1270">
            <a:solidFill>
              <a:srgbClr val="FE689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894075" y="1046225"/>
            <a:ext cx="182880" cy="182880"/>
          </a:xfrm>
          <a:prstGeom prst="triangle">
            <a:avLst/>
          </a:prstGeom>
          <a:noFill/>
          <a:ln w="1270">
            <a:solidFill>
              <a:srgbClr val="224AB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678061" y="3715458"/>
            <a:ext cx="182880" cy="182880"/>
          </a:xfrm>
          <a:prstGeom prst="rect">
            <a:avLst/>
          </a:prstGeom>
          <a:noFill/>
          <a:ln w="1270">
            <a:solidFill>
              <a:srgbClr val="E4487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808928" y="3151665"/>
            <a:ext cx="182880" cy="182880"/>
          </a:xfrm>
          <a:prstGeom prst="sun">
            <a:avLst/>
          </a:prstGeom>
          <a:noFill/>
          <a:ln w="1270">
            <a:solidFill>
              <a:srgbClr val="4AEC1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Future of VR: More Immersive &amp; Accessible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VR is constantly evolving: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Improved Graphics &amp; Resolution: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Expect even more realistic and detailed virtual environments.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Wireless VR Headsets: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Removing the tether to a computer for greater freedom of movement.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Haptic Feedback: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Allowing you to feel virtual objects and textures.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Social VR: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Connecting with others in shared virtual spaces.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539429" y="1217687"/>
            <a:ext cx="182880" cy="182880"/>
          </a:xfrm>
          <a:prstGeom prst="rect">
            <a:avLst/>
          </a:prstGeom>
          <a:noFill/>
          <a:ln w="1270">
            <a:solidFill>
              <a:srgbClr val="DB8FE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644756" y="4188954"/>
            <a:ext cx="182880" cy="182880"/>
          </a:xfrm>
          <a:prstGeom prst="triangle">
            <a:avLst/>
          </a:prstGeom>
          <a:noFill/>
          <a:ln w="1270">
            <a:solidFill>
              <a:srgbClr val="C9E0D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97193" y="4450149"/>
            <a:ext cx="182880" cy="182880"/>
          </a:xfrm>
          <a:prstGeom prst="rect">
            <a:avLst/>
          </a:prstGeom>
          <a:noFill/>
          <a:ln w="1270">
            <a:solidFill>
              <a:srgbClr val="2D84C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858772" y="1814312"/>
            <a:ext cx="182880" cy="182880"/>
          </a:xfrm>
          <a:prstGeom prst="cube">
            <a:avLst/>
          </a:prstGeom>
          <a:noFill/>
          <a:ln w="1270">
            <a:solidFill>
              <a:srgbClr val="A8D91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32347" y="140408"/>
            <a:ext cx="182880" cy="182880"/>
          </a:xfrm>
          <a:prstGeom prst="rect">
            <a:avLst/>
          </a:prstGeom>
          <a:noFill/>
          <a:ln w="1270">
            <a:solidFill>
              <a:srgbClr val="9432D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Future of AR: Ubiquitous &amp; Seamless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AR is poised to become an integral part of our daily lives: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Smarter AR Glasses: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More stylish and functional AR glasses replacing smartphones.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Context-Aware AR: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AR applications that understand your surroundings and provide relevant information.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AR Cloud: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shared 3D map of the world that enables persistent AR experiences.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Integration with AI: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Combining AR with artificial intelligence for even more powerful applications.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797741" y="3077310"/>
            <a:ext cx="182880" cy="182880"/>
          </a:xfrm>
          <a:prstGeom prst="triangle">
            <a:avLst/>
          </a:prstGeom>
          <a:noFill/>
          <a:ln w="1270">
            <a:solidFill>
              <a:srgbClr val="DBF14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065901" y="2190378"/>
            <a:ext cx="182880" cy="182880"/>
          </a:xfrm>
          <a:prstGeom prst="triangle">
            <a:avLst/>
          </a:prstGeom>
          <a:noFill/>
          <a:ln w="1270">
            <a:solidFill>
              <a:srgbClr val="9FA08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9795" y="226695"/>
            <a:ext cx="182880" cy="182880"/>
          </a:xfrm>
          <a:prstGeom prst="cube">
            <a:avLst/>
          </a:prstGeom>
          <a:noFill/>
          <a:ln w="1270">
            <a:solidFill>
              <a:srgbClr val="03B0C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268375" y="3433473"/>
            <a:ext cx="182880" cy="182880"/>
          </a:xfrm>
          <a:prstGeom prst="cube">
            <a:avLst/>
          </a:prstGeom>
          <a:noFill/>
          <a:ln w="1270">
            <a:solidFill>
              <a:srgbClr val="AAB44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929292" y="29053"/>
            <a:ext cx="182880" cy="182880"/>
          </a:xfrm>
          <a:prstGeom prst="cube">
            <a:avLst/>
          </a:prstGeom>
          <a:noFill/>
          <a:ln w="1270">
            <a:solidFill>
              <a:srgbClr val="21F6E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Challenges &amp; Ethical Considerations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VR and AR also present some challenges and ethical considerations: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Motion Sickness &amp; Eye Strain: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Extended use can cause discomfort for some users.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Privacy Concerns: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Data collection and tracking raise privacy issues.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Digital Divide: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Accessibility and affordability may limit access for some populations.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Social Isolation: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Over-reliance on VR could lead to social isolation.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Misinformation &amp; Manipulation: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AR could be used to spread false information or manipulate users.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560312" y="2607980"/>
            <a:ext cx="182880" cy="182880"/>
          </a:xfrm>
          <a:prstGeom prst="sun">
            <a:avLst/>
          </a:prstGeom>
          <a:noFill/>
          <a:ln w="1270">
            <a:solidFill>
              <a:srgbClr val="1F119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130877" y="4024459"/>
            <a:ext cx="182880" cy="182880"/>
          </a:xfrm>
          <a:prstGeom prst="cube">
            <a:avLst/>
          </a:prstGeom>
          <a:noFill/>
          <a:ln w="1270">
            <a:solidFill>
              <a:srgbClr val="23E71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806636" y="3843749"/>
            <a:ext cx="182880" cy="182880"/>
          </a:xfrm>
          <a:prstGeom prst="sun">
            <a:avLst/>
          </a:prstGeom>
          <a:noFill/>
          <a:ln w="1270">
            <a:solidFill>
              <a:srgbClr val="02DE7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691903" y="3659188"/>
            <a:ext cx="182880" cy="182880"/>
          </a:xfrm>
          <a:prstGeom prst="rect">
            <a:avLst/>
          </a:prstGeom>
          <a:noFill/>
          <a:ln w="1270">
            <a:solidFill>
              <a:srgbClr val="F3B0A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855873" y="656720"/>
            <a:ext cx="182880" cy="182880"/>
          </a:xfrm>
          <a:prstGeom prst="sun">
            <a:avLst/>
          </a:prstGeom>
          <a:noFill/>
          <a:ln w="1270">
            <a:solidFill>
              <a:srgbClr val="9A79D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VR &amp; AR Development: Getting Started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Interested in building your own VR or AR experiences?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Popular Development Platforms: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versatile game engine widely used for VR and AR development.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Unreal Engine: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Another powerful game engine with advanced rendering capabilities.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ARKit (Apple):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For developing AR apps on iOS devices.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ARCore (Google):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For developing AR apps on Android devices.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060479" y="281952"/>
            <a:ext cx="182880" cy="182880"/>
          </a:xfrm>
          <a:prstGeom prst="rect">
            <a:avLst/>
          </a:prstGeom>
          <a:noFill/>
          <a:ln w="1270">
            <a:solidFill>
              <a:srgbClr val="517C5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025229" y="173424"/>
            <a:ext cx="182880" cy="182880"/>
          </a:xfrm>
          <a:prstGeom prst="cube">
            <a:avLst/>
          </a:prstGeom>
          <a:noFill/>
          <a:ln w="1270">
            <a:solidFill>
              <a:srgbClr val="72F40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863065" y="505555"/>
            <a:ext cx="182880" cy="182880"/>
          </a:xfrm>
          <a:prstGeom prst="cube">
            <a:avLst/>
          </a:prstGeom>
          <a:noFill/>
          <a:ln w="1270">
            <a:solidFill>
              <a:srgbClr val="2C519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745974" y="4411179"/>
            <a:ext cx="182880" cy="182880"/>
          </a:xfrm>
          <a:prstGeom prst="sun">
            <a:avLst/>
          </a:prstGeom>
          <a:noFill/>
          <a:ln w="1270">
            <a:solidFill>
              <a:srgbClr val="049E9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308230" y="21839"/>
            <a:ext cx="182880" cy="182880"/>
          </a:xfrm>
          <a:prstGeom prst="rect">
            <a:avLst/>
          </a:prstGeom>
          <a:noFill/>
          <a:ln w="1270">
            <a:solidFill>
              <a:srgbClr val="519FA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Example VR Applications - Tilt Brush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Tilt Brush is a VR application that allows you to paint in 3D space. It's a fun and creative way to explore the possibilities of VR.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Create amazing artwork in a virtual environment.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Experiment with different brushes and colors.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Share your creations with others.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275407" y="1083209"/>
            <a:ext cx="182880" cy="182880"/>
          </a:xfrm>
          <a:prstGeom prst="rect">
            <a:avLst/>
          </a:prstGeom>
          <a:noFill/>
          <a:ln w="1270">
            <a:solidFill>
              <a:srgbClr val="583FE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280889" y="3271409"/>
            <a:ext cx="182880" cy="182880"/>
          </a:xfrm>
          <a:prstGeom prst="triangle">
            <a:avLst/>
          </a:prstGeom>
          <a:noFill/>
          <a:ln w="1270">
            <a:solidFill>
              <a:srgbClr val="CA269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456454" y="4161013"/>
            <a:ext cx="182880" cy="182880"/>
          </a:xfrm>
          <a:prstGeom prst="sun">
            <a:avLst/>
          </a:prstGeom>
          <a:noFill/>
          <a:ln w="1270">
            <a:solidFill>
              <a:srgbClr val="88BD0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276297" y="2839628"/>
            <a:ext cx="182880" cy="182880"/>
          </a:xfrm>
          <a:prstGeom prst="sun">
            <a:avLst/>
          </a:prstGeom>
          <a:noFill/>
          <a:ln w="1270">
            <a:solidFill>
              <a:srgbClr val="EB536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415521" y="3315208"/>
            <a:ext cx="182880" cy="182880"/>
          </a:xfrm>
          <a:prstGeom prst="triangle">
            <a:avLst/>
          </a:prstGeom>
          <a:noFill/>
          <a:ln w="1270">
            <a:solidFill>
              <a:srgbClr val="EEAFC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Virtual Reality (VR)?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Virtual Reality (VR) immerses you in a completely simulated, computer-generated environment. You wear a headset or other device that blocks out the real world and replaces it with a virtual one.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it as: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Stepping into a video game.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Visiting a faraway land without leaving your chair.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Simulating real-life experiences for training or entertainment.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490377" y="239035"/>
            <a:ext cx="182880" cy="182880"/>
          </a:xfrm>
          <a:prstGeom prst="sun">
            <a:avLst/>
          </a:prstGeom>
          <a:noFill/>
          <a:ln w="1270">
            <a:solidFill>
              <a:srgbClr val="C9186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956963" y="261534"/>
            <a:ext cx="182880" cy="182880"/>
          </a:xfrm>
          <a:prstGeom prst="cube">
            <a:avLst/>
          </a:prstGeom>
          <a:noFill/>
          <a:ln w="1270">
            <a:solidFill>
              <a:srgbClr val="FC05F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724179" y="2444433"/>
            <a:ext cx="182880" cy="182880"/>
          </a:xfrm>
          <a:prstGeom prst="triangle">
            <a:avLst/>
          </a:prstGeom>
          <a:noFill/>
          <a:ln w="1270">
            <a:solidFill>
              <a:srgbClr val="1DC2D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510369" y="975831"/>
            <a:ext cx="182880" cy="182880"/>
          </a:xfrm>
          <a:prstGeom prst="sun">
            <a:avLst/>
          </a:prstGeom>
          <a:noFill/>
          <a:ln w="1270">
            <a:solidFill>
              <a:srgbClr val="E732F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226882" y="3219805"/>
            <a:ext cx="182880" cy="182880"/>
          </a:xfrm>
          <a:prstGeom prst="sun">
            <a:avLst/>
          </a:prstGeom>
          <a:noFill/>
          <a:ln w="1270">
            <a:solidFill>
              <a:srgbClr val="2B504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Example VR Applications - Beat Saber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Beat Saber is a rhythm game where you slash blocks with lightsabers to the beat of the music. It's a great workout and a lot of fun!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Immerse yourself in a high-energy rhythm game.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Improve your reflexes and coordination.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Enjoy a wide variety of music tracks.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36990" y="3498562"/>
            <a:ext cx="182880" cy="182880"/>
          </a:xfrm>
          <a:prstGeom prst="cube">
            <a:avLst/>
          </a:prstGeom>
          <a:noFill/>
          <a:ln w="1270">
            <a:solidFill>
              <a:srgbClr val="427AB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131060" y="367513"/>
            <a:ext cx="182880" cy="182880"/>
          </a:xfrm>
          <a:prstGeom prst="sun">
            <a:avLst/>
          </a:prstGeom>
          <a:noFill/>
          <a:ln w="1270">
            <a:solidFill>
              <a:srgbClr val="1750E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482800" y="1495981"/>
            <a:ext cx="182880" cy="182880"/>
          </a:xfrm>
          <a:prstGeom prst="sun">
            <a:avLst/>
          </a:prstGeom>
          <a:noFill/>
          <a:ln w="1270">
            <a:solidFill>
              <a:srgbClr val="27BA7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524938" y="3273488"/>
            <a:ext cx="182880" cy="182880"/>
          </a:xfrm>
          <a:prstGeom prst="cube">
            <a:avLst/>
          </a:prstGeom>
          <a:noFill/>
          <a:ln w="1270">
            <a:solidFill>
              <a:srgbClr val="F8331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14403" y="4292795"/>
            <a:ext cx="182880" cy="182880"/>
          </a:xfrm>
          <a:prstGeom prst="rect">
            <a:avLst/>
          </a:prstGeom>
          <a:noFill/>
          <a:ln w="1270">
            <a:solidFill>
              <a:srgbClr val="044DE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Example AR Applications - IKEA Place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IKEA Place is an AR app that allows you to virtually place IKEA furniture in your home. It's a great way to see how furniture will look before you buy it.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Visualize furniture in your own space.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Accurately scale and position virtual furniture.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Make informed purchasing decisions.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023954" y="2056307"/>
            <a:ext cx="182880" cy="182880"/>
          </a:xfrm>
          <a:prstGeom prst="cube">
            <a:avLst/>
          </a:prstGeom>
          <a:noFill/>
          <a:ln w="1270">
            <a:solidFill>
              <a:srgbClr val="8D1C9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676459" y="4095993"/>
            <a:ext cx="182880" cy="182880"/>
          </a:xfrm>
          <a:prstGeom prst="rect">
            <a:avLst/>
          </a:prstGeom>
          <a:noFill/>
          <a:ln w="1270">
            <a:solidFill>
              <a:srgbClr val="8D8E9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700729" y="1511970"/>
            <a:ext cx="182880" cy="182880"/>
          </a:xfrm>
          <a:prstGeom prst="triangle">
            <a:avLst/>
          </a:prstGeom>
          <a:noFill/>
          <a:ln w="1270">
            <a:solidFill>
              <a:srgbClr val="B2640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572339" y="549657"/>
            <a:ext cx="182880" cy="182880"/>
          </a:xfrm>
          <a:prstGeom prst="triangle">
            <a:avLst/>
          </a:prstGeom>
          <a:noFill/>
          <a:ln w="1270">
            <a:solidFill>
              <a:srgbClr val="27A76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09883" y="1194110"/>
            <a:ext cx="182880" cy="182880"/>
          </a:xfrm>
          <a:prstGeom prst="triangle">
            <a:avLst/>
          </a:prstGeom>
          <a:noFill/>
          <a:ln w="1270">
            <a:solidFill>
              <a:srgbClr val="50B07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Example AR Applications - Snapchat Filters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Snapchat filters are a simple example of Augmented Reality most people are familiar with. They overlay digital images and effects on your face or the world around you using your phone's camera.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765170" y="2475322"/>
            <a:ext cx="182880" cy="182880"/>
          </a:xfrm>
          <a:prstGeom prst="cube">
            <a:avLst/>
          </a:prstGeom>
          <a:noFill/>
          <a:ln w="1270">
            <a:solidFill>
              <a:srgbClr val="91B0E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931325" y="1144177"/>
            <a:ext cx="182880" cy="182880"/>
          </a:xfrm>
          <a:prstGeom prst="rect">
            <a:avLst/>
          </a:prstGeom>
          <a:noFill/>
          <a:ln w="1270">
            <a:solidFill>
              <a:srgbClr val="F0972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530603" y="462394"/>
            <a:ext cx="182880" cy="182880"/>
          </a:xfrm>
          <a:prstGeom prst="sun">
            <a:avLst/>
          </a:prstGeom>
          <a:noFill/>
          <a:ln w="1270">
            <a:solidFill>
              <a:srgbClr val="07F31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072548" y="3456253"/>
            <a:ext cx="182880" cy="182880"/>
          </a:xfrm>
          <a:prstGeom prst="sun">
            <a:avLst/>
          </a:prstGeom>
          <a:noFill/>
          <a:ln w="1270">
            <a:solidFill>
              <a:srgbClr val="02295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252044" y="1989769"/>
            <a:ext cx="182880" cy="182880"/>
          </a:xfrm>
          <a:prstGeom prst="rect">
            <a:avLst/>
          </a:prstGeom>
          <a:noFill/>
          <a:ln w="1270">
            <a:solidFill>
              <a:srgbClr val="9CA80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Takeaways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VR immerses you in a simulated world; AR enhances your real world.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VR requires headsets and controllers; AR often uses smartphones or tablets.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VR and AR have diverse applications across various industries.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technologies are constantly evolving, offering exciting possibilities for the future.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23</a:t>
            </a:r>
            <a:endParaRPr lang="en-US"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463959" y="2983795"/>
            <a:ext cx="182880" cy="182880"/>
          </a:xfrm>
          <a:prstGeom prst="rect">
            <a:avLst/>
          </a:prstGeom>
          <a:noFill/>
          <a:ln w="1270">
            <a:solidFill>
              <a:srgbClr val="75DD3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690720" y="4191260"/>
            <a:ext cx="182880" cy="182880"/>
          </a:xfrm>
          <a:prstGeom prst="rect">
            <a:avLst/>
          </a:prstGeom>
          <a:noFill/>
          <a:ln w="1270">
            <a:solidFill>
              <a:srgbClr val="4613C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308698" y="2149538"/>
            <a:ext cx="182880" cy="182880"/>
          </a:xfrm>
          <a:prstGeom prst="sun">
            <a:avLst/>
          </a:prstGeom>
          <a:noFill/>
          <a:ln w="1270">
            <a:solidFill>
              <a:srgbClr val="5FE08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60095" y="3926911"/>
            <a:ext cx="182880" cy="182880"/>
          </a:xfrm>
          <a:prstGeom prst="rect">
            <a:avLst/>
          </a:prstGeom>
          <a:noFill/>
          <a:ln w="1270">
            <a:solidFill>
              <a:srgbClr val="E04AC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087106" y="4173106"/>
            <a:ext cx="182880" cy="182880"/>
          </a:xfrm>
          <a:prstGeom prst="rect">
            <a:avLst/>
          </a:prstGeom>
          <a:noFill/>
          <a:ln w="1270">
            <a:solidFill>
              <a:srgbClr val="37157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Q&amp;A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Thank you for your time! Are there any questions?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24</a:t>
            </a:r>
            <a:endParaRPr lang="en-US"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158410" y="268875"/>
            <a:ext cx="182880" cy="182880"/>
          </a:xfrm>
          <a:prstGeom prst="rect">
            <a:avLst/>
          </a:prstGeom>
          <a:noFill/>
          <a:ln w="1270">
            <a:solidFill>
              <a:srgbClr val="021F7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350019" y="1992484"/>
            <a:ext cx="182880" cy="182880"/>
          </a:xfrm>
          <a:prstGeom prst="sun">
            <a:avLst/>
          </a:prstGeom>
          <a:noFill/>
          <a:ln w="1270">
            <a:solidFill>
              <a:srgbClr val="9E2FA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636165" y="2923444"/>
            <a:ext cx="182880" cy="182880"/>
          </a:xfrm>
          <a:prstGeom prst="rect">
            <a:avLst/>
          </a:prstGeom>
          <a:noFill/>
          <a:ln w="1270">
            <a:solidFill>
              <a:srgbClr val="AC4DA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079879" y="4348567"/>
            <a:ext cx="182880" cy="182880"/>
          </a:xfrm>
          <a:prstGeom prst="rect">
            <a:avLst/>
          </a:prstGeom>
          <a:noFill/>
          <a:ln w="1270">
            <a:solidFill>
              <a:srgbClr val="D83D3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894485" y="2786002"/>
            <a:ext cx="182880" cy="182880"/>
          </a:xfrm>
          <a:prstGeom prst="cube">
            <a:avLst/>
          </a:prstGeom>
          <a:noFill/>
          <a:ln w="1270">
            <a:solidFill>
              <a:srgbClr val="097F8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Where to learn more!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Here are few sources that will help you learn more about VR and AR: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Online Courses on sites like Coursera or Udemy.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Official VR/AR Platform Documentation (Unity, Unreal, ARKit, ARCore).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Industry News Websites and blogs.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Developer Communities and Forums.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25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982168" y="4266556"/>
            <a:ext cx="182880" cy="182880"/>
          </a:xfrm>
          <a:prstGeom prst="sun">
            <a:avLst/>
          </a:prstGeom>
          <a:noFill/>
          <a:ln w="1270">
            <a:solidFill>
              <a:srgbClr val="F218A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403848" y="2435218"/>
            <a:ext cx="182880" cy="182880"/>
          </a:xfrm>
          <a:prstGeom prst="cube">
            <a:avLst/>
          </a:prstGeom>
          <a:noFill/>
          <a:ln w="1270">
            <a:solidFill>
              <a:srgbClr val="A96EF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04671" y="3824574"/>
            <a:ext cx="182880" cy="182880"/>
          </a:xfrm>
          <a:prstGeom prst="rect">
            <a:avLst/>
          </a:prstGeom>
          <a:noFill/>
          <a:ln w="1270">
            <a:solidFill>
              <a:srgbClr val="40F1A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782400" y="3614752"/>
            <a:ext cx="182880" cy="182880"/>
          </a:xfrm>
          <a:prstGeom prst="rect">
            <a:avLst/>
          </a:prstGeom>
          <a:noFill/>
          <a:ln w="1270">
            <a:solidFill>
              <a:srgbClr val="9A925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029754" y="3675062"/>
            <a:ext cx="182880" cy="182880"/>
          </a:xfrm>
          <a:prstGeom prst="cube">
            <a:avLst/>
          </a:prstGeom>
          <a:noFill/>
          <a:ln w="1270">
            <a:solidFill>
              <a:srgbClr val="AFC9E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Augmented Reality (AR)?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Augmented Reality (AR) overlays digital information onto the real world.  It enhances your perception of reality by adding virtual elements to what you see through a screen (usually a smartphone or tablet).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it as: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Pokemon GO, where virtual creatures appear in your real-world surroundings.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Using your phone to virtually place furniture in your living room.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Seeing information about landmarks overlaid on your camera view.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097756" y="481032"/>
            <a:ext cx="182880" cy="182880"/>
          </a:xfrm>
          <a:prstGeom prst="rect">
            <a:avLst/>
          </a:prstGeom>
          <a:noFill/>
          <a:ln w="1270">
            <a:solidFill>
              <a:srgbClr val="516E8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673261" y="3852004"/>
            <a:ext cx="182880" cy="182880"/>
          </a:xfrm>
          <a:prstGeom prst="sun">
            <a:avLst/>
          </a:prstGeom>
          <a:noFill/>
          <a:ln w="1270">
            <a:solidFill>
              <a:srgbClr val="6295B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536429" y="3010341"/>
            <a:ext cx="182880" cy="182880"/>
          </a:xfrm>
          <a:prstGeom prst="sun">
            <a:avLst/>
          </a:prstGeom>
          <a:noFill/>
          <a:ln w="1270">
            <a:solidFill>
              <a:srgbClr val="5428E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858439" y="2995233"/>
            <a:ext cx="182880" cy="182880"/>
          </a:xfrm>
          <a:prstGeom prst="rect">
            <a:avLst/>
          </a:prstGeom>
          <a:noFill/>
          <a:ln w="1270">
            <a:solidFill>
              <a:srgbClr val="E5EB4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156634" y="49653"/>
            <a:ext cx="182880" cy="182880"/>
          </a:xfrm>
          <a:prstGeom prst="rect">
            <a:avLst/>
          </a:prstGeom>
          <a:noFill/>
          <a:ln w="1270">
            <a:solidFill>
              <a:srgbClr val="9DBA0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VR vs. AR: Key Differences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It's easy to mix up VR and AR, but here's the core difference: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Completely replaces your reality with a simulated one.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Enhances your existing reality with digital overlays.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it this way: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VR is about </a:t>
            </a:r>
            <a:pPr algn="l" indent="0" marL="0">
              <a:lnSpc>
                <a:spcPts val="1400"/>
              </a:lnSpc>
              <a:buNone/>
            </a:pPr>
            <a:r>
              <a:rPr lang="en-US" sz="1200" i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immersion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AR is about </a:t>
            </a:r>
            <a:pPr algn="l" indent="0" marL="0">
              <a:lnSpc>
                <a:spcPts val="1400"/>
              </a:lnSpc>
              <a:buNone/>
            </a:pPr>
            <a:r>
              <a:rPr lang="en-US" sz="1200" i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augmentation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607746" y="988505"/>
            <a:ext cx="182880" cy="182880"/>
          </a:xfrm>
          <a:prstGeom prst="triangle">
            <a:avLst/>
          </a:prstGeom>
          <a:noFill/>
          <a:ln w="1270">
            <a:solidFill>
              <a:srgbClr val="E834C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83251" y="3398378"/>
            <a:ext cx="182880" cy="182880"/>
          </a:xfrm>
          <a:prstGeom prst="triangle">
            <a:avLst/>
          </a:prstGeom>
          <a:noFill/>
          <a:ln w="1270">
            <a:solidFill>
              <a:srgbClr val="AC259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630896" y="3551472"/>
            <a:ext cx="182880" cy="182880"/>
          </a:xfrm>
          <a:prstGeom prst="sun">
            <a:avLst/>
          </a:prstGeom>
          <a:noFill/>
          <a:ln w="1270">
            <a:solidFill>
              <a:srgbClr val="1B0F4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794775" y="3292956"/>
            <a:ext cx="182880" cy="182880"/>
          </a:xfrm>
          <a:prstGeom prst="cube">
            <a:avLst/>
          </a:prstGeom>
          <a:noFill/>
          <a:ln w="1270">
            <a:solidFill>
              <a:srgbClr val="AE287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419253" y="3805911"/>
            <a:ext cx="182880" cy="182880"/>
          </a:xfrm>
          <a:prstGeom prst="rect">
            <a:avLst/>
          </a:prstGeom>
          <a:noFill/>
          <a:ln w="1270">
            <a:solidFill>
              <a:srgbClr val="E31B1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VR Hardware: The Essentials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VR experiences typically require specific hardware: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VR Headset: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Displays the virtual environment (e.g., Oculus Quest, HTC Vive, PlayStation VR).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Controllers: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Allow you to interact with the virtual environment (e.g., move your hands, pick up objects).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Powerful Computer/Console (Optional):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Some headsets require a powerful computer or console to run the VR software.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Tracking System: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Detects your movements and translates them into the virtual world.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430451" y="1427321"/>
            <a:ext cx="182880" cy="182880"/>
          </a:xfrm>
          <a:prstGeom prst="cube">
            <a:avLst/>
          </a:prstGeom>
          <a:noFill/>
          <a:ln w="1270">
            <a:solidFill>
              <a:srgbClr val="CC789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99029" y="2764801"/>
            <a:ext cx="182880" cy="182880"/>
          </a:xfrm>
          <a:prstGeom prst="rect">
            <a:avLst/>
          </a:prstGeom>
          <a:noFill/>
          <a:ln w="1270">
            <a:solidFill>
              <a:srgbClr val="DC6B9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313039" y="3203542"/>
            <a:ext cx="182880" cy="182880"/>
          </a:xfrm>
          <a:prstGeom prst="cube">
            <a:avLst/>
          </a:prstGeom>
          <a:noFill/>
          <a:ln w="1270">
            <a:solidFill>
              <a:srgbClr val="30386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167917" y="2865662"/>
            <a:ext cx="182880" cy="182880"/>
          </a:xfrm>
          <a:prstGeom prst="sun">
            <a:avLst/>
          </a:prstGeom>
          <a:noFill/>
          <a:ln w="1270">
            <a:solidFill>
              <a:srgbClr val="0E071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122812" y="1126080"/>
            <a:ext cx="182880" cy="182880"/>
          </a:xfrm>
          <a:prstGeom prst="cube">
            <a:avLst/>
          </a:prstGeom>
          <a:noFill/>
          <a:ln w="1270">
            <a:solidFill>
              <a:srgbClr val="01E63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AR Hardware: The Essentials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AR experiences are usually accessible with devices you already own: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Smartphone or Tablet: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Most AR apps are designed for smartphones and tablets with cameras.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AR Glasses (Emerging):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Specialized glasses that overlay digital information onto your field of view (e.g., Microsoft HoloLens, Magic Leap).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Important Note: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AR relies heavily on cameras and sensors to understand the environment.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94551" y="879986"/>
            <a:ext cx="182880" cy="182880"/>
          </a:xfrm>
          <a:prstGeom prst="cube">
            <a:avLst/>
          </a:prstGeom>
          <a:noFill/>
          <a:ln w="1270">
            <a:solidFill>
              <a:srgbClr val="F0F3A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869297" y="2384239"/>
            <a:ext cx="182880" cy="182880"/>
          </a:xfrm>
          <a:prstGeom prst="rect">
            <a:avLst/>
          </a:prstGeom>
          <a:noFill/>
          <a:ln w="1270">
            <a:solidFill>
              <a:srgbClr val="5BB5F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1099" y="2269733"/>
            <a:ext cx="182880" cy="182880"/>
          </a:xfrm>
          <a:prstGeom prst="cube">
            <a:avLst/>
          </a:prstGeom>
          <a:noFill/>
          <a:ln w="1270">
            <a:solidFill>
              <a:srgbClr val="444C0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577174" y="2496841"/>
            <a:ext cx="182880" cy="182880"/>
          </a:xfrm>
          <a:prstGeom prst="rect">
            <a:avLst/>
          </a:prstGeom>
          <a:noFill/>
          <a:ln w="1270">
            <a:solidFill>
              <a:srgbClr val="C8EA4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052232" y="915927"/>
            <a:ext cx="182880" cy="182880"/>
          </a:xfrm>
          <a:prstGeom prst="triangle">
            <a:avLst/>
          </a:prstGeom>
          <a:noFill/>
          <a:ln w="1270">
            <a:solidFill>
              <a:srgbClr val="1BDBB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VR Applications: Gaming &amp; Entertainment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VR is revolutionizing gaming and entertainment: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Immersive Gaming: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Experience games like never before, feeling truly inside the action.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Virtual Concerts &amp; Events: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Attend live performances from the comfort of your home.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VR Movies &amp; Experiences: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Explore interactive narratives and captivating virtual worlds.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83185" y="1314357"/>
            <a:ext cx="182880" cy="182880"/>
          </a:xfrm>
          <a:prstGeom prst="cube">
            <a:avLst/>
          </a:prstGeom>
          <a:noFill/>
          <a:ln w="1270">
            <a:solidFill>
              <a:srgbClr val="93858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103111" y="2379147"/>
            <a:ext cx="182880" cy="182880"/>
          </a:xfrm>
          <a:prstGeom prst="triangle">
            <a:avLst/>
          </a:prstGeom>
          <a:noFill/>
          <a:ln w="1270">
            <a:solidFill>
              <a:srgbClr val="007FD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665962" y="1541107"/>
            <a:ext cx="182880" cy="182880"/>
          </a:xfrm>
          <a:prstGeom prst="triangle">
            <a:avLst/>
          </a:prstGeom>
          <a:noFill/>
          <a:ln w="1270">
            <a:solidFill>
              <a:srgbClr val="7524D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411524" y="1776818"/>
            <a:ext cx="182880" cy="182880"/>
          </a:xfrm>
          <a:prstGeom prst="sun">
            <a:avLst/>
          </a:prstGeom>
          <a:noFill/>
          <a:ln w="1270">
            <a:solidFill>
              <a:srgbClr val="8628F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403620" y="253007"/>
            <a:ext cx="182880" cy="182880"/>
          </a:xfrm>
          <a:prstGeom prst="sun">
            <a:avLst/>
          </a:prstGeom>
          <a:noFill/>
          <a:ln w="1270">
            <a:solidFill>
              <a:srgbClr val="ED042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VR Applications: Training &amp; Education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VR provides valuable training and education opportunities: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Flight Simulators: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Train pilots in realistic virtual environments.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Medical Simulations: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Allow surgeons to practice complex procedures.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Historical Recreations: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Explore historical events and locations in detail.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Soft Skills Training: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Practice communication and empathy in safe, virtual scenarios.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192226" y="778397"/>
            <a:ext cx="182880" cy="182880"/>
          </a:xfrm>
          <a:prstGeom prst="sun">
            <a:avLst/>
          </a:prstGeom>
          <a:noFill/>
          <a:ln w="1270">
            <a:solidFill>
              <a:srgbClr val="A555B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776961" y="2514519"/>
            <a:ext cx="182880" cy="182880"/>
          </a:xfrm>
          <a:prstGeom prst="sun">
            <a:avLst/>
          </a:prstGeom>
          <a:noFill/>
          <a:ln w="1270">
            <a:solidFill>
              <a:srgbClr val="F4658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552517" y="3767873"/>
            <a:ext cx="182880" cy="182880"/>
          </a:xfrm>
          <a:prstGeom prst="triangle">
            <a:avLst/>
          </a:prstGeom>
          <a:noFill/>
          <a:ln w="1270">
            <a:solidFill>
              <a:srgbClr val="87289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135885" y="2386134"/>
            <a:ext cx="182880" cy="182880"/>
          </a:xfrm>
          <a:prstGeom prst="cube">
            <a:avLst/>
          </a:prstGeom>
          <a:noFill/>
          <a:ln w="1270">
            <a:solidFill>
              <a:srgbClr val="579A3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64360" y="1439476"/>
            <a:ext cx="182880" cy="182880"/>
          </a:xfrm>
          <a:prstGeom prst="cube">
            <a:avLst/>
          </a:prstGeom>
          <a:noFill/>
          <a:ln w="1270">
            <a:solidFill>
              <a:srgbClr val="89F1D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VR Applications: Other Industries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VR is expanding into various industries: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Real Estate: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Take virtual tours of properties.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Architecture: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Visualize building designs in 3D.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Retail: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Try on clothes virtually or explore virtual showrooms.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Therapy: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Treat phobias and anxiety disorders.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2025-02-24T11:11:08Z</dcterms:created>
  <dcterms:modified xsi:type="dcterms:W3CDTF">2025-02-24T11:11:08Z</dcterms:modified>
</cp:coreProperties>
</file>