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16832" y="2127413"/>
            <a:ext cx="182880" cy="182880"/>
          </a:xfrm>
          <a:prstGeom prst="sun">
            <a:avLst/>
          </a:prstGeom>
          <a:noFill/>
          <a:ln w="1270">
            <a:solidFill>
              <a:srgbClr val="B32D4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21636" y="3564269"/>
            <a:ext cx="182880" cy="182880"/>
          </a:xfrm>
          <a:prstGeom prst="triangle">
            <a:avLst/>
          </a:prstGeom>
          <a:noFill/>
          <a:ln w="1270">
            <a:solidFill>
              <a:srgbClr val="B478A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22845" y="931319"/>
            <a:ext cx="182880" cy="182880"/>
          </a:xfrm>
          <a:prstGeom prst="triangle">
            <a:avLst/>
          </a:prstGeom>
          <a:noFill/>
          <a:ln w="1270">
            <a:solidFill>
              <a:srgbClr val="66D7D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37377" y="2143536"/>
            <a:ext cx="182880" cy="182880"/>
          </a:xfrm>
          <a:prstGeom prst="triangle">
            <a:avLst/>
          </a:prstGeom>
          <a:noFill/>
          <a:ln w="1270">
            <a:solidFill>
              <a:srgbClr val="7F228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1144" y="1996488"/>
            <a:ext cx="182880" cy="182880"/>
          </a:xfrm>
          <a:prstGeom prst="sun">
            <a:avLst/>
          </a:prstGeom>
          <a:noFill/>
          <a:ln w="1270">
            <a:solidFill>
              <a:srgbClr val="77A28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Development Basics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the world of Web Development!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Web Development?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building blocks: HTML, CSS, and JavaScript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Front-end (what users see)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Back-end (the server side)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Tools &amp; Editors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Web Development Workflow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 to go next?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99823" y="4211056"/>
            <a:ext cx="182880" cy="182880"/>
          </a:xfrm>
          <a:prstGeom prst="cube">
            <a:avLst/>
          </a:prstGeom>
          <a:noFill/>
          <a:ln w="1270">
            <a:solidFill>
              <a:srgbClr val="26F26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842394" y="4073248"/>
            <a:ext cx="182880" cy="182880"/>
          </a:xfrm>
          <a:prstGeom prst="triangle">
            <a:avLst/>
          </a:prstGeom>
          <a:noFill/>
          <a:ln w="1270">
            <a:solidFill>
              <a:srgbClr val="9A183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016888" y="3810031"/>
            <a:ext cx="182880" cy="182880"/>
          </a:xfrm>
          <a:prstGeom prst="sun">
            <a:avLst/>
          </a:prstGeom>
          <a:noFill/>
          <a:ln w="1270">
            <a:solidFill>
              <a:srgbClr val="DD005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62521" y="2296886"/>
            <a:ext cx="182880" cy="182880"/>
          </a:xfrm>
          <a:prstGeom prst="rect">
            <a:avLst/>
          </a:prstGeom>
          <a:noFill/>
          <a:ln w="1270">
            <a:solidFill>
              <a:srgbClr val="3207F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60270" y="1902479"/>
            <a:ext cx="182880" cy="182880"/>
          </a:xfrm>
          <a:prstGeom prst="cube">
            <a:avLst/>
          </a:prstGeom>
          <a:noFill/>
          <a:ln w="1270">
            <a:solidFill>
              <a:srgbClr val="4E005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Tools &amp; Editors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don't need fancy tools to start!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Editors: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VS Code (recommended), Sublime Text, Atom, Notepad++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Browsers: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Chrome, Firefox, Safari, Edge (for testing your websites)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Code Editors: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CodePen, JSFiddle, Repl.it (great for experimenting)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9372" y="1443161"/>
            <a:ext cx="182880" cy="182880"/>
          </a:xfrm>
          <a:prstGeom prst="cube">
            <a:avLst/>
          </a:prstGeom>
          <a:noFill/>
          <a:ln w="1270">
            <a:solidFill>
              <a:srgbClr val="DD670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600632" y="4542779"/>
            <a:ext cx="182880" cy="182880"/>
          </a:xfrm>
          <a:prstGeom prst="sun">
            <a:avLst/>
          </a:prstGeom>
          <a:noFill/>
          <a:ln w="1270">
            <a:solidFill>
              <a:srgbClr val="9C75E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00944" y="126174"/>
            <a:ext cx="182880" cy="182880"/>
          </a:xfrm>
          <a:prstGeom prst="triangle">
            <a:avLst/>
          </a:prstGeom>
          <a:noFill/>
          <a:ln w="1270">
            <a:solidFill>
              <a:srgbClr val="6F5AD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00799" y="784814"/>
            <a:ext cx="182880" cy="182880"/>
          </a:xfrm>
          <a:prstGeom prst="rect">
            <a:avLst/>
          </a:prstGeom>
          <a:noFill/>
          <a:ln w="1270">
            <a:solidFill>
              <a:srgbClr val="D76D5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953242" y="915494"/>
            <a:ext cx="182880" cy="182880"/>
          </a:xfrm>
          <a:prstGeom prst="rect">
            <a:avLst/>
          </a:prstGeom>
          <a:noFill/>
          <a:ln w="1270">
            <a:solidFill>
              <a:srgbClr val="35728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Web Development Workflow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typical workflow might look like this: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Outline your website's purpose and features.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 a basic visual design (wireframes or mockups).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Write the HTML, CSS, and JavaScript.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Check for errors and ensure everything works as expected.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Deploy: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your website live on the internet.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1131" y="4054534"/>
            <a:ext cx="182880" cy="182880"/>
          </a:xfrm>
          <a:prstGeom prst="sun">
            <a:avLst/>
          </a:prstGeom>
          <a:noFill/>
          <a:ln w="1270">
            <a:solidFill>
              <a:srgbClr val="874B8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36505" y="1319253"/>
            <a:ext cx="182880" cy="182880"/>
          </a:xfrm>
          <a:prstGeom prst="rect">
            <a:avLst/>
          </a:prstGeom>
          <a:noFill/>
          <a:ln w="1270">
            <a:solidFill>
              <a:srgbClr val="8E7C6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903790" y="2042464"/>
            <a:ext cx="182880" cy="182880"/>
          </a:xfrm>
          <a:prstGeom prst="triangle">
            <a:avLst/>
          </a:prstGeom>
          <a:noFill/>
          <a:ln w="1270">
            <a:solidFill>
              <a:srgbClr val="D11C1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00804" y="2592804"/>
            <a:ext cx="182880" cy="182880"/>
          </a:xfrm>
          <a:prstGeom prst="cube">
            <a:avLst/>
          </a:prstGeom>
          <a:noFill/>
          <a:ln w="1270">
            <a:solidFill>
              <a:srgbClr val="B932E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905231" y="3518337"/>
            <a:ext cx="182880" cy="182880"/>
          </a:xfrm>
          <a:prstGeom prst="cube">
            <a:avLst/>
          </a:prstGeom>
          <a:noFill/>
          <a:ln w="1270">
            <a:solidFill>
              <a:srgbClr val="71CA0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Hosting Your Website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make your website accessible to the world, you need a web hosting service.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hosting providers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 your website's files on their servers.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options: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Netlify, GitHub Pages (for static sites), Heroku, AWS, Google Cloud Platform.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83668" y="3493066"/>
            <a:ext cx="182880" cy="182880"/>
          </a:xfrm>
          <a:prstGeom prst="sun">
            <a:avLst/>
          </a:prstGeom>
          <a:noFill/>
          <a:ln w="1270">
            <a:solidFill>
              <a:srgbClr val="5811B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57015" y="2295261"/>
            <a:ext cx="182880" cy="182880"/>
          </a:xfrm>
          <a:prstGeom prst="triangle">
            <a:avLst/>
          </a:prstGeom>
          <a:noFill/>
          <a:ln w="1270">
            <a:solidFill>
              <a:srgbClr val="5567A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37653" y="3123424"/>
            <a:ext cx="182880" cy="182880"/>
          </a:xfrm>
          <a:prstGeom prst="cube">
            <a:avLst/>
          </a:prstGeom>
          <a:noFill/>
          <a:ln w="1270">
            <a:solidFill>
              <a:srgbClr val="A4605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70166" y="2498792"/>
            <a:ext cx="182880" cy="182880"/>
          </a:xfrm>
          <a:prstGeom prst="sun">
            <a:avLst/>
          </a:prstGeom>
          <a:noFill/>
          <a:ln w="1270">
            <a:solidFill>
              <a:srgbClr val="65AC3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793036" y="3756667"/>
            <a:ext cx="182880" cy="182880"/>
          </a:xfrm>
          <a:prstGeom prst="cube">
            <a:avLst/>
          </a:prstGeom>
          <a:noFill/>
          <a:ln w="1270">
            <a:solidFill>
              <a:srgbClr val="FC3B3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Domains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domain name is your website's address on the internet (e.g., google.com).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need to register a domain name through a domain registrar (e.g., GoDaddy, Namecheap).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point your domain name to your web hosting provider.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93847" y="1723299"/>
            <a:ext cx="182880" cy="182880"/>
          </a:xfrm>
          <a:prstGeom prst="rect">
            <a:avLst/>
          </a:prstGeom>
          <a:noFill/>
          <a:ln w="1270">
            <a:solidFill>
              <a:srgbClr val="5D769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42710" y="3723274"/>
            <a:ext cx="182880" cy="182880"/>
          </a:xfrm>
          <a:prstGeom prst="sun">
            <a:avLst/>
          </a:prstGeom>
          <a:noFill/>
          <a:ln w="1270">
            <a:solidFill>
              <a:srgbClr val="619AE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421015" y="653435"/>
            <a:ext cx="182880" cy="182880"/>
          </a:xfrm>
          <a:prstGeom prst="sun">
            <a:avLst/>
          </a:prstGeom>
          <a:noFill/>
          <a:ln w="1270">
            <a:solidFill>
              <a:srgbClr val="1F99A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11480" y="3196908"/>
            <a:ext cx="182880" cy="182880"/>
          </a:xfrm>
          <a:prstGeom prst="cube">
            <a:avLst/>
          </a:prstGeom>
          <a:noFill/>
          <a:ln w="1270">
            <a:solidFill>
              <a:srgbClr val="D6746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20928" y="3570799"/>
            <a:ext cx="182880" cy="182880"/>
          </a:xfrm>
          <a:prstGeom prst="cube">
            <a:avLst/>
          </a:prstGeom>
          <a:noFill/>
          <a:ln w="1270">
            <a:solidFill>
              <a:srgbClr val="0C001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Version Control with Git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is a version control system that helps you track changes to your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 Allows multiple developers to work on the same project.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Backup and Recovery: Easily revert to previous versions of your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platform: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GitHub.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78669" y="585392"/>
            <a:ext cx="182880" cy="182880"/>
          </a:xfrm>
          <a:prstGeom prst="cube">
            <a:avLst/>
          </a:prstGeom>
          <a:noFill/>
          <a:ln w="1270">
            <a:solidFill>
              <a:srgbClr val="DA320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940160" y="2402393"/>
            <a:ext cx="182880" cy="182880"/>
          </a:xfrm>
          <a:prstGeom prst="triangle">
            <a:avLst/>
          </a:prstGeom>
          <a:noFill/>
          <a:ln w="1270">
            <a:solidFill>
              <a:srgbClr val="FE69F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85586" y="3842096"/>
            <a:ext cx="182880" cy="182880"/>
          </a:xfrm>
          <a:prstGeom prst="sun">
            <a:avLst/>
          </a:prstGeom>
          <a:noFill/>
          <a:ln w="1270">
            <a:solidFill>
              <a:srgbClr val="59A4B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85167" y="2999523"/>
            <a:ext cx="182880" cy="182880"/>
          </a:xfrm>
          <a:prstGeom prst="rect">
            <a:avLst/>
          </a:prstGeom>
          <a:noFill/>
          <a:ln w="1270">
            <a:solidFill>
              <a:srgbClr val="BEF3A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90719" y="1915581"/>
            <a:ext cx="182880" cy="182880"/>
          </a:xfrm>
          <a:prstGeom prst="sun">
            <a:avLst/>
          </a:prstGeom>
          <a:noFill/>
          <a:ln w="1270">
            <a:solidFill>
              <a:srgbClr val="7618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Frameworks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Frameworks provide pre-built components and structures to speed up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Front-end frameworks: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React, Angular, Vue.js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Back-end frameworks: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Express.js (Node.js), Django (Python), Ruby on Rails (Ruby)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85930" y="694088"/>
            <a:ext cx="182880" cy="182880"/>
          </a:xfrm>
          <a:prstGeom prst="sun">
            <a:avLst/>
          </a:prstGeom>
          <a:noFill/>
          <a:ln w="1270">
            <a:solidFill>
              <a:srgbClr val="E32FF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568503" y="94516"/>
            <a:ext cx="182880" cy="182880"/>
          </a:xfrm>
          <a:prstGeom prst="rect">
            <a:avLst/>
          </a:prstGeom>
          <a:noFill/>
          <a:ln w="1270">
            <a:solidFill>
              <a:srgbClr val="4EA9B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448343" y="3106499"/>
            <a:ext cx="182880" cy="182880"/>
          </a:xfrm>
          <a:prstGeom prst="rect">
            <a:avLst/>
          </a:prstGeom>
          <a:noFill/>
          <a:ln w="1270">
            <a:solidFill>
              <a:srgbClr val="E3903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471565" y="3224057"/>
            <a:ext cx="182880" cy="182880"/>
          </a:xfrm>
          <a:prstGeom prst="rect">
            <a:avLst/>
          </a:prstGeom>
          <a:noFill/>
          <a:ln w="1270">
            <a:solidFill>
              <a:srgbClr val="B022E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78212" y="2034403"/>
            <a:ext cx="182880" cy="182880"/>
          </a:xfrm>
          <a:prstGeom prst="triangle">
            <a:avLst/>
          </a:prstGeom>
          <a:noFill/>
          <a:ln w="1270">
            <a:solidFill>
              <a:srgbClr val="4DCA2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Learning Resources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Tons of resources are available online!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Codecademy, freeCodeCamp, Udemy, Coursera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MDN Web Docs (Mozilla Developer Network), W3Schools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Blogs &amp; Tutorials: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CSS-Tricks, Smashing Magazine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Stack Overflow, Reddit (r/webdev)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25564" y="604237"/>
            <a:ext cx="182880" cy="182880"/>
          </a:xfrm>
          <a:prstGeom prst="cube">
            <a:avLst/>
          </a:prstGeom>
          <a:noFill/>
          <a:ln w="1270">
            <a:solidFill>
              <a:srgbClr val="99EA2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25444" y="2102122"/>
            <a:ext cx="182880" cy="182880"/>
          </a:xfrm>
          <a:prstGeom prst="rect">
            <a:avLst/>
          </a:prstGeom>
          <a:noFill/>
          <a:ln w="1270">
            <a:solidFill>
              <a:srgbClr val="B073B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225627" y="2927323"/>
            <a:ext cx="182880" cy="182880"/>
          </a:xfrm>
          <a:prstGeom prst="triangle">
            <a:avLst/>
          </a:prstGeom>
          <a:noFill/>
          <a:ln w="1270">
            <a:solidFill>
              <a:srgbClr val="D644C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737342" y="3415166"/>
            <a:ext cx="182880" cy="182880"/>
          </a:xfrm>
          <a:prstGeom prst="rect">
            <a:avLst/>
          </a:prstGeom>
          <a:noFill/>
          <a:ln w="1270">
            <a:solidFill>
              <a:srgbClr val="01D4A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97577" y="2303392"/>
            <a:ext cx="182880" cy="182880"/>
          </a:xfrm>
          <a:prstGeom prst="cube">
            <a:avLst/>
          </a:prstGeom>
          <a:noFill/>
          <a:ln w="1270">
            <a:solidFill>
              <a:srgbClr val="0695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 Semantics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HTML tags to provide meaning and structure to web pages, such as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&lt;article&gt;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&lt;nav&gt;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&lt;aside&gt;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and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&lt;footer&gt;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61577" y="4415173"/>
            <a:ext cx="182880" cy="182880"/>
          </a:xfrm>
          <a:prstGeom prst="rect">
            <a:avLst/>
          </a:prstGeom>
          <a:noFill/>
          <a:ln w="1270">
            <a:solidFill>
              <a:srgbClr val="1459E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118877" y="1039989"/>
            <a:ext cx="182880" cy="182880"/>
          </a:xfrm>
          <a:prstGeom prst="rect">
            <a:avLst/>
          </a:prstGeom>
          <a:noFill/>
          <a:ln w="1270">
            <a:solidFill>
              <a:srgbClr val="56EEA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9859" y="2320577"/>
            <a:ext cx="182880" cy="182880"/>
          </a:xfrm>
          <a:prstGeom prst="sun">
            <a:avLst/>
          </a:prstGeom>
          <a:noFill/>
          <a:ln w="1270">
            <a:solidFill>
              <a:srgbClr val="4E666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2036" y="1229232"/>
            <a:ext cx="182880" cy="182880"/>
          </a:xfrm>
          <a:prstGeom prst="sun">
            <a:avLst/>
          </a:prstGeom>
          <a:noFill/>
          <a:ln w="1270">
            <a:solidFill>
              <a:srgbClr val="ECFCA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53613" y="4275996"/>
            <a:ext cx="182880" cy="182880"/>
          </a:xfrm>
          <a:prstGeom prst="cube">
            <a:avLst/>
          </a:prstGeom>
          <a:noFill/>
          <a:ln w="1270">
            <a:solidFill>
              <a:srgbClr val="55AFC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Responsive Web Design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websites that adapt to different screen sizes and devices using CSS media queries and flexible layouts.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28753" y="4292597"/>
            <a:ext cx="182880" cy="182880"/>
          </a:xfrm>
          <a:prstGeom prst="triangle">
            <a:avLst/>
          </a:prstGeom>
          <a:noFill/>
          <a:ln w="1270">
            <a:solidFill>
              <a:srgbClr val="66EEF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866567" y="1590813"/>
            <a:ext cx="182880" cy="182880"/>
          </a:xfrm>
          <a:prstGeom prst="cube">
            <a:avLst/>
          </a:prstGeom>
          <a:noFill/>
          <a:ln w="1270">
            <a:solidFill>
              <a:srgbClr val="59BA4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03459" y="381205"/>
            <a:ext cx="182880" cy="182880"/>
          </a:xfrm>
          <a:prstGeom prst="cube">
            <a:avLst/>
          </a:prstGeom>
          <a:noFill/>
          <a:ln w="1270">
            <a:solidFill>
              <a:srgbClr val="D5D8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966596" y="1985020"/>
            <a:ext cx="182880" cy="182880"/>
          </a:xfrm>
          <a:prstGeom prst="sun">
            <a:avLst/>
          </a:prstGeom>
          <a:noFill/>
          <a:ln w="1270">
            <a:solidFill>
              <a:srgbClr val="0A4EB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04786" y="3007411"/>
            <a:ext cx="182880" cy="182880"/>
          </a:xfrm>
          <a:prstGeom prst="cube">
            <a:avLst/>
          </a:prstGeom>
          <a:noFill/>
          <a:ln w="1270">
            <a:solidFill>
              <a:srgbClr val="AF1E5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 (A11y)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 websites to be usable by people with disabilities, following WCAG guidelines. It involves providing alternative text for images, ensuring proper color contrast, and semantic HTML.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568000" y="253335"/>
            <a:ext cx="182880" cy="182880"/>
          </a:xfrm>
          <a:prstGeom prst="cube">
            <a:avLst/>
          </a:prstGeom>
          <a:noFill/>
          <a:ln w="1270">
            <a:solidFill>
              <a:srgbClr val="31850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76743" y="3831421"/>
            <a:ext cx="182880" cy="182880"/>
          </a:xfrm>
          <a:prstGeom prst="cube">
            <a:avLst/>
          </a:prstGeom>
          <a:noFill/>
          <a:ln w="1270">
            <a:solidFill>
              <a:srgbClr val="0355B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2339" y="2099126"/>
            <a:ext cx="182880" cy="182880"/>
          </a:xfrm>
          <a:prstGeom prst="cube">
            <a:avLst/>
          </a:prstGeom>
          <a:noFill/>
          <a:ln w="1270">
            <a:solidFill>
              <a:srgbClr val="FBF09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338937" y="4516138"/>
            <a:ext cx="182880" cy="182880"/>
          </a:xfrm>
          <a:prstGeom prst="sun">
            <a:avLst/>
          </a:prstGeom>
          <a:noFill/>
          <a:ln w="1270">
            <a:solidFill>
              <a:srgbClr val="E00AD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951372" y="4242971"/>
            <a:ext cx="182880" cy="182880"/>
          </a:xfrm>
          <a:prstGeom prst="sun">
            <a:avLst/>
          </a:prstGeom>
          <a:noFill/>
          <a:ln w="1270">
            <a:solidFill>
              <a:srgbClr val="2C47E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Web Development?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development is the process of creating websites and web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building a house: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Architect: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Plans the design and functionality.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Construction Crew: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tools and materials to build 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developers are the construction crew for the internet!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8765" y="3399767"/>
            <a:ext cx="182880" cy="182880"/>
          </a:xfrm>
          <a:prstGeom prst="sun">
            <a:avLst/>
          </a:prstGeom>
          <a:noFill/>
          <a:ln w="1270">
            <a:solidFill>
              <a:srgbClr val="3B678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83825" y="456613"/>
            <a:ext cx="182880" cy="182880"/>
          </a:xfrm>
          <a:prstGeom prst="sun">
            <a:avLst/>
          </a:prstGeom>
          <a:noFill/>
          <a:ln w="1270">
            <a:solidFill>
              <a:srgbClr val="D064C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66460" y="3071895"/>
            <a:ext cx="182880" cy="182880"/>
          </a:xfrm>
          <a:prstGeom prst="sun">
            <a:avLst/>
          </a:prstGeom>
          <a:noFill/>
          <a:ln w="1270">
            <a:solidFill>
              <a:srgbClr val="F9AE2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2226" y="3763056"/>
            <a:ext cx="182880" cy="182880"/>
          </a:xfrm>
          <a:prstGeom prst="triangle">
            <a:avLst/>
          </a:prstGeom>
          <a:noFill/>
          <a:ln w="1270">
            <a:solidFill>
              <a:srgbClr val="ECE46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416176" y="17459"/>
            <a:ext cx="182880" cy="182880"/>
          </a:xfrm>
          <a:prstGeom prst="rect">
            <a:avLst/>
          </a:prstGeom>
          <a:noFill/>
          <a:ln w="1270">
            <a:solidFill>
              <a:srgbClr val="1D3E0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Performance Optimization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Improving the speed and efficiency of websites by optimizing images, minifying code, leveraging browser caching, and using a Content Delivery Network (CDN).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9481" y="1014974"/>
            <a:ext cx="182880" cy="182880"/>
          </a:xfrm>
          <a:prstGeom prst="rect">
            <a:avLst/>
          </a:prstGeom>
          <a:noFill/>
          <a:ln w="1270">
            <a:solidFill>
              <a:srgbClr val="5A5B3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769757" y="1304379"/>
            <a:ext cx="182880" cy="182880"/>
          </a:xfrm>
          <a:prstGeom prst="rect">
            <a:avLst/>
          </a:prstGeom>
          <a:noFill/>
          <a:ln w="1270">
            <a:solidFill>
              <a:srgbClr val="B2AF7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87751" y="238617"/>
            <a:ext cx="182880" cy="182880"/>
          </a:xfrm>
          <a:prstGeom prst="sun">
            <a:avLst/>
          </a:prstGeom>
          <a:noFill/>
          <a:ln w="1270">
            <a:solidFill>
              <a:srgbClr val="EC4C1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31270" y="3580848"/>
            <a:ext cx="182880" cy="182880"/>
          </a:xfrm>
          <a:prstGeom prst="rect">
            <a:avLst/>
          </a:prstGeom>
          <a:noFill/>
          <a:ln w="1270">
            <a:solidFill>
              <a:srgbClr val="0281D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37070" y="2925609"/>
            <a:ext cx="182880" cy="182880"/>
          </a:xfrm>
          <a:prstGeom prst="rect">
            <a:avLst/>
          </a:prstGeom>
          <a:noFill/>
          <a:ln w="1270">
            <a:solidFill>
              <a:srgbClr val="7A296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APIs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how to interact with external services and retrieve data from APIs (Application Programming Interfaces) using JavaScript (e.g., Fetch API, Axios).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07983" y="3784297"/>
            <a:ext cx="182880" cy="182880"/>
          </a:xfrm>
          <a:prstGeom prst="sun">
            <a:avLst/>
          </a:prstGeom>
          <a:noFill/>
          <a:ln w="1270">
            <a:solidFill>
              <a:srgbClr val="933E5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75191" y="1245945"/>
            <a:ext cx="182880" cy="182880"/>
          </a:xfrm>
          <a:prstGeom prst="cube">
            <a:avLst/>
          </a:prstGeom>
          <a:noFill/>
          <a:ln w="1270">
            <a:solidFill>
              <a:srgbClr val="74CAA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52187" y="4045369"/>
            <a:ext cx="182880" cy="182880"/>
          </a:xfrm>
          <a:prstGeom prst="sun">
            <a:avLst/>
          </a:prstGeom>
          <a:noFill/>
          <a:ln w="1270">
            <a:solidFill>
              <a:srgbClr val="EFC42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581289" y="1900491"/>
            <a:ext cx="182880" cy="182880"/>
          </a:xfrm>
          <a:prstGeom prst="cube">
            <a:avLst/>
          </a:prstGeom>
          <a:noFill/>
          <a:ln w="1270">
            <a:solidFill>
              <a:srgbClr val="353DC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967776" y="2169050"/>
            <a:ext cx="182880" cy="182880"/>
          </a:xfrm>
          <a:prstGeom prst="cube">
            <a:avLst/>
          </a:prstGeom>
          <a:noFill/>
          <a:ln w="1270">
            <a:solidFill>
              <a:srgbClr val="8804E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Debugging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 debugging techniches and how to work with browser developer tools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85033" y="4146819"/>
            <a:ext cx="182880" cy="182880"/>
          </a:xfrm>
          <a:prstGeom prst="rect">
            <a:avLst/>
          </a:prstGeom>
          <a:noFill/>
          <a:ln w="1270">
            <a:solidFill>
              <a:srgbClr val="69847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10606" y="1548413"/>
            <a:ext cx="182880" cy="182880"/>
          </a:xfrm>
          <a:prstGeom prst="triangle">
            <a:avLst/>
          </a:prstGeom>
          <a:noFill/>
          <a:ln w="1270">
            <a:solidFill>
              <a:srgbClr val="26C94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65106" y="1321526"/>
            <a:ext cx="182880" cy="182880"/>
          </a:xfrm>
          <a:prstGeom prst="triangle">
            <a:avLst/>
          </a:prstGeom>
          <a:noFill/>
          <a:ln w="1270">
            <a:solidFill>
              <a:srgbClr val="CFE5D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15437" y="2830731"/>
            <a:ext cx="182880" cy="182880"/>
          </a:xfrm>
          <a:prstGeom prst="rect">
            <a:avLst/>
          </a:prstGeom>
          <a:noFill/>
          <a:ln w="1270">
            <a:solidFill>
              <a:srgbClr val="52B68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502999" y="2241418"/>
            <a:ext cx="182880" cy="182880"/>
          </a:xfrm>
          <a:prstGeom prst="cube">
            <a:avLst/>
          </a:prstGeom>
          <a:noFill/>
          <a:ln w="1270">
            <a:solidFill>
              <a:srgbClr val="C0C29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Where to go next?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just the beginning!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 small projects to solidify your knowledge.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Specialize: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a front-end or back-end focus.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Updated: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Web development is constantly evolving, so keep learning!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91871" y="86762"/>
            <a:ext cx="182880" cy="182880"/>
          </a:xfrm>
          <a:prstGeom prst="sun">
            <a:avLst/>
          </a:prstGeom>
          <a:noFill/>
          <a:ln w="1270">
            <a:solidFill>
              <a:srgbClr val="FCE74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811943" y="3166311"/>
            <a:ext cx="182880" cy="182880"/>
          </a:xfrm>
          <a:prstGeom prst="sun">
            <a:avLst/>
          </a:prstGeom>
          <a:noFill/>
          <a:ln w="1270">
            <a:solidFill>
              <a:srgbClr val="4D4E8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907283" y="2617906"/>
            <a:ext cx="182880" cy="182880"/>
          </a:xfrm>
          <a:prstGeom prst="rect">
            <a:avLst/>
          </a:prstGeom>
          <a:noFill/>
          <a:ln w="1270">
            <a:solidFill>
              <a:srgbClr val="DAFE8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54378" y="1109090"/>
            <a:ext cx="182880" cy="182880"/>
          </a:xfrm>
          <a:prstGeom prst="sun">
            <a:avLst/>
          </a:prstGeom>
          <a:noFill/>
          <a:ln w="1270">
            <a:solidFill>
              <a:srgbClr val="C5F98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89801" y="1314551"/>
            <a:ext cx="182880" cy="182880"/>
          </a:xfrm>
          <a:prstGeom prst="cube">
            <a:avLst/>
          </a:prstGeom>
          <a:noFill/>
          <a:ln w="1270">
            <a:solidFill>
              <a:srgbClr val="2693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development is a rewarding and in-demand skill.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luck on your journey! Happy coding!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19916" y="1105675"/>
            <a:ext cx="182880" cy="182880"/>
          </a:xfrm>
          <a:prstGeom prst="rect">
            <a:avLst/>
          </a:prstGeom>
          <a:noFill/>
          <a:ln w="1270">
            <a:solidFill>
              <a:srgbClr val="0C569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023170" y="1119969"/>
            <a:ext cx="182880" cy="182880"/>
          </a:xfrm>
          <a:prstGeom prst="sun">
            <a:avLst/>
          </a:prstGeom>
          <a:noFill/>
          <a:ln w="1270">
            <a:solidFill>
              <a:srgbClr val="428A5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36973" y="3603557"/>
            <a:ext cx="182880" cy="182880"/>
          </a:xfrm>
          <a:prstGeom prst="cube">
            <a:avLst/>
          </a:prstGeom>
          <a:noFill/>
          <a:ln w="1270">
            <a:solidFill>
              <a:srgbClr val="1A367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60363" y="3559493"/>
            <a:ext cx="182880" cy="182880"/>
          </a:xfrm>
          <a:prstGeom prst="rect">
            <a:avLst/>
          </a:prstGeom>
          <a:noFill/>
          <a:ln w="1270">
            <a:solidFill>
              <a:srgbClr val="CDC0D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255149" y="3622309"/>
            <a:ext cx="182880" cy="182880"/>
          </a:xfrm>
          <a:prstGeom prst="cube">
            <a:avLst/>
          </a:prstGeom>
          <a:noFill/>
          <a:ln w="1270">
            <a:solidFill>
              <a:srgbClr val="38AA7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Core Technologies: HTML, CSS, and JavaScript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are the fundamental building blocks: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HTML (HyperText Markup Language):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structure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your website.  Think of it as the bones and layout.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CSS (Cascading Style Sheets):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style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your website.  Think of it as the paint, furniture, and decorations.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JavaScript: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behavior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your website. Think of it as the electricity and plumbing - it makes things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happen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09803" y="3315497"/>
            <a:ext cx="182880" cy="182880"/>
          </a:xfrm>
          <a:prstGeom prst="triangle">
            <a:avLst/>
          </a:prstGeom>
          <a:noFill/>
          <a:ln w="1270">
            <a:solidFill>
              <a:srgbClr val="994AB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629589" y="2157299"/>
            <a:ext cx="182880" cy="182880"/>
          </a:xfrm>
          <a:prstGeom prst="triangle">
            <a:avLst/>
          </a:prstGeom>
          <a:noFill/>
          <a:ln w="1270">
            <a:solidFill>
              <a:srgbClr val="2F4AA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4089" y="1864050"/>
            <a:ext cx="182880" cy="182880"/>
          </a:xfrm>
          <a:prstGeom prst="triangle">
            <a:avLst/>
          </a:prstGeom>
          <a:noFill/>
          <a:ln w="1270">
            <a:solidFill>
              <a:srgbClr val="739D4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784644" y="4328347"/>
            <a:ext cx="182880" cy="182880"/>
          </a:xfrm>
          <a:prstGeom prst="sun">
            <a:avLst/>
          </a:prstGeom>
          <a:noFill/>
          <a:ln w="1270">
            <a:solidFill>
              <a:srgbClr val="91F23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43244" y="600015"/>
            <a:ext cx="182880" cy="182880"/>
          </a:xfrm>
          <a:prstGeom prst="sun">
            <a:avLst/>
          </a:prstGeom>
          <a:noFill/>
          <a:ln w="1270">
            <a:solidFill>
              <a:srgbClr val="00684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HTML: Building the Structure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HTML uses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tags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define elements on a page.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&lt;h1&gt;My First Heading&lt;/h1&gt;
&lt;p&gt;This is a paragraph.&lt;/p&gt;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&lt;h1&gt;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defines a level 1 heading.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&lt;p&gt;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defines a paragraph.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Everything goes inside tags!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5068" y="4516028"/>
            <a:ext cx="182880" cy="182880"/>
          </a:xfrm>
          <a:prstGeom prst="triangle">
            <a:avLst/>
          </a:prstGeom>
          <a:noFill/>
          <a:ln w="1270">
            <a:solidFill>
              <a:srgbClr val="5980D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19497" y="1044119"/>
            <a:ext cx="182880" cy="182880"/>
          </a:xfrm>
          <a:prstGeom prst="cube">
            <a:avLst/>
          </a:prstGeom>
          <a:noFill/>
          <a:ln w="1270">
            <a:solidFill>
              <a:srgbClr val="93C13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98479" y="3819489"/>
            <a:ext cx="182880" cy="182880"/>
          </a:xfrm>
          <a:prstGeom prst="rect">
            <a:avLst/>
          </a:prstGeom>
          <a:noFill/>
          <a:ln w="1270">
            <a:solidFill>
              <a:srgbClr val="7EA30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72740" y="2190613"/>
            <a:ext cx="182880" cy="182880"/>
          </a:xfrm>
          <a:prstGeom prst="sun">
            <a:avLst/>
          </a:prstGeom>
          <a:noFill/>
          <a:ln w="1270">
            <a:solidFill>
              <a:srgbClr val="DB5FC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964991" y="2676216"/>
            <a:ext cx="182880" cy="182880"/>
          </a:xfrm>
          <a:prstGeom prst="sun">
            <a:avLst/>
          </a:prstGeom>
          <a:noFill/>
          <a:ln w="1270">
            <a:solidFill>
              <a:srgbClr val="CA062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CSS: Adding Style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CSS styles HTML elements.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h1 {
  color: blue;
  text-align: center;
}
p {
  font-size: 16px;
}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makes all 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&lt;h1&gt;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elements blue and centered and all paragraph fonts will be 16px.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01867" y="1189067"/>
            <a:ext cx="182880" cy="182880"/>
          </a:xfrm>
          <a:prstGeom prst="rect">
            <a:avLst/>
          </a:prstGeom>
          <a:noFill/>
          <a:ln w="1270">
            <a:solidFill>
              <a:srgbClr val="36331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469892" y="2167559"/>
            <a:ext cx="182880" cy="182880"/>
          </a:xfrm>
          <a:prstGeom prst="sun">
            <a:avLst/>
          </a:prstGeom>
          <a:noFill/>
          <a:ln w="1270">
            <a:solidFill>
              <a:srgbClr val="8DAD6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281183" y="1361894"/>
            <a:ext cx="182880" cy="182880"/>
          </a:xfrm>
          <a:prstGeom prst="rect">
            <a:avLst/>
          </a:prstGeom>
          <a:noFill/>
          <a:ln w="1270">
            <a:solidFill>
              <a:srgbClr val="62E98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82190" y="2877216"/>
            <a:ext cx="182880" cy="182880"/>
          </a:xfrm>
          <a:prstGeom prst="rect">
            <a:avLst/>
          </a:prstGeom>
          <a:noFill/>
          <a:ln w="1270">
            <a:solidFill>
              <a:srgbClr val="0CF82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41257" y="1863112"/>
            <a:ext cx="182880" cy="182880"/>
          </a:xfrm>
          <a:prstGeom prst="cube">
            <a:avLst/>
          </a:prstGeom>
          <a:noFill/>
          <a:ln w="1270">
            <a:solidFill>
              <a:srgbClr val="B6096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JavaScript: Making it Interactive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JavaScript adds interactivity and dynamic behavior.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 myFunction() {
  alert('Hello World!');
}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creates a function that displays an alert box when called.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03740" y="4288596"/>
            <a:ext cx="182880" cy="182880"/>
          </a:xfrm>
          <a:prstGeom prst="sun">
            <a:avLst/>
          </a:prstGeom>
          <a:noFill/>
          <a:ln w="1270">
            <a:solidFill>
              <a:srgbClr val="4F731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144223" y="1765766"/>
            <a:ext cx="182880" cy="182880"/>
          </a:xfrm>
          <a:prstGeom prst="sun">
            <a:avLst/>
          </a:prstGeom>
          <a:noFill/>
          <a:ln w="1270">
            <a:solidFill>
              <a:srgbClr val="BE99F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600157" y="261828"/>
            <a:ext cx="182880" cy="182880"/>
          </a:xfrm>
          <a:prstGeom prst="triangle">
            <a:avLst/>
          </a:prstGeom>
          <a:noFill/>
          <a:ln w="1270">
            <a:solidFill>
              <a:srgbClr val="08C42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93897" y="4395958"/>
            <a:ext cx="182880" cy="182880"/>
          </a:xfrm>
          <a:prstGeom prst="triangle">
            <a:avLst/>
          </a:prstGeom>
          <a:noFill/>
          <a:ln w="1270">
            <a:solidFill>
              <a:srgbClr val="0E077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6194" y="620118"/>
            <a:ext cx="182880" cy="182880"/>
          </a:xfrm>
          <a:prstGeom prst="sun">
            <a:avLst/>
          </a:prstGeom>
          <a:noFill/>
          <a:ln w="1270">
            <a:solidFill>
              <a:srgbClr val="F7578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Front-end: What the User Sees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front-end (or client-side) is what users interact with directly.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built using HTML, CSS, and JavaScript.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Focuses on the user experience (UX) and user interface (UI).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Buttons, forms, menus, images, and the overall layout.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27130" y="1756575"/>
            <a:ext cx="182880" cy="182880"/>
          </a:xfrm>
          <a:prstGeom prst="sun">
            <a:avLst/>
          </a:prstGeom>
          <a:noFill/>
          <a:ln w="1270">
            <a:solidFill>
              <a:srgbClr val="C8BAA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508135" y="478508"/>
            <a:ext cx="182880" cy="182880"/>
          </a:xfrm>
          <a:prstGeom prst="triangle">
            <a:avLst/>
          </a:prstGeom>
          <a:noFill/>
          <a:ln w="1270">
            <a:solidFill>
              <a:srgbClr val="1D7CA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74969" y="1482736"/>
            <a:ext cx="182880" cy="182880"/>
          </a:xfrm>
          <a:prstGeom prst="cube">
            <a:avLst/>
          </a:prstGeom>
          <a:noFill/>
          <a:ln w="1270">
            <a:solidFill>
              <a:srgbClr val="7EBE2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0764" y="3703747"/>
            <a:ext cx="182880" cy="182880"/>
          </a:xfrm>
          <a:prstGeom prst="cube">
            <a:avLst/>
          </a:prstGeom>
          <a:noFill/>
          <a:ln w="1270">
            <a:solidFill>
              <a:srgbClr val="3979F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41586" y="4256336"/>
            <a:ext cx="182880" cy="182880"/>
          </a:xfrm>
          <a:prstGeom prst="rect">
            <a:avLst/>
          </a:prstGeom>
          <a:noFill/>
          <a:ln w="1270">
            <a:solidFill>
              <a:srgbClr val="4A111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Back-end: The Server-Side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back-end (or server-side) handles data storage, processing, and security.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 server-side languages like Python, Java, Node.js, PHP, Ruby, etc.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Interacts with databases to store and retrieve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Manages user authentication and authorization.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05144" y="3801921"/>
            <a:ext cx="182880" cy="182880"/>
          </a:xfrm>
          <a:prstGeom prst="sun">
            <a:avLst/>
          </a:prstGeom>
          <a:noFill/>
          <a:ln w="1270">
            <a:solidFill>
              <a:srgbClr val="CEDC5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519027" y="3583121"/>
            <a:ext cx="182880" cy="182880"/>
          </a:xfrm>
          <a:prstGeom prst="triangle">
            <a:avLst/>
          </a:prstGeom>
          <a:noFill/>
          <a:ln w="1270">
            <a:solidFill>
              <a:srgbClr val="925E0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03238" y="663476"/>
            <a:ext cx="182880" cy="182880"/>
          </a:xfrm>
          <a:prstGeom prst="sun">
            <a:avLst/>
          </a:prstGeom>
          <a:noFill/>
          <a:ln w="1270">
            <a:solidFill>
              <a:srgbClr val="CFED5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78016" y="2453263"/>
            <a:ext cx="182880" cy="182880"/>
          </a:xfrm>
          <a:prstGeom prst="rect">
            <a:avLst/>
          </a:prstGeom>
          <a:noFill/>
          <a:ln w="1270">
            <a:solidFill>
              <a:srgbClr val="F4958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51573" y="1421565"/>
            <a:ext cx="182880" cy="182880"/>
          </a:xfrm>
          <a:prstGeom prst="cube">
            <a:avLst/>
          </a:prstGeom>
          <a:noFill/>
          <a:ln w="1270">
            <a:solidFill>
              <a:srgbClr val="6CEDE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Front-end vs. Back-end: The Analogy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a restaurant: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Front-end: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dining area, menus, waiters - everything the customer sees and interacts with.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Back-end: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kitchen, cooks, inventory management - everything that happens behind the scenes.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2025-02-24T11:04:27Z</dcterms:created>
  <dcterms:modified xsi:type="dcterms:W3CDTF">2025-02-24T11:04:27Z</dcterms:modified>
</cp:coreProperties>
</file>