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4" name="Shape 2"/>
          <p:cNvSpPr/>
          <p:nvPr/>
        </p:nvSpPr>
        <p:spPr>
          <a:xfrm>
            <a:off x="1141977" y="938372"/>
            <a:ext cx="182880" cy="182880"/>
          </a:xfrm>
          <a:prstGeom prst="triangle">
            <a:avLst/>
          </a:prstGeom>
          <a:noFill/>
          <a:ln w="1270">
            <a:solidFill>
              <a:srgbClr val="6DB468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947403" y="2913379"/>
            <a:ext cx="182880" cy="182880"/>
          </a:xfrm>
          <a:prstGeom prst="triangle">
            <a:avLst/>
          </a:prstGeom>
          <a:noFill/>
          <a:ln w="1270">
            <a:solidFill>
              <a:srgbClr val="EB3A92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166162" y="4446076"/>
            <a:ext cx="182880" cy="182880"/>
          </a:xfrm>
          <a:prstGeom prst="cube">
            <a:avLst/>
          </a:prstGeom>
          <a:noFill/>
          <a:ln w="1270">
            <a:solidFill>
              <a:srgbClr val="19017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388247" y="1837919"/>
            <a:ext cx="182880" cy="182880"/>
          </a:xfrm>
          <a:prstGeom prst="sun">
            <a:avLst/>
          </a:prstGeom>
          <a:noFill/>
          <a:ln w="1270">
            <a:solidFill>
              <a:srgbClr val="9CD60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039013" y="638831"/>
            <a:ext cx="182880" cy="182880"/>
          </a:xfrm>
          <a:prstGeom prst="cube">
            <a:avLst/>
          </a:prstGeom>
          <a:noFill/>
          <a:ln w="1270">
            <a:solidFill>
              <a:srgbClr val="A1189B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Wireless Communication Technologies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 to the world of Wireless!  This presentation will cover: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Wireless Communication?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Wireless Technologies: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Wi-Fi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Bluetooth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Cellular Networks (4G/5G)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Satellite Communication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NFC &amp; RFID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 of Wireless Communication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Advantages and Disadvantages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Future of Wireless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836117" y="112279"/>
            <a:ext cx="182880" cy="182880"/>
          </a:xfrm>
          <a:prstGeom prst="sun">
            <a:avLst/>
          </a:prstGeom>
          <a:noFill/>
          <a:ln w="1270">
            <a:solidFill>
              <a:srgbClr val="7CD0F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425970" y="1507847"/>
            <a:ext cx="182880" cy="182880"/>
          </a:xfrm>
          <a:prstGeom prst="triangle">
            <a:avLst/>
          </a:prstGeom>
          <a:noFill/>
          <a:ln w="1270">
            <a:solidFill>
              <a:srgbClr val="05E8A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190530" y="2375180"/>
            <a:ext cx="182880" cy="182880"/>
          </a:xfrm>
          <a:prstGeom prst="cube">
            <a:avLst/>
          </a:prstGeom>
          <a:noFill/>
          <a:ln w="1270">
            <a:solidFill>
              <a:srgbClr val="92121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800533" y="2770309"/>
            <a:ext cx="182880" cy="182880"/>
          </a:xfrm>
          <a:prstGeom prst="triangle">
            <a:avLst/>
          </a:prstGeom>
          <a:noFill/>
          <a:ln w="1270">
            <a:solidFill>
              <a:srgbClr val="AA287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934043" y="2320947"/>
            <a:ext cx="182880" cy="182880"/>
          </a:xfrm>
          <a:prstGeom prst="rect">
            <a:avLst/>
          </a:prstGeom>
          <a:noFill/>
          <a:ln w="1270">
            <a:solidFill>
              <a:srgbClr val="05177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Advantages of Wireless Communication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Mobility: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Users can move freely while staying connected.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Convenience: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No need for cables or wires.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Cost-effective: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Reduced wiring costs, especially in large buildings.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Easy to deploy: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Wireless networks are easier to set up than wired networks.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Scalability: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Easily add or remove devices from the network.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661840" y="4230906"/>
            <a:ext cx="182880" cy="182880"/>
          </a:xfrm>
          <a:prstGeom prst="sun">
            <a:avLst/>
          </a:prstGeom>
          <a:noFill/>
          <a:ln w="1270">
            <a:solidFill>
              <a:srgbClr val="0190A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182033" y="2899010"/>
            <a:ext cx="182880" cy="182880"/>
          </a:xfrm>
          <a:prstGeom prst="rect">
            <a:avLst/>
          </a:prstGeom>
          <a:noFill/>
          <a:ln w="1270">
            <a:solidFill>
              <a:srgbClr val="007FA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795250" y="76908"/>
            <a:ext cx="182880" cy="182880"/>
          </a:xfrm>
          <a:prstGeom prst="rect">
            <a:avLst/>
          </a:prstGeom>
          <a:noFill/>
          <a:ln w="1270">
            <a:solidFill>
              <a:srgbClr val="B5756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628171" y="1254982"/>
            <a:ext cx="182880" cy="182880"/>
          </a:xfrm>
          <a:prstGeom prst="sun">
            <a:avLst/>
          </a:prstGeom>
          <a:noFill/>
          <a:ln w="1270">
            <a:solidFill>
              <a:srgbClr val="9E1E2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12793" y="1172041"/>
            <a:ext cx="182880" cy="182880"/>
          </a:xfrm>
          <a:prstGeom prst="sun">
            <a:avLst/>
          </a:prstGeom>
          <a:noFill/>
          <a:ln w="1270">
            <a:solidFill>
              <a:srgbClr val="FA81C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Disadvantages of Wireless Communication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Security: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Wireless signals can be intercepted.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Interference: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Susceptible to interference from other devices.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Range limitations: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Limited range compared to wired connections.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Speed: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Often slower than wired connections (though 5G is changing this!).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Reliability: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Can be less reliable than wired connections due to signal fluctuations.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191690" y="3625579"/>
            <a:ext cx="182880" cy="182880"/>
          </a:xfrm>
          <a:prstGeom prst="rect">
            <a:avLst/>
          </a:prstGeom>
          <a:noFill/>
          <a:ln w="1270">
            <a:solidFill>
              <a:srgbClr val="039CE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661864" y="2271104"/>
            <a:ext cx="182880" cy="182880"/>
          </a:xfrm>
          <a:prstGeom prst="triangle">
            <a:avLst/>
          </a:prstGeom>
          <a:noFill/>
          <a:ln w="1270">
            <a:solidFill>
              <a:srgbClr val="7CCB9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201899" y="3417851"/>
            <a:ext cx="182880" cy="182880"/>
          </a:xfrm>
          <a:prstGeom prst="rect">
            <a:avLst/>
          </a:prstGeom>
          <a:noFill/>
          <a:ln w="1270">
            <a:solidFill>
              <a:srgbClr val="C4734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805411" y="416726"/>
            <a:ext cx="182880" cy="182880"/>
          </a:xfrm>
          <a:prstGeom prst="cube">
            <a:avLst/>
          </a:prstGeom>
          <a:noFill/>
          <a:ln w="1270">
            <a:solidFill>
              <a:srgbClr val="E2603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274816" y="3971265"/>
            <a:ext cx="182880" cy="182880"/>
          </a:xfrm>
          <a:prstGeom prst="sun">
            <a:avLst/>
          </a:prstGeom>
          <a:noFill/>
          <a:ln w="1270">
            <a:solidFill>
              <a:srgbClr val="A4F55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Security Considerations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Securing your wireless network is critical. Here are some best practices: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strong passwords: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Avoid default passwords and use complex, unique passwords.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Enable encryption: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WPA3 or WPA2 encryption for Wi-Fi.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Firewall protection: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a firewall to protect your network from unauthorized access.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Keep software updated: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Regularly update your devices and routers to patch security vulnerabilities.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aware of phishing scams: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Don't click on suspicious links or download attachments from unknown senders.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695255" y="937513"/>
            <a:ext cx="182880" cy="182880"/>
          </a:xfrm>
          <a:prstGeom prst="cube">
            <a:avLst/>
          </a:prstGeom>
          <a:noFill/>
          <a:ln w="1270">
            <a:solidFill>
              <a:srgbClr val="9D2C4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273660" y="3055045"/>
            <a:ext cx="182880" cy="182880"/>
          </a:xfrm>
          <a:prstGeom prst="cube">
            <a:avLst/>
          </a:prstGeom>
          <a:noFill/>
          <a:ln w="1270">
            <a:solidFill>
              <a:srgbClr val="4514C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190342" y="107746"/>
            <a:ext cx="182880" cy="182880"/>
          </a:xfrm>
          <a:prstGeom prst="sun">
            <a:avLst/>
          </a:prstGeom>
          <a:noFill/>
          <a:ln w="1270">
            <a:solidFill>
              <a:srgbClr val="A7832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811462" y="233598"/>
            <a:ext cx="182880" cy="182880"/>
          </a:xfrm>
          <a:prstGeom prst="rect">
            <a:avLst/>
          </a:prstGeom>
          <a:noFill/>
          <a:ln w="1270">
            <a:solidFill>
              <a:srgbClr val="A49F3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20622" y="4274653"/>
            <a:ext cx="182880" cy="182880"/>
          </a:xfrm>
          <a:prstGeom prst="rect">
            <a:avLst/>
          </a:prstGeom>
          <a:noFill/>
          <a:ln w="1270">
            <a:solidFill>
              <a:srgbClr val="9A568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Future of Wireless Communication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future of wireless is exciting!  Expect to see: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Continued evolution of 5G and beyond (6G):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Even faster speeds, lower latency, and greater capacity.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Increased use of IoT devices: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Connecting billions of devices to the internet.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Advancements in Wi-Fi technology: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Faster speeds, better range, and improved security.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New applications in areas like augmented reality (AR) and virtual reality (VR).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More efficient energy usage.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971868" y="847499"/>
            <a:ext cx="182880" cy="182880"/>
          </a:xfrm>
          <a:prstGeom prst="triangle">
            <a:avLst/>
          </a:prstGeom>
          <a:noFill/>
          <a:ln w="1270">
            <a:solidFill>
              <a:srgbClr val="A8A4B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787717" y="622844"/>
            <a:ext cx="182880" cy="182880"/>
          </a:xfrm>
          <a:prstGeom prst="rect">
            <a:avLst/>
          </a:prstGeom>
          <a:noFill/>
          <a:ln w="1270">
            <a:solidFill>
              <a:srgbClr val="37CE4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376618" y="1270113"/>
            <a:ext cx="182880" cy="182880"/>
          </a:xfrm>
          <a:prstGeom prst="sun">
            <a:avLst/>
          </a:prstGeom>
          <a:noFill/>
          <a:ln w="1270">
            <a:solidFill>
              <a:srgbClr val="104C0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880517" y="214968"/>
            <a:ext cx="182880" cy="182880"/>
          </a:xfrm>
          <a:prstGeom prst="sun">
            <a:avLst/>
          </a:prstGeom>
          <a:noFill/>
          <a:ln w="1270">
            <a:solidFill>
              <a:srgbClr val="CE1DC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910940" y="1446307"/>
            <a:ext cx="182880" cy="182880"/>
          </a:xfrm>
          <a:prstGeom prst="sun">
            <a:avLst/>
          </a:prstGeom>
          <a:noFill/>
          <a:ln w="1270">
            <a:solidFill>
              <a:srgbClr val="459B9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6G - The Next Generation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6G is the successor to 5G cellular technology.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Faster Speeds: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Expect even faster speeds than 5G, potentially reaching terabits per second.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Lower Latency: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Significantly lower latency, enabling real-time applications.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New Frequencies: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Utilizing higher frequencies, including terahertz waves.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Holographic communication, enhanced AI, and advanced robotics.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567254" y="3546525"/>
            <a:ext cx="182880" cy="182880"/>
          </a:xfrm>
          <a:prstGeom prst="rect">
            <a:avLst/>
          </a:prstGeom>
          <a:noFill/>
          <a:ln w="1270">
            <a:solidFill>
              <a:srgbClr val="942B3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597051" y="669340"/>
            <a:ext cx="182880" cy="182880"/>
          </a:xfrm>
          <a:prstGeom prst="triangle">
            <a:avLst/>
          </a:prstGeom>
          <a:noFill/>
          <a:ln w="1270">
            <a:solidFill>
              <a:srgbClr val="32E3A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467850" y="471911"/>
            <a:ext cx="182880" cy="182880"/>
          </a:xfrm>
          <a:prstGeom prst="sun">
            <a:avLst/>
          </a:prstGeom>
          <a:noFill/>
          <a:ln w="1270">
            <a:solidFill>
              <a:srgbClr val="A200D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32252" y="4428932"/>
            <a:ext cx="182880" cy="182880"/>
          </a:xfrm>
          <a:prstGeom prst="sun">
            <a:avLst/>
          </a:prstGeom>
          <a:noFill/>
          <a:ln w="1270">
            <a:solidFill>
              <a:srgbClr val="7785E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189912" y="657520"/>
            <a:ext cx="182880" cy="182880"/>
          </a:xfrm>
          <a:prstGeom prst="cube">
            <a:avLst/>
          </a:prstGeom>
          <a:noFill/>
          <a:ln w="1270">
            <a:solidFill>
              <a:srgbClr val="AC99C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Wireless Power Transfer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Wireless power transfer (WPT) technologies are evolving.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Inductive Charging: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Used in wireless charging pads for phones.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Resonant Charging: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Allows for charging at a greater distance.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Microwave Power Transfer: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Potential for long-distance power transmission.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Charging electric vehicles, powering sensors, and powering medical implants.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543004" y="333039"/>
            <a:ext cx="182880" cy="182880"/>
          </a:xfrm>
          <a:prstGeom prst="rect">
            <a:avLst/>
          </a:prstGeom>
          <a:noFill/>
          <a:ln w="1270">
            <a:solidFill>
              <a:srgbClr val="18B92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193845" y="857937"/>
            <a:ext cx="182880" cy="182880"/>
          </a:xfrm>
          <a:prstGeom prst="sun">
            <a:avLst/>
          </a:prstGeom>
          <a:noFill/>
          <a:ln w="1270">
            <a:solidFill>
              <a:srgbClr val="4D4A6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412032" y="3814904"/>
            <a:ext cx="182880" cy="182880"/>
          </a:xfrm>
          <a:prstGeom prst="sun">
            <a:avLst/>
          </a:prstGeom>
          <a:noFill/>
          <a:ln w="1270">
            <a:solidFill>
              <a:srgbClr val="03CD5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380587" y="2620874"/>
            <a:ext cx="182880" cy="182880"/>
          </a:xfrm>
          <a:prstGeom prst="sun">
            <a:avLst/>
          </a:prstGeom>
          <a:noFill/>
          <a:ln w="1270">
            <a:solidFill>
              <a:srgbClr val="8FD37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393704" y="1956666"/>
            <a:ext cx="182880" cy="182880"/>
          </a:xfrm>
          <a:prstGeom prst="triangle">
            <a:avLst/>
          </a:prstGeom>
          <a:noFill/>
          <a:ln w="1270">
            <a:solidFill>
              <a:srgbClr val="0283B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Internet of Things (IoT) and Wireless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Wireless communication is the backbone of the IoT.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Connecting Devices: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Enables connection of billions of devices, from sensors to appliances.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Collection: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Facilitates collection of data from various sources.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Automation: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Enables automation of tasks and processes.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Smart homes, smart cities, industrial automation, and healthcare monitoring.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46003" y="1612727"/>
            <a:ext cx="182880" cy="182880"/>
          </a:xfrm>
          <a:prstGeom prst="sun">
            <a:avLst/>
          </a:prstGeom>
          <a:noFill/>
          <a:ln w="1270">
            <a:solidFill>
              <a:srgbClr val="8D0C2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343684" y="2903312"/>
            <a:ext cx="182880" cy="182880"/>
          </a:xfrm>
          <a:prstGeom prst="cube">
            <a:avLst/>
          </a:prstGeom>
          <a:noFill/>
          <a:ln w="1270">
            <a:solidFill>
              <a:srgbClr val="500B0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115076" y="2462503"/>
            <a:ext cx="182880" cy="182880"/>
          </a:xfrm>
          <a:prstGeom prst="triangle">
            <a:avLst/>
          </a:prstGeom>
          <a:noFill/>
          <a:ln w="1270">
            <a:solidFill>
              <a:srgbClr val="F4715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486757" y="3771881"/>
            <a:ext cx="182880" cy="182880"/>
          </a:xfrm>
          <a:prstGeom prst="sun">
            <a:avLst/>
          </a:prstGeom>
          <a:noFill/>
          <a:ln w="1270">
            <a:solidFill>
              <a:srgbClr val="7219B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397235" y="160784"/>
            <a:ext cx="182880" cy="182880"/>
          </a:xfrm>
          <a:prstGeom prst="cube">
            <a:avLst/>
          </a:prstGeom>
          <a:noFill/>
          <a:ln w="1270">
            <a:solidFill>
              <a:srgbClr val="5AF62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Millimeter Wave (mmWave) Technology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Millimeter wave technology is key for 5G and beyond.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 Bandwidth: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Offers high bandwidth for faster data transfer.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Short Range: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Limited range compared to lower frequencies.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Dense Deployment: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Requires a dense network of small cells.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High-speed internet access, virtual reality, and augmented reality.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307378" y="4097115"/>
            <a:ext cx="182880" cy="182880"/>
          </a:xfrm>
          <a:prstGeom prst="cube">
            <a:avLst/>
          </a:prstGeom>
          <a:noFill/>
          <a:ln w="1270">
            <a:solidFill>
              <a:srgbClr val="7CB6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144570" y="94715"/>
            <a:ext cx="182880" cy="182880"/>
          </a:xfrm>
          <a:prstGeom prst="triangle">
            <a:avLst/>
          </a:prstGeom>
          <a:noFill/>
          <a:ln w="1270">
            <a:solidFill>
              <a:srgbClr val="AF005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80589" y="4437252"/>
            <a:ext cx="182880" cy="182880"/>
          </a:xfrm>
          <a:prstGeom prst="rect">
            <a:avLst/>
          </a:prstGeom>
          <a:noFill/>
          <a:ln w="1270">
            <a:solidFill>
              <a:srgbClr val="8075A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996184" y="4121367"/>
            <a:ext cx="182880" cy="182880"/>
          </a:xfrm>
          <a:prstGeom prst="rect">
            <a:avLst/>
          </a:prstGeom>
          <a:noFill/>
          <a:ln w="1270">
            <a:solidFill>
              <a:srgbClr val="01558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782632" y="3878035"/>
            <a:ext cx="182880" cy="182880"/>
          </a:xfrm>
          <a:prstGeom prst="rect">
            <a:avLst/>
          </a:prstGeom>
          <a:noFill/>
          <a:ln w="1270">
            <a:solidFill>
              <a:srgbClr val="C85BC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Wireless Sensor Networks (WSNs)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Wireless sensor networks consist of spatially distributed autonomous sensors.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Monitoring: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Used for monitoring physical or environmental conditions.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Transmission: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Sensors transmit data wirelessly to a central location.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Environmental monitoring, industrial automation, healthcare, and agriculture.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447193" y="1246571"/>
            <a:ext cx="182880" cy="182880"/>
          </a:xfrm>
          <a:prstGeom prst="cube">
            <a:avLst/>
          </a:prstGeom>
          <a:noFill/>
          <a:ln w="1270">
            <a:solidFill>
              <a:srgbClr val="4D539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103672" y="1155966"/>
            <a:ext cx="182880" cy="182880"/>
          </a:xfrm>
          <a:prstGeom prst="triangle">
            <a:avLst/>
          </a:prstGeom>
          <a:noFill/>
          <a:ln w="1270">
            <a:solidFill>
              <a:srgbClr val="4B65A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937445" y="1234442"/>
            <a:ext cx="182880" cy="182880"/>
          </a:xfrm>
          <a:prstGeom prst="rect">
            <a:avLst/>
          </a:prstGeom>
          <a:noFill/>
          <a:ln w="1270">
            <a:solidFill>
              <a:srgbClr val="EBF27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54154" y="3277622"/>
            <a:ext cx="182880" cy="182880"/>
          </a:xfrm>
          <a:prstGeom prst="sun">
            <a:avLst/>
          </a:prstGeom>
          <a:noFill/>
          <a:ln w="1270">
            <a:solidFill>
              <a:srgbClr val="A391B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966700" y="250491"/>
            <a:ext cx="182880" cy="182880"/>
          </a:xfrm>
          <a:prstGeom prst="triangle">
            <a:avLst/>
          </a:prstGeom>
          <a:noFill/>
          <a:ln w="1270">
            <a:solidFill>
              <a:srgbClr val="8D0F8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Cognitive Radio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Cognitive radio is a form of wireless communication in which a transceiver can intelligently detect which communication channels are in use and which are not.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Dynamic Spectrum Access: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Finds and uses available spectrum.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Improved Efficiency: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Increases spectrum efficiency.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Emergency communication, rural broadband access.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543462" y="3310165"/>
            <a:ext cx="182880" cy="182880"/>
          </a:xfrm>
          <a:prstGeom prst="cube">
            <a:avLst/>
          </a:prstGeom>
          <a:noFill/>
          <a:ln w="1270">
            <a:solidFill>
              <a:srgbClr val="61FF1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24643" y="810196"/>
            <a:ext cx="182880" cy="182880"/>
          </a:xfrm>
          <a:prstGeom prst="triangle">
            <a:avLst/>
          </a:prstGeom>
          <a:noFill/>
          <a:ln w="1270">
            <a:solidFill>
              <a:srgbClr val="BA73A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884770" y="3385949"/>
            <a:ext cx="182880" cy="182880"/>
          </a:xfrm>
          <a:prstGeom prst="sun">
            <a:avLst/>
          </a:prstGeom>
          <a:noFill/>
          <a:ln w="1270">
            <a:solidFill>
              <a:srgbClr val="21D07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769356" y="1099744"/>
            <a:ext cx="182880" cy="182880"/>
          </a:xfrm>
          <a:prstGeom prst="triangle">
            <a:avLst/>
          </a:prstGeom>
          <a:noFill/>
          <a:ln w="1270">
            <a:solidFill>
              <a:srgbClr val="CD77D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397863" y="1023650"/>
            <a:ext cx="182880" cy="182880"/>
          </a:xfrm>
          <a:prstGeom prst="rect">
            <a:avLst/>
          </a:prstGeom>
          <a:noFill/>
          <a:ln w="1270">
            <a:solidFill>
              <a:srgbClr val="4C30D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Wireless Communication?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Wireless communication is transmitting information without using physical wires or cables.  It relies on electromagnetic waves (like radio waves, microwaves, and infrared) to carry data through the air.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like talking – your voice travels through the air to reach someone else's ears.  Wireless communication does the same, but with digital information.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78237" y="1787119"/>
            <a:ext cx="182880" cy="182880"/>
          </a:xfrm>
          <a:prstGeom prst="sun">
            <a:avLst/>
          </a:prstGeom>
          <a:noFill/>
          <a:ln w="1270">
            <a:solidFill>
              <a:srgbClr val="E09B5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487171" y="400989"/>
            <a:ext cx="182880" cy="182880"/>
          </a:xfrm>
          <a:prstGeom prst="sun">
            <a:avLst/>
          </a:prstGeom>
          <a:noFill/>
          <a:ln w="1270">
            <a:solidFill>
              <a:srgbClr val="DA590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942742" y="336745"/>
            <a:ext cx="182880" cy="182880"/>
          </a:xfrm>
          <a:prstGeom prst="triangle">
            <a:avLst/>
          </a:prstGeom>
          <a:noFill/>
          <a:ln w="1270">
            <a:solidFill>
              <a:srgbClr val="0488C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805301" y="1809897"/>
            <a:ext cx="182880" cy="182880"/>
          </a:xfrm>
          <a:prstGeom prst="triangle">
            <a:avLst/>
          </a:prstGeom>
          <a:noFill/>
          <a:ln w="1270">
            <a:solidFill>
              <a:srgbClr val="A102A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008394" y="2591341"/>
            <a:ext cx="182880" cy="182880"/>
          </a:xfrm>
          <a:prstGeom prst="cube">
            <a:avLst/>
          </a:prstGeom>
          <a:noFill/>
          <a:ln w="1270">
            <a:solidFill>
              <a:srgbClr val="94B97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Wireless Mesh Networks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mesh network is a network topology in which each node relays data for the network.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Self-Healing: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Robust and self-healing architecture.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Extended Coverage: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Extends wireless coverage area.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Community networks, smart cities, and disaster relief.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439230" y="2461186"/>
            <a:ext cx="182880" cy="182880"/>
          </a:xfrm>
          <a:prstGeom prst="sun">
            <a:avLst/>
          </a:prstGeom>
          <a:noFill/>
          <a:ln w="1270">
            <a:solidFill>
              <a:srgbClr val="8528C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676714" y="1121466"/>
            <a:ext cx="182880" cy="182880"/>
          </a:xfrm>
          <a:prstGeom prst="sun">
            <a:avLst/>
          </a:prstGeom>
          <a:noFill/>
          <a:ln w="1270">
            <a:solidFill>
              <a:srgbClr val="FC846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624281" y="3023808"/>
            <a:ext cx="182880" cy="182880"/>
          </a:xfrm>
          <a:prstGeom prst="cube">
            <a:avLst/>
          </a:prstGeom>
          <a:noFill/>
          <a:ln w="1270">
            <a:solidFill>
              <a:srgbClr val="17589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329397" y="279983"/>
            <a:ext cx="182880" cy="182880"/>
          </a:xfrm>
          <a:prstGeom prst="cube">
            <a:avLst/>
          </a:prstGeom>
          <a:noFill/>
          <a:ln w="1270">
            <a:solidFill>
              <a:srgbClr val="0432F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618595" y="475686"/>
            <a:ext cx="182880" cy="182880"/>
          </a:xfrm>
          <a:prstGeom prst="sun">
            <a:avLst/>
          </a:prstGeom>
          <a:noFill/>
          <a:ln w="1270">
            <a:solidFill>
              <a:srgbClr val="D0836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LPWAN (Low Power Wide Area Network)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LPWAN technologies are designed for long-range, low-power communication.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Long Range: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Covers large geographical areas.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Low Power: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Suitable for battery-powered devices.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Smart metering, asset tracking, and environmental monitoring.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73055" y="3767985"/>
            <a:ext cx="182880" cy="182880"/>
          </a:xfrm>
          <a:prstGeom prst="rect">
            <a:avLst/>
          </a:prstGeom>
          <a:noFill/>
          <a:ln w="1270">
            <a:solidFill>
              <a:srgbClr val="AC5FF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42366" y="1906597"/>
            <a:ext cx="182880" cy="182880"/>
          </a:xfrm>
          <a:prstGeom prst="triangle">
            <a:avLst/>
          </a:prstGeom>
          <a:noFill/>
          <a:ln w="1270">
            <a:solidFill>
              <a:srgbClr val="D2B1F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320907" y="3785149"/>
            <a:ext cx="182880" cy="182880"/>
          </a:xfrm>
          <a:prstGeom prst="triangle">
            <a:avLst/>
          </a:prstGeom>
          <a:noFill/>
          <a:ln w="1270">
            <a:solidFill>
              <a:srgbClr val="AF0D0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971979" y="1873154"/>
            <a:ext cx="182880" cy="182880"/>
          </a:xfrm>
          <a:prstGeom prst="triangle">
            <a:avLst/>
          </a:prstGeom>
          <a:noFill/>
          <a:ln w="1270">
            <a:solidFill>
              <a:srgbClr val="01FF6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234060" y="3995578"/>
            <a:ext cx="182880" cy="182880"/>
          </a:xfrm>
          <a:prstGeom prst="triangle">
            <a:avLst/>
          </a:prstGeom>
          <a:noFill/>
          <a:ln w="1270">
            <a:solidFill>
              <a:srgbClr val="EA68A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Visible Light Communication (VLC)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VLC uses visible light to transmit data.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Uses Light: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Employs LEDs to transmit data.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 Bandwidth: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Offers high bandwidth and is free from radio interference.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Indoor positioning, secure communication, and underwater communication.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983686" y="1566535"/>
            <a:ext cx="182880" cy="182880"/>
          </a:xfrm>
          <a:prstGeom prst="rect">
            <a:avLst/>
          </a:prstGeom>
          <a:noFill/>
          <a:ln w="1270">
            <a:solidFill>
              <a:srgbClr val="0D8BB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43594" y="2833078"/>
            <a:ext cx="182880" cy="182880"/>
          </a:xfrm>
          <a:prstGeom prst="triangle">
            <a:avLst/>
          </a:prstGeom>
          <a:noFill/>
          <a:ln w="1270">
            <a:solidFill>
              <a:srgbClr val="8B1D3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98821" y="1906180"/>
            <a:ext cx="182880" cy="182880"/>
          </a:xfrm>
          <a:prstGeom prst="sun">
            <a:avLst/>
          </a:prstGeom>
          <a:noFill/>
          <a:ln w="1270">
            <a:solidFill>
              <a:srgbClr val="25D5D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400137" y="3080199"/>
            <a:ext cx="182880" cy="182880"/>
          </a:xfrm>
          <a:prstGeom prst="cube">
            <a:avLst/>
          </a:prstGeom>
          <a:noFill/>
          <a:ln w="1270">
            <a:solidFill>
              <a:srgbClr val="6C315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930854" y="3499483"/>
            <a:ext cx="182880" cy="182880"/>
          </a:xfrm>
          <a:prstGeom prst="triangle">
            <a:avLst/>
          </a:prstGeom>
          <a:noFill/>
          <a:ln w="1270">
            <a:solidFill>
              <a:srgbClr val="449F6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Conclusion: Wireless Everywhere!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Wireless communication is transforming the world we live in.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Connectivity: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Providing connectivity anytime, anywhere.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Innovation: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Enabling new applications and services.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Future: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future of wireless is bright, with continuous advancements and innovations.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8117761" y="2852869"/>
            <a:ext cx="182880" cy="182880"/>
          </a:xfrm>
          <a:prstGeom prst="triangle">
            <a:avLst/>
          </a:prstGeom>
          <a:noFill/>
          <a:ln w="1270">
            <a:solidFill>
              <a:srgbClr val="18FB0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0300" y="289192"/>
            <a:ext cx="182880" cy="182880"/>
          </a:xfrm>
          <a:prstGeom prst="triangle">
            <a:avLst/>
          </a:prstGeom>
          <a:noFill/>
          <a:ln w="1270">
            <a:solidFill>
              <a:srgbClr val="CBB6A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23365" y="2810331"/>
            <a:ext cx="182880" cy="182880"/>
          </a:xfrm>
          <a:prstGeom prst="triangle">
            <a:avLst/>
          </a:prstGeom>
          <a:noFill/>
          <a:ln w="1270">
            <a:solidFill>
              <a:srgbClr val="51429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898883" y="3410199"/>
            <a:ext cx="182880" cy="182880"/>
          </a:xfrm>
          <a:prstGeom prst="cube">
            <a:avLst/>
          </a:prstGeom>
          <a:noFill/>
          <a:ln w="1270">
            <a:solidFill>
              <a:srgbClr val="C09FC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259762" y="2865861"/>
            <a:ext cx="182880" cy="182880"/>
          </a:xfrm>
          <a:prstGeom prst="rect">
            <a:avLst/>
          </a:prstGeom>
          <a:noFill/>
          <a:ln w="1270">
            <a:solidFill>
              <a:srgbClr val="57F94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Wi-Fi: Wireless Local Area Network (WLAN)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Wi-Fi is probably the most common wireless technology you use!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it works: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Uses radio waves to create a network, allowing devices to connect to the internet through a router.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Range: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Typically covers a limited area, like a home, office, or public hotspot.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cases: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Internet access for laptops, smartphones, tablets, smart TVs, etc.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Standards: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802.11 a/b/g/n/ac/ax (Wi-Fi 6/6E/7)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2443" y="2425403"/>
            <a:ext cx="182880" cy="182880"/>
          </a:xfrm>
          <a:prstGeom prst="triangle">
            <a:avLst/>
          </a:prstGeom>
          <a:noFill/>
          <a:ln w="1270">
            <a:solidFill>
              <a:srgbClr val="F854A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024785" y="3976053"/>
            <a:ext cx="182880" cy="182880"/>
          </a:xfrm>
          <a:prstGeom prst="triangle">
            <a:avLst/>
          </a:prstGeom>
          <a:noFill/>
          <a:ln w="1270">
            <a:solidFill>
              <a:srgbClr val="02095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345598" y="4259609"/>
            <a:ext cx="182880" cy="182880"/>
          </a:xfrm>
          <a:prstGeom prst="triangle">
            <a:avLst/>
          </a:prstGeom>
          <a:noFill/>
          <a:ln w="1270">
            <a:solidFill>
              <a:srgbClr val="5D64D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941390" y="612726"/>
            <a:ext cx="182880" cy="182880"/>
          </a:xfrm>
          <a:prstGeom prst="triangle">
            <a:avLst/>
          </a:prstGeom>
          <a:noFill/>
          <a:ln w="1270">
            <a:solidFill>
              <a:srgbClr val="BCFAB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218201" y="1272708"/>
            <a:ext cx="182880" cy="182880"/>
          </a:xfrm>
          <a:prstGeom prst="sun">
            <a:avLst/>
          </a:prstGeom>
          <a:noFill/>
          <a:ln w="1270">
            <a:solidFill>
              <a:srgbClr val="C2DE4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Bluetooth: Short-Range Connectivity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Bluetooth is designed for short-range, low-power communication.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it works: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Uses radio waves to create personal area networks (PANs).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Range: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Usually within 10-100 meters.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cases: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Connecting headphones, speakers, keyboards, mice, smartwatches to phones or computers.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Feature: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Low power consumption.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822868" y="4061088"/>
            <a:ext cx="182880" cy="182880"/>
          </a:xfrm>
          <a:prstGeom prst="triangle">
            <a:avLst/>
          </a:prstGeom>
          <a:noFill/>
          <a:ln w="1270">
            <a:solidFill>
              <a:srgbClr val="A1DE1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972676" y="2474280"/>
            <a:ext cx="182880" cy="182880"/>
          </a:xfrm>
          <a:prstGeom prst="rect">
            <a:avLst/>
          </a:prstGeom>
          <a:noFill/>
          <a:ln w="1270">
            <a:solidFill>
              <a:srgbClr val="DE0C4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706625" y="944840"/>
            <a:ext cx="182880" cy="182880"/>
          </a:xfrm>
          <a:prstGeom prst="triangle">
            <a:avLst/>
          </a:prstGeom>
          <a:noFill/>
          <a:ln w="1270">
            <a:solidFill>
              <a:srgbClr val="A5B66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782052" y="3035330"/>
            <a:ext cx="182880" cy="182880"/>
          </a:xfrm>
          <a:prstGeom prst="rect">
            <a:avLst/>
          </a:prstGeom>
          <a:noFill/>
          <a:ln w="1270">
            <a:solidFill>
              <a:srgbClr val="6F2C2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96143" y="95868"/>
            <a:ext cx="182880" cy="182880"/>
          </a:xfrm>
          <a:prstGeom prst="triangle">
            <a:avLst/>
          </a:prstGeom>
          <a:noFill/>
          <a:ln w="1270">
            <a:solidFill>
              <a:srgbClr val="F0B99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Cellular Networks: Wide-Area Coverage (4G/5G)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Cellular networks provide wireless communication over large geographical areas.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it works: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Devices connect to cell towers, which are connected to a network.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Range: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Covers cities, countries, and even continents.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Generations: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4G (LTE):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Fast mobile internet.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5G: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Even faster speeds, lower latency, and greater capacity. Enables new applications like autonomous vehicles and IoT.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273404" y="640663"/>
            <a:ext cx="182880" cy="182880"/>
          </a:xfrm>
          <a:prstGeom prst="sun">
            <a:avLst/>
          </a:prstGeom>
          <a:noFill/>
          <a:ln w="1270">
            <a:solidFill>
              <a:srgbClr val="A8B0B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264396" y="513995"/>
            <a:ext cx="182880" cy="182880"/>
          </a:xfrm>
          <a:prstGeom prst="sun">
            <a:avLst/>
          </a:prstGeom>
          <a:noFill/>
          <a:ln w="1270">
            <a:solidFill>
              <a:srgbClr val="209A4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91635" y="529932"/>
            <a:ext cx="182880" cy="182880"/>
          </a:xfrm>
          <a:prstGeom prst="sun">
            <a:avLst/>
          </a:prstGeom>
          <a:noFill/>
          <a:ln w="1270">
            <a:solidFill>
              <a:srgbClr val="DEB3D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251586" y="3990282"/>
            <a:ext cx="182880" cy="182880"/>
          </a:xfrm>
          <a:prstGeom prst="cube">
            <a:avLst/>
          </a:prstGeom>
          <a:noFill/>
          <a:ln w="1270">
            <a:solidFill>
              <a:srgbClr val="6DE4A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48900" y="4432998"/>
            <a:ext cx="182880" cy="182880"/>
          </a:xfrm>
          <a:prstGeom prst="rect">
            <a:avLst/>
          </a:prstGeom>
          <a:noFill/>
          <a:ln w="1270">
            <a:solidFill>
              <a:srgbClr val="87520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Satellite Communication: Global Reach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Satellite communication uses satellites orbiting the Earth to relay signals.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it works: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Ground stations transmit signals to satellites, which amplify and retransmit them to other ground stations.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Range: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Covers very large areas, including remote regions.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cases: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Satellite TV, GPS navigation, internet access in remote areas, weather forecasting.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739459" y="2433050"/>
            <a:ext cx="182880" cy="182880"/>
          </a:xfrm>
          <a:prstGeom prst="sun">
            <a:avLst/>
          </a:prstGeom>
          <a:noFill/>
          <a:ln w="1270">
            <a:solidFill>
              <a:srgbClr val="3BB2C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803342" y="3418048"/>
            <a:ext cx="182880" cy="182880"/>
          </a:xfrm>
          <a:prstGeom prst="sun">
            <a:avLst/>
          </a:prstGeom>
          <a:noFill/>
          <a:ln w="1270">
            <a:solidFill>
              <a:srgbClr val="B18F1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774502" y="2083882"/>
            <a:ext cx="182880" cy="182880"/>
          </a:xfrm>
          <a:prstGeom prst="cube">
            <a:avLst/>
          </a:prstGeom>
          <a:noFill/>
          <a:ln w="1270">
            <a:solidFill>
              <a:srgbClr val="2462D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711480" y="4008344"/>
            <a:ext cx="182880" cy="182880"/>
          </a:xfrm>
          <a:prstGeom prst="cube">
            <a:avLst/>
          </a:prstGeom>
          <a:noFill/>
          <a:ln w="1270">
            <a:solidFill>
              <a:srgbClr val="34726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574457" y="1632232"/>
            <a:ext cx="182880" cy="182880"/>
          </a:xfrm>
          <a:prstGeom prst="cube">
            <a:avLst/>
          </a:prstGeom>
          <a:noFill/>
          <a:ln w="1270">
            <a:solidFill>
              <a:srgbClr val="DD18B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NFC: Near Field Communication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NFC allows for short-range communication by touching or holding devices close together.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Range: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Very short, typically a few centimeters.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cases: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Contactless payments (Apple Pay, Google Pay), data transfer between phones, access control systems.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575166" y="2628473"/>
            <a:ext cx="182880" cy="182880"/>
          </a:xfrm>
          <a:prstGeom prst="sun">
            <a:avLst/>
          </a:prstGeom>
          <a:noFill/>
          <a:ln w="1270">
            <a:solidFill>
              <a:srgbClr val="3F883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280442" y="4295911"/>
            <a:ext cx="182880" cy="182880"/>
          </a:xfrm>
          <a:prstGeom prst="sun">
            <a:avLst/>
          </a:prstGeom>
          <a:noFill/>
          <a:ln w="1270">
            <a:solidFill>
              <a:srgbClr val="E3284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906811" y="2039343"/>
            <a:ext cx="182880" cy="182880"/>
          </a:xfrm>
          <a:prstGeom prst="sun">
            <a:avLst/>
          </a:prstGeom>
          <a:noFill/>
          <a:ln w="1270">
            <a:solidFill>
              <a:srgbClr val="ACADE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588358" y="2866716"/>
            <a:ext cx="182880" cy="182880"/>
          </a:xfrm>
          <a:prstGeom prst="sun">
            <a:avLst/>
          </a:prstGeom>
          <a:noFill/>
          <a:ln w="1270">
            <a:solidFill>
              <a:srgbClr val="CD747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623289" y="3529559"/>
            <a:ext cx="182880" cy="182880"/>
          </a:xfrm>
          <a:prstGeom prst="cube">
            <a:avLst/>
          </a:prstGeom>
          <a:noFill/>
          <a:ln w="1270">
            <a:solidFill>
              <a:srgbClr val="74FE0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RFID: Radio Frequency Identification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RFID uses radio waves to automatically identify and track tags attached to objects.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it works: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reader emits radio waves, which activate a tag. The tag then transmits data back to the reader.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Range: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Varies depending on the type of RFID tag.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cases: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Inventory management, supply chain tracking, access control, library book tracking, toll collection.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545909" y="4519339"/>
            <a:ext cx="182880" cy="182880"/>
          </a:xfrm>
          <a:prstGeom prst="sun">
            <a:avLst/>
          </a:prstGeom>
          <a:noFill/>
          <a:ln w="1270">
            <a:solidFill>
              <a:srgbClr val="D6DE2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48915" y="2136125"/>
            <a:ext cx="182880" cy="182880"/>
          </a:xfrm>
          <a:prstGeom prst="cube">
            <a:avLst/>
          </a:prstGeom>
          <a:noFill/>
          <a:ln w="1270">
            <a:solidFill>
              <a:srgbClr val="E69D3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970692" y="1447907"/>
            <a:ext cx="182880" cy="182880"/>
          </a:xfrm>
          <a:prstGeom prst="sun">
            <a:avLst/>
          </a:prstGeom>
          <a:noFill/>
          <a:ln w="1270">
            <a:solidFill>
              <a:srgbClr val="9CE46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050546" y="4567647"/>
            <a:ext cx="182880" cy="182880"/>
          </a:xfrm>
          <a:prstGeom prst="rect">
            <a:avLst/>
          </a:prstGeom>
          <a:noFill/>
          <a:ln w="1270">
            <a:solidFill>
              <a:srgbClr val="9AB63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750971" y="1267263"/>
            <a:ext cx="182880" cy="182880"/>
          </a:xfrm>
          <a:prstGeom prst="rect">
            <a:avLst/>
          </a:prstGeom>
          <a:noFill/>
          <a:ln w="1270">
            <a:solidFill>
              <a:srgbClr val="0639A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 of Wireless Communication:  Everywhere!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Wireless technology is used in countless applications: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Healthcare: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Remote patient monitoring, telemedicine.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Transportation: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GPS navigation, autonomous vehicles, traffic management.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Smart Homes: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Smart appliances, security systems, lighting control.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Manufacturing: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Automated production lines, asset tracking.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Agriculture: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Precision farming, sensor networks for monitoring crops.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2025-02-24T11:14:37Z</dcterms:created>
  <dcterms:modified xsi:type="dcterms:W3CDTF">2025-02-24T11:14:37Z</dcterms:modified>
</cp:coreProperties>
</file>