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028781" y="4230886"/>
            <a:ext cx="182880" cy="182880"/>
          </a:xfrm>
          <a:prstGeom prst="rect">
            <a:avLst/>
          </a:prstGeom>
          <a:noFill/>
          <a:ln w="1270">
            <a:solidFill>
              <a:srgbClr val="0CD07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044630" y="2090804"/>
            <a:ext cx="182880" cy="182880"/>
          </a:xfrm>
          <a:prstGeom prst="rect">
            <a:avLst/>
          </a:prstGeom>
          <a:noFill/>
          <a:ln w="1270">
            <a:solidFill>
              <a:srgbClr val="9232F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669942" y="733413"/>
            <a:ext cx="182880" cy="182880"/>
          </a:xfrm>
          <a:prstGeom prst="cube">
            <a:avLst/>
          </a:prstGeom>
          <a:noFill/>
          <a:ln w="1270">
            <a:solidFill>
              <a:srgbClr val="59417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42636" y="265303"/>
            <a:ext cx="182880" cy="182880"/>
          </a:xfrm>
          <a:prstGeom prst="triangle">
            <a:avLst/>
          </a:prstGeom>
          <a:noFill/>
          <a:ln w="1270">
            <a:solidFill>
              <a:srgbClr val="B3C76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902478" y="2249148"/>
            <a:ext cx="182880" cy="182880"/>
          </a:xfrm>
          <a:prstGeom prst="cube">
            <a:avLst/>
          </a:prstGeom>
          <a:noFill/>
          <a:ln w="1270">
            <a:solidFill>
              <a:srgbClr val="6BCE6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Word Processing Applications: A Comprehensive Overview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Word Processing Applications?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 and Benefits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Word Processors: A Comparison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Formatting Techniques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Advanced Features: Tables, Mail Merge, and More!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Effective Word Processing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 Trends in Word Processing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76543" y="1018139"/>
            <a:ext cx="182880" cy="182880"/>
          </a:xfrm>
          <a:prstGeom prst="rect">
            <a:avLst/>
          </a:prstGeom>
          <a:noFill/>
          <a:ln w="1270">
            <a:solidFill>
              <a:srgbClr val="136CE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08451" y="3989414"/>
            <a:ext cx="182880" cy="182880"/>
          </a:xfrm>
          <a:prstGeom prst="triangle">
            <a:avLst/>
          </a:prstGeom>
          <a:noFill/>
          <a:ln w="1270">
            <a:solidFill>
              <a:srgbClr val="D1FAD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081019" y="2663462"/>
            <a:ext cx="182880" cy="182880"/>
          </a:xfrm>
          <a:prstGeom prst="rect">
            <a:avLst/>
          </a:prstGeom>
          <a:noFill/>
          <a:ln w="1270">
            <a:solidFill>
              <a:srgbClr val="551C7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49066" y="2325805"/>
            <a:ext cx="182880" cy="182880"/>
          </a:xfrm>
          <a:prstGeom prst="rect">
            <a:avLst/>
          </a:prstGeom>
          <a:noFill/>
          <a:ln w="1270">
            <a:solidFill>
              <a:srgbClr val="41E2A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81468" y="141747"/>
            <a:ext cx="182880" cy="182880"/>
          </a:xfrm>
          <a:prstGeom prst="rect">
            <a:avLst/>
          </a:prstGeom>
          <a:noFill/>
          <a:ln w="1270">
            <a:solidFill>
              <a:srgbClr val="1E9E4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Features: Tables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Tables are excellent for presenting data in rows and columns.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Insert Table: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Specify the number of rows and columns you need.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Table Formatting: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Adjust column widths, row heights, borders, and shading.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Entry: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Enter data into the table cells.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Some word processors allow basic calculations within tables.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09274" y="7521"/>
            <a:ext cx="182880" cy="182880"/>
          </a:xfrm>
          <a:prstGeom prst="triangle">
            <a:avLst/>
          </a:prstGeom>
          <a:noFill/>
          <a:ln w="1270">
            <a:solidFill>
              <a:srgbClr val="D9059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92169" y="614359"/>
            <a:ext cx="182880" cy="182880"/>
          </a:xfrm>
          <a:prstGeom prst="cube">
            <a:avLst/>
          </a:prstGeom>
          <a:noFill/>
          <a:ln w="1270">
            <a:solidFill>
              <a:srgbClr val="81570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753023" y="4372123"/>
            <a:ext cx="182880" cy="182880"/>
          </a:xfrm>
          <a:prstGeom prst="cube">
            <a:avLst/>
          </a:prstGeom>
          <a:noFill/>
          <a:ln w="1270">
            <a:solidFill>
              <a:srgbClr val="01C77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95944" y="3465731"/>
            <a:ext cx="182880" cy="182880"/>
          </a:xfrm>
          <a:prstGeom prst="rect">
            <a:avLst/>
          </a:prstGeom>
          <a:noFill/>
          <a:ln w="1270">
            <a:solidFill>
              <a:srgbClr val="E76B2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565384" y="1683472"/>
            <a:ext cx="182880" cy="182880"/>
          </a:xfrm>
          <a:prstGeom prst="cube">
            <a:avLst/>
          </a:prstGeom>
          <a:noFill/>
          <a:ln w="1270">
            <a:solidFill>
              <a:srgbClr val="622E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Features: Mail Merge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Mail Merge allows you to create personalized documents (letters, emails, labels) for multiple recipients using a data source (e.g., a spreadsheet).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Source: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a spreadsheet with recipient information (name, address, etc.).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 Document: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a template document with placeholders for the recipient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Merge Fields: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Insert merge fields into the main document that correspond to the columns in the data source.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Merge Process: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word processor will automatically create a personalized document for each recipient in the data source.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31605" y="2472890"/>
            <a:ext cx="182880" cy="182880"/>
          </a:xfrm>
          <a:prstGeom prst="cube">
            <a:avLst/>
          </a:prstGeom>
          <a:noFill/>
          <a:ln w="1270">
            <a:solidFill>
              <a:srgbClr val="8081E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705304" y="2244006"/>
            <a:ext cx="182880" cy="182880"/>
          </a:xfrm>
          <a:prstGeom prst="sun">
            <a:avLst/>
          </a:prstGeom>
          <a:noFill/>
          <a:ln w="1270">
            <a:solidFill>
              <a:srgbClr val="937B9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358010" y="2633629"/>
            <a:ext cx="182880" cy="182880"/>
          </a:xfrm>
          <a:prstGeom prst="rect">
            <a:avLst/>
          </a:prstGeom>
          <a:noFill/>
          <a:ln w="1270">
            <a:solidFill>
              <a:srgbClr val="17E4D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042262" y="4306964"/>
            <a:ext cx="182880" cy="182880"/>
          </a:xfrm>
          <a:prstGeom prst="cube">
            <a:avLst/>
          </a:prstGeom>
          <a:noFill/>
          <a:ln w="1270">
            <a:solidFill>
              <a:srgbClr val="D4B52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6776" y="4297661"/>
            <a:ext cx="182880" cy="182880"/>
          </a:xfrm>
          <a:prstGeom prst="sun">
            <a:avLst/>
          </a:prstGeom>
          <a:noFill/>
          <a:ln w="1270">
            <a:solidFill>
              <a:srgbClr val="792B5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Features: Styles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Styles are pre-defined sets of formatting characteristics that you can apply to text.  Using styles ensures consistency throughout your document.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Use Styles?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Consistency, time-saving, easy updates.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Heading 1 style, Normal style, Quote style.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Styles: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 can modify existing styles or create your own.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Applying Styles: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text and apply the desired style.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607861" y="2219233"/>
            <a:ext cx="182880" cy="182880"/>
          </a:xfrm>
          <a:prstGeom prst="cube">
            <a:avLst/>
          </a:prstGeom>
          <a:noFill/>
          <a:ln w="1270">
            <a:solidFill>
              <a:srgbClr val="0EF03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082533" y="86558"/>
            <a:ext cx="182880" cy="182880"/>
          </a:xfrm>
          <a:prstGeom prst="rect">
            <a:avLst/>
          </a:prstGeom>
          <a:noFill/>
          <a:ln w="1270">
            <a:solidFill>
              <a:srgbClr val="1AFEB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74632" y="4117097"/>
            <a:ext cx="182880" cy="182880"/>
          </a:xfrm>
          <a:prstGeom prst="rect">
            <a:avLst/>
          </a:prstGeom>
          <a:noFill/>
          <a:ln w="1270">
            <a:solidFill>
              <a:srgbClr val="CFBCC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975766" y="1949524"/>
            <a:ext cx="182880" cy="182880"/>
          </a:xfrm>
          <a:prstGeom prst="cube">
            <a:avLst/>
          </a:prstGeom>
          <a:noFill/>
          <a:ln w="1270">
            <a:solidFill>
              <a:srgbClr val="75E05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980890" y="1532892"/>
            <a:ext cx="182880" cy="182880"/>
          </a:xfrm>
          <a:prstGeom prst="triangle">
            <a:avLst/>
          </a:prstGeom>
          <a:noFill/>
          <a:ln w="1270">
            <a:solidFill>
              <a:srgbClr val="55D9F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Features: Table of Contents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Automatically generate a table of contents based on your document's heading styles.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Heading Styles: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you've used heading styles correctly.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Insert Table of Contents: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word processor will scan your document and create a table of contents with page numbers linked to the headings.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Update Table of Contents: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If you make changes to your document, you can update the table of contents to reflect the changes.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04853" y="3059074"/>
            <a:ext cx="182880" cy="182880"/>
          </a:xfrm>
          <a:prstGeom prst="rect">
            <a:avLst/>
          </a:prstGeom>
          <a:noFill/>
          <a:ln w="1270">
            <a:solidFill>
              <a:srgbClr val="5D6B2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626918" y="1811036"/>
            <a:ext cx="182880" cy="182880"/>
          </a:xfrm>
          <a:prstGeom prst="triangle">
            <a:avLst/>
          </a:prstGeom>
          <a:noFill/>
          <a:ln w="1270">
            <a:solidFill>
              <a:srgbClr val="077B6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17342" y="1625294"/>
            <a:ext cx="182880" cy="182880"/>
          </a:xfrm>
          <a:prstGeom prst="rect">
            <a:avLst/>
          </a:prstGeom>
          <a:noFill/>
          <a:ln w="1270">
            <a:solidFill>
              <a:srgbClr val="DBD3E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09022" y="3125942"/>
            <a:ext cx="182880" cy="182880"/>
          </a:xfrm>
          <a:prstGeom prst="cube">
            <a:avLst/>
          </a:prstGeom>
          <a:noFill/>
          <a:ln w="1270">
            <a:solidFill>
              <a:srgbClr val="E432D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350742" y="1333055"/>
            <a:ext cx="182880" cy="182880"/>
          </a:xfrm>
          <a:prstGeom prst="rect">
            <a:avLst/>
          </a:prstGeom>
          <a:noFill/>
          <a:ln w="1270">
            <a:solidFill>
              <a:srgbClr val="4B36C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Effective Word Processing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 Before You Write: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Outline your document structure before you start typing.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Templates Wisely: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Templates can save time, but customize them to fit your needs.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Save Frequently: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Prevent data loss by saving your work regularly.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Proofread Carefully: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Check for errors in spelling, grammar, and punctuation.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 Keyboard Shortcuts: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Speed up your workflow by using keyboard shortcuts.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3705" y="1816280"/>
            <a:ext cx="182880" cy="182880"/>
          </a:xfrm>
          <a:prstGeom prst="triangle">
            <a:avLst/>
          </a:prstGeom>
          <a:noFill/>
          <a:ln w="1270">
            <a:solidFill>
              <a:srgbClr val="502A5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62313" y="1384051"/>
            <a:ext cx="182880" cy="182880"/>
          </a:xfrm>
          <a:prstGeom prst="triangle">
            <a:avLst/>
          </a:prstGeom>
          <a:noFill/>
          <a:ln w="1270">
            <a:solidFill>
              <a:srgbClr val="16674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871297" y="475678"/>
            <a:ext cx="182880" cy="182880"/>
          </a:xfrm>
          <a:prstGeom prst="cube">
            <a:avLst/>
          </a:prstGeom>
          <a:noFill/>
          <a:ln w="1270">
            <a:solidFill>
              <a:srgbClr val="CEC20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5340" y="827014"/>
            <a:ext cx="182880" cy="182880"/>
          </a:xfrm>
          <a:prstGeom prst="rect">
            <a:avLst/>
          </a:prstGeom>
          <a:noFill/>
          <a:ln w="1270">
            <a:solidFill>
              <a:srgbClr val="4C04B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10535" y="4428491"/>
            <a:ext cx="182880" cy="182880"/>
          </a:xfrm>
          <a:prstGeom prst="rect">
            <a:avLst/>
          </a:prstGeom>
          <a:noFill/>
          <a:ln w="1270">
            <a:solidFill>
              <a:srgbClr val="EE4B0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Collaboration Tips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Track Changes: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Easily see and manage edits made by others.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 Comments: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feedback and suggestions directly within the document.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Communicate Clearly: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Discuss changes and revisions with collaborators to avoid confusion.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Version Control: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 aware of which version you are working on, especially if you are sharing the document outside of cloud services.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31486" y="284598"/>
            <a:ext cx="182880" cy="182880"/>
          </a:xfrm>
          <a:prstGeom prst="sun">
            <a:avLst/>
          </a:prstGeom>
          <a:noFill/>
          <a:ln w="1270">
            <a:solidFill>
              <a:srgbClr val="E0162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35766" y="4050492"/>
            <a:ext cx="182880" cy="182880"/>
          </a:xfrm>
          <a:prstGeom prst="triangle">
            <a:avLst/>
          </a:prstGeom>
          <a:noFill/>
          <a:ln w="1270">
            <a:solidFill>
              <a:srgbClr val="B7B49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556974" y="1120782"/>
            <a:ext cx="182880" cy="182880"/>
          </a:xfrm>
          <a:prstGeom prst="rect">
            <a:avLst/>
          </a:prstGeom>
          <a:noFill/>
          <a:ln w="1270">
            <a:solidFill>
              <a:srgbClr val="B78E9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44110" y="2021509"/>
            <a:ext cx="182880" cy="182880"/>
          </a:xfrm>
          <a:prstGeom prst="rect">
            <a:avLst/>
          </a:prstGeom>
          <a:noFill/>
          <a:ln w="1270">
            <a:solidFill>
              <a:srgbClr val="E02ED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74786" y="3860695"/>
            <a:ext cx="182880" cy="182880"/>
          </a:xfrm>
          <a:prstGeom prst="triangle">
            <a:avLst/>
          </a:prstGeom>
          <a:noFill/>
          <a:ln w="1270">
            <a:solidFill>
              <a:srgbClr val="A605B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 Considerations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your documents accessible to everyone, including people with disabilities.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Alt Text: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 alternative text for images so screen readers can describe them.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Heading Styles: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Helps screen readers navigate the document.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 Color Contrast: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sufficient contrast between text and background colors.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Clear Language: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jargon and complex sentence structures.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88509" y="820552"/>
            <a:ext cx="182880" cy="182880"/>
          </a:xfrm>
          <a:prstGeom prst="sun">
            <a:avLst/>
          </a:prstGeom>
          <a:noFill/>
          <a:ln w="1270">
            <a:solidFill>
              <a:srgbClr val="591D8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691040" y="2443693"/>
            <a:ext cx="182880" cy="182880"/>
          </a:xfrm>
          <a:prstGeom prst="cube">
            <a:avLst/>
          </a:prstGeom>
          <a:noFill/>
          <a:ln w="1270">
            <a:solidFill>
              <a:srgbClr val="2CBAB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884975" y="730516"/>
            <a:ext cx="182880" cy="182880"/>
          </a:xfrm>
          <a:prstGeom prst="cube">
            <a:avLst/>
          </a:prstGeom>
          <a:noFill/>
          <a:ln w="1270">
            <a:solidFill>
              <a:srgbClr val="810EA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553176" y="3019556"/>
            <a:ext cx="182880" cy="182880"/>
          </a:xfrm>
          <a:prstGeom prst="cube">
            <a:avLst/>
          </a:prstGeom>
          <a:noFill/>
          <a:ln w="1270">
            <a:solidFill>
              <a:srgbClr val="D765A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76879" y="3510088"/>
            <a:ext cx="182880" cy="182880"/>
          </a:xfrm>
          <a:prstGeom prst="cube">
            <a:avLst/>
          </a:prstGeom>
          <a:noFill/>
          <a:ln w="1270">
            <a:solidFill>
              <a:srgbClr val="99A42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Formats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different file formats is important for sharing and compatibility.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.docx (Microsoft Word Document):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standard format for Microsoft Word.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.doc (Older Microsoft Word Document):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 older format, still sometimes used.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.odt (OpenDocument Text):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standard format for LibreOffice Writer.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.pdf (Portable Document Format):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universal format for sharing documents that preserves formatting.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.txt (Plain Text):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simple format with no formatting, useful for basic text.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768668" y="830732"/>
            <a:ext cx="182880" cy="182880"/>
          </a:xfrm>
          <a:prstGeom prst="triangle">
            <a:avLst/>
          </a:prstGeom>
          <a:noFill/>
          <a:ln w="1270">
            <a:solidFill>
              <a:srgbClr val="D4657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738821" y="4547077"/>
            <a:ext cx="182880" cy="182880"/>
          </a:xfrm>
          <a:prstGeom prst="rect">
            <a:avLst/>
          </a:prstGeom>
          <a:noFill/>
          <a:ln w="1270">
            <a:solidFill>
              <a:srgbClr val="3FDE8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46581" y="3127874"/>
            <a:ext cx="182880" cy="182880"/>
          </a:xfrm>
          <a:prstGeom prst="rect">
            <a:avLst/>
          </a:prstGeom>
          <a:noFill/>
          <a:ln w="1270">
            <a:solidFill>
              <a:srgbClr val="BC3B7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758892" y="1264927"/>
            <a:ext cx="182880" cy="182880"/>
          </a:xfrm>
          <a:prstGeom prst="triangle">
            <a:avLst/>
          </a:prstGeom>
          <a:noFill/>
          <a:ln w="1270">
            <a:solidFill>
              <a:srgbClr val="344F6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97225" y="3606981"/>
            <a:ext cx="182880" cy="182880"/>
          </a:xfrm>
          <a:prstGeom prst="triangle">
            <a:avLst/>
          </a:prstGeom>
          <a:noFill/>
          <a:ln w="1270">
            <a:solidFill>
              <a:srgbClr val="9E765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 in Word Processing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AI-Powered Writing Assistance: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Expect more AI-powered features to help with grammar, style, and even content generation.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Collaboration: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Real-time collaboration features will become even more seamless and integrated.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Voice Input and Control: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Voice input and control will continue to improve, making word processing even more hands-free.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Integration: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Seamless integration with cloud storage and other online services will become the norm.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Mobile-First Design: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Word processing applications will be increasingly optimized for mobile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79248" y="559279"/>
            <a:ext cx="182880" cy="182880"/>
          </a:xfrm>
          <a:prstGeom prst="rect">
            <a:avLst/>
          </a:prstGeom>
          <a:noFill/>
          <a:ln w="1270">
            <a:solidFill>
              <a:srgbClr val="E396B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6013" y="909598"/>
            <a:ext cx="182880" cy="182880"/>
          </a:xfrm>
          <a:prstGeom prst="triangle">
            <a:avLst/>
          </a:prstGeom>
          <a:noFill/>
          <a:ln w="1270">
            <a:solidFill>
              <a:srgbClr val="D3BAA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78821" y="1873655"/>
            <a:ext cx="182880" cy="182880"/>
          </a:xfrm>
          <a:prstGeom prst="rect">
            <a:avLst/>
          </a:prstGeom>
          <a:noFill/>
          <a:ln w="1270">
            <a:solidFill>
              <a:srgbClr val="87131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82774" y="2930944"/>
            <a:ext cx="182880" cy="182880"/>
          </a:xfrm>
          <a:prstGeom prst="triangle">
            <a:avLst/>
          </a:prstGeom>
          <a:noFill/>
          <a:ln w="1270">
            <a:solidFill>
              <a:srgbClr val="B7AB6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04545" y="1306327"/>
            <a:ext cx="182880" cy="182880"/>
          </a:xfrm>
          <a:prstGeom prst="cube">
            <a:avLst/>
          </a:prstGeom>
          <a:noFill/>
          <a:ln w="1270">
            <a:solidFill>
              <a:srgbClr val="6BD03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 Common Issues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 Won't Open: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Try opening in a different word processor, check for file corruption, ensure correct file extension.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Formatting Problems: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 formatting, apply styles, check paragraph settings.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Lost Data: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 for autosaved versions, recover from backups.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Printing Issues: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 printer connection, paper supply, print settings.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891578" y="2230498"/>
            <a:ext cx="182880" cy="182880"/>
          </a:xfrm>
          <a:prstGeom prst="triangle">
            <a:avLst/>
          </a:prstGeom>
          <a:noFill/>
          <a:ln w="1270">
            <a:solidFill>
              <a:srgbClr val="538A8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596346" y="1768327"/>
            <a:ext cx="182880" cy="182880"/>
          </a:xfrm>
          <a:prstGeom prst="cube">
            <a:avLst/>
          </a:prstGeom>
          <a:noFill/>
          <a:ln w="1270">
            <a:solidFill>
              <a:srgbClr val="77DBE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38267" y="4432263"/>
            <a:ext cx="182880" cy="182880"/>
          </a:xfrm>
          <a:prstGeom prst="triangle">
            <a:avLst/>
          </a:prstGeom>
          <a:noFill/>
          <a:ln w="1270">
            <a:solidFill>
              <a:srgbClr val="B0111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98787" y="853538"/>
            <a:ext cx="182880" cy="182880"/>
          </a:xfrm>
          <a:prstGeom prst="rect">
            <a:avLst/>
          </a:prstGeom>
          <a:noFill/>
          <a:ln w="1270">
            <a:solidFill>
              <a:srgbClr val="16507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84908" y="3307209"/>
            <a:ext cx="182880" cy="182880"/>
          </a:xfrm>
          <a:prstGeom prst="rect">
            <a:avLst/>
          </a:prstGeom>
          <a:noFill/>
          <a:ln w="1270">
            <a:solidFill>
              <a:srgbClr val="D40EA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Word Processing Applications?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Word processing applications are software programs that allow you to create, edit, format, and print text-based documents. Think of them as the digital evolution of typewriters, with much greater flexibility and power.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Function: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Creating and manipulating text documents.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Writing reports, letters, essays, resumes, and more.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Microsoft Word, Google Docs, LibreOffice Writer.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32438" y="228200"/>
            <a:ext cx="182880" cy="182880"/>
          </a:xfrm>
          <a:prstGeom prst="rect">
            <a:avLst/>
          </a:prstGeom>
          <a:noFill/>
          <a:ln w="1270">
            <a:solidFill>
              <a:srgbClr val="68D8D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585624" y="2541895"/>
            <a:ext cx="182880" cy="182880"/>
          </a:xfrm>
          <a:prstGeom prst="rect">
            <a:avLst/>
          </a:prstGeom>
          <a:noFill/>
          <a:ln w="1270">
            <a:solidFill>
              <a:srgbClr val="7DC40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76831" y="610176"/>
            <a:ext cx="182880" cy="182880"/>
          </a:xfrm>
          <a:prstGeom prst="rect">
            <a:avLst/>
          </a:prstGeom>
          <a:noFill/>
          <a:ln w="1270">
            <a:solidFill>
              <a:srgbClr val="4DD99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288710" y="4227877"/>
            <a:ext cx="182880" cy="182880"/>
          </a:xfrm>
          <a:prstGeom prst="sun">
            <a:avLst/>
          </a:prstGeom>
          <a:noFill/>
          <a:ln w="1270">
            <a:solidFill>
              <a:srgbClr val="C0C61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468367" y="759411"/>
            <a:ext cx="182880" cy="182880"/>
          </a:xfrm>
          <a:prstGeom prst="cube">
            <a:avLst/>
          </a:prstGeom>
          <a:noFill/>
          <a:ln w="1270">
            <a:solidFill>
              <a:srgbClr val="5F171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Word Processing for Resumes and Cover Letters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resume and cover letter are crucial documents. Here's how to use word processing effectively: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 Professional Template: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 clean and modern template that highlights your skills and experience.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Format Consistently: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consistent font styles, sizes, and spacing throughout your document.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Bullet Points: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Break up large blocks of text with bullet points to make your resume easy to scan.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Proofread Carefully: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your resume and cover letter are free of errors.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205315" y="2775424"/>
            <a:ext cx="182880" cy="182880"/>
          </a:xfrm>
          <a:prstGeom prst="cube">
            <a:avLst/>
          </a:prstGeom>
          <a:noFill/>
          <a:ln w="1270">
            <a:solidFill>
              <a:srgbClr val="C1EED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94439" y="3327599"/>
            <a:ext cx="182880" cy="182880"/>
          </a:xfrm>
          <a:prstGeom prst="sun">
            <a:avLst/>
          </a:prstGeom>
          <a:noFill/>
          <a:ln w="1270">
            <a:solidFill>
              <a:srgbClr val="DE4E3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05857" y="193319"/>
            <a:ext cx="182880" cy="182880"/>
          </a:xfrm>
          <a:prstGeom prst="sun">
            <a:avLst/>
          </a:prstGeom>
          <a:noFill/>
          <a:ln w="1270">
            <a:solidFill>
              <a:srgbClr val="36CE4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42944" y="1008352"/>
            <a:ext cx="182880" cy="182880"/>
          </a:xfrm>
          <a:prstGeom prst="sun">
            <a:avLst/>
          </a:prstGeom>
          <a:noFill/>
          <a:ln w="1270">
            <a:solidFill>
              <a:srgbClr val="6B9E9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85677" y="1626495"/>
            <a:ext cx="182880" cy="182880"/>
          </a:xfrm>
          <a:prstGeom prst="sun">
            <a:avLst/>
          </a:prstGeom>
          <a:noFill/>
          <a:ln w="1270">
            <a:solidFill>
              <a:srgbClr val="FAA23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Word Processing for Academic Writing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Word processing applications offer many tools for academic writing: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Citation Management: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built-in citation tools or external software (e.g., Zotero, Mendeley) to manage your sources.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Footnotes and Endnotes: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Easily add footnotes and endnotes to provide additional information or cite sources.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Table of Contents: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Automatically generate a table of contents for your paper.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Page Numbering: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Number your pages according to academic standards.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80716" y="3655468"/>
            <a:ext cx="182880" cy="182880"/>
          </a:xfrm>
          <a:prstGeom prst="rect">
            <a:avLst/>
          </a:prstGeom>
          <a:noFill/>
          <a:ln w="1270">
            <a:solidFill>
              <a:srgbClr val="F79D2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489180" y="1880023"/>
            <a:ext cx="182880" cy="182880"/>
          </a:xfrm>
          <a:prstGeom prst="triangle">
            <a:avLst/>
          </a:prstGeom>
          <a:noFill/>
          <a:ln w="1270">
            <a:solidFill>
              <a:srgbClr val="D3A97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84452" y="2000608"/>
            <a:ext cx="182880" cy="182880"/>
          </a:xfrm>
          <a:prstGeom prst="rect">
            <a:avLst/>
          </a:prstGeom>
          <a:noFill/>
          <a:ln w="1270">
            <a:solidFill>
              <a:srgbClr val="A46EC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05114" y="3739283"/>
            <a:ext cx="182880" cy="182880"/>
          </a:xfrm>
          <a:prstGeom prst="triangle">
            <a:avLst/>
          </a:prstGeom>
          <a:noFill/>
          <a:ln w="1270">
            <a:solidFill>
              <a:srgbClr val="EEBEA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256" y="2691449"/>
            <a:ext cx="182880" cy="182880"/>
          </a:xfrm>
          <a:prstGeom prst="triangle">
            <a:avLst/>
          </a:prstGeom>
          <a:noFill/>
          <a:ln w="1270">
            <a:solidFill>
              <a:srgbClr val="61E39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Word Processing for Creative Writing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Unleash your creativity with word processing: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Distraction-Free Mode: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distraction-free mode to focus on your writing without distractions.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Storyboarding: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tables or outlining tools to plan your story.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 Development: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 character profiles using tables or bullet points.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Revision Tracking: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track changes to manage revisions and edits.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037125" y="4177329"/>
            <a:ext cx="182880" cy="182880"/>
          </a:xfrm>
          <a:prstGeom prst="cube">
            <a:avLst/>
          </a:prstGeom>
          <a:noFill/>
          <a:ln w="1270">
            <a:solidFill>
              <a:srgbClr val="BCA44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71959" y="2268519"/>
            <a:ext cx="182880" cy="182880"/>
          </a:xfrm>
          <a:prstGeom prst="cube">
            <a:avLst/>
          </a:prstGeom>
          <a:noFill/>
          <a:ln w="1270">
            <a:solidFill>
              <a:srgbClr val="64B06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932016" y="3473347"/>
            <a:ext cx="182880" cy="182880"/>
          </a:xfrm>
          <a:prstGeom prst="rect">
            <a:avLst/>
          </a:prstGeom>
          <a:noFill/>
          <a:ln w="1270">
            <a:solidFill>
              <a:srgbClr val="7C0DA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25194" y="1593295"/>
            <a:ext cx="182880" cy="182880"/>
          </a:xfrm>
          <a:prstGeom prst="sun">
            <a:avLst/>
          </a:prstGeom>
          <a:noFill/>
          <a:ln w="1270">
            <a:solidFill>
              <a:srgbClr val="A8CAC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89713" y="3837840"/>
            <a:ext cx="182880" cy="182880"/>
          </a:xfrm>
          <a:prstGeom prst="rect">
            <a:avLst/>
          </a:prstGeom>
          <a:noFill/>
          <a:ln w="1270">
            <a:solidFill>
              <a:srgbClr val="22000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Saving as PDF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Saving your document as a PDF is often essential.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PDF?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Preserves formatting across different systems, makes the document read-only (unless explicitly edited), and ensures accessibility.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Save: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Most word processors have an option to 'Save as PDF' or 'Export to PDF'.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 how images are handled and ensure hyperlinks are functional after saving.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73768" y="1806462"/>
            <a:ext cx="182880" cy="182880"/>
          </a:xfrm>
          <a:prstGeom prst="rect">
            <a:avLst/>
          </a:prstGeom>
          <a:noFill/>
          <a:ln w="1270">
            <a:solidFill>
              <a:srgbClr val="C9EB1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984823" y="3140000"/>
            <a:ext cx="182880" cy="182880"/>
          </a:xfrm>
          <a:prstGeom prst="sun">
            <a:avLst/>
          </a:prstGeom>
          <a:noFill/>
          <a:ln w="1270">
            <a:solidFill>
              <a:srgbClr val="80B0C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426687" y="3658759"/>
            <a:ext cx="182880" cy="182880"/>
          </a:xfrm>
          <a:prstGeom prst="cube">
            <a:avLst/>
          </a:prstGeom>
          <a:noFill/>
          <a:ln w="1270">
            <a:solidFill>
              <a:srgbClr val="68FF5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027189" y="3840617"/>
            <a:ext cx="182880" cy="182880"/>
          </a:xfrm>
          <a:prstGeom prst="triangle">
            <a:avLst/>
          </a:prstGeom>
          <a:noFill/>
          <a:ln w="1270">
            <a:solidFill>
              <a:srgbClr val="5775F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01415" y="363319"/>
            <a:ext cx="182880" cy="182880"/>
          </a:xfrm>
          <a:prstGeom prst="triangle">
            <a:avLst/>
          </a:prstGeom>
          <a:noFill/>
          <a:ln w="1270">
            <a:solidFill>
              <a:srgbClr val="66DC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Working with Columns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Columns are useful for formatting newsletters, brochures, and other documents.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Insert Columns: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Most word processors allow you to easily insert columns into your document.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Adjust Column Widths: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Adjust the width of each column to create a visually appealing layout.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Balance Columns: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that the text is balanced between columns.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Column Breaks: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 where text flows from one column to the next.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22943" y="222007"/>
            <a:ext cx="182880" cy="182880"/>
          </a:xfrm>
          <a:prstGeom prst="cube">
            <a:avLst/>
          </a:prstGeom>
          <a:noFill/>
          <a:ln w="1270">
            <a:solidFill>
              <a:srgbClr val="D7D5A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5204" y="4540753"/>
            <a:ext cx="182880" cy="182880"/>
          </a:xfrm>
          <a:prstGeom prst="rect">
            <a:avLst/>
          </a:prstGeom>
          <a:noFill/>
          <a:ln w="1270">
            <a:solidFill>
              <a:srgbClr val="2AE6E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401901" y="3111271"/>
            <a:ext cx="182880" cy="182880"/>
          </a:xfrm>
          <a:prstGeom prst="sun">
            <a:avLst/>
          </a:prstGeom>
          <a:noFill/>
          <a:ln w="1270">
            <a:solidFill>
              <a:srgbClr val="C4C66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8851" y="165393"/>
            <a:ext cx="182880" cy="182880"/>
          </a:xfrm>
          <a:prstGeom prst="rect">
            <a:avLst/>
          </a:prstGeom>
          <a:noFill/>
          <a:ln w="1270">
            <a:solidFill>
              <a:srgbClr val="1E7C1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629766" y="3608155"/>
            <a:ext cx="182880" cy="182880"/>
          </a:xfrm>
          <a:prstGeom prst="triangle">
            <a:avLst/>
          </a:prstGeom>
          <a:noFill/>
          <a:ln w="1270">
            <a:solidFill>
              <a:srgbClr val="F53C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Word Processing and Accessibility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Ensuring your documents are accessible is crucial for inclusivity.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Alt Text for Images: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Describe the content of images for visually impaired users.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Proper Heading Structures: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heading styles (H1, H2, H3) to organize your content logically.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Sufficient Color Contrast: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colors that provide enough contrast between text and background.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Clear and Concise Language: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jargon and complex sentence structures.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433581" y="17918"/>
            <a:ext cx="182880" cy="182880"/>
          </a:xfrm>
          <a:prstGeom prst="triangle">
            <a:avLst/>
          </a:prstGeom>
          <a:noFill/>
          <a:ln w="1270">
            <a:solidFill>
              <a:srgbClr val="10EC9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0456" y="2225356"/>
            <a:ext cx="182880" cy="182880"/>
          </a:xfrm>
          <a:prstGeom prst="cube">
            <a:avLst/>
          </a:prstGeom>
          <a:noFill/>
          <a:ln w="1270">
            <a:solidFill>
              <a:srgbClr val="50828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28146" y="2055464"/>
            <a:ext cx="182880" cy="182880"/>
          </a:xfrm>
          <a:prstGeom prst="rect">
            <a:avLst/>
          </a:prstGeom>
          <a:noFill/>
          <a:ln w="1270">
            <a:solidFill>
              <a:srgbClr val="BB7E9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450454" y="2261486"/>
            <a:ext cx="182880" cy="182880"/>
          </a:xfrm>
          <a:prstGeom prst="triangle">
            <a:avLst/>
          </a:prstGeom>
          <a:noFill/>
          <a:ln w="1270">
            <a:solidFill>
              <a:srgbClr val="CD6FA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327535" y="4218730"/>
            <a:ext cx="182880" cy="182880"/>
          </a:xfrm>
          <a:prstGeom prst="sun">
            <a:avLst/>
          </a:prstGeom>
          <a:noFill/>
          <a:ln w="1270">
            <a:solidFill>
              <a:srgbClr val="F3ACC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Word processing applications are indispensable tools for a wide range of tasks. Mastering these applications can significantly improve your productivity and communication skills. Explore the features of your chosen word processor and practice regularly to become proficient.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84306" y="3546988"/>
            <a:ext cx="182880" cy="182880"/>
          </a:xfrm>
          <a:prstGeom prst="sun">
            <a:avLst/>
          </a:prstGeom>
          <a:noFill/>
          <a:ln w="1270">
            <a:solidFill>
              <a:srgbClr val="6770A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88681" y="2047456"/>
            <a:ext cx="182880" cy="182880"/>
          </a:xfrm>
          <a:prstGeom prst="triangle">
            <a:avLst/>
          </a:prstGeom>
          <a:noFill/>
          <a:ln w="1270">
            <a:solidFill>
              <a:srgbClr val="EAFF0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89427" y="484076"/>
            <a:ext cx="182880" cy="182880"/>
          </a:xfrm>
          <a:prstGeom prst="sun">
            <a:avLst/>
          </a:prstGeom>
          <a:noFill/>
          <a:ln w="1270">
            <a:solidFill>
              <a:srgbClr val="89F61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75656" y="78351"/>
            <a:ext cx="182880" cy="182880"/>
          </a:xfrm>
          <a:prstGeom prst="sun">
            <a:avLst/>
          </a:prstGeom>
          <a:noFill/>
          <a:ln w="1270">
            <a:solidFill>
              <a:srgbClr val="126DD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625933" y="1774232"/>
            <a:ext cx="182880" cy="182880"/>
          </a:xfrm>
          <a:prstGeom prst="triangle">
            <a:avLst/>
          </a:prstGeom>
          <a:noFill/>
          <a:ln w="1270">
            <a:solidFill>
              <a:srgbClr val="B703B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Features and Benefits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 Text Entry and Editing: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Correct mistakes and refine your writing effortlessly.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Formatting Options: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Customize font, size, color, spacing, and more to create visually appealing documents.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Layout Control: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Adjust margins, create columns, and add headers and footers for professional presentation.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Spell Check and Grammar Check: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accuracy and improve your writing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Templates: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Start with pre-designed documents for common tasks like resumes or letters.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 Features: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Share documents and work together with others in real-time (especially in cloud-based applications).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37289" y="1884502"/>
            <a:ext cx="182880" cy="182880"/>
          </a:xfrm>
          <a:prstGeom prst="rect">
            <a:avLst/>
          </a:prstGeom>
          <a:noFill/>
          <a:ln w="1270">
            <a:solidFill>
              <a:srgbClr val="A6129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419909" y="1579279"/>
            <a:ext cx="182880" cy="182880"/>
          </a:xfrm>
          <a:prstGeom prst="triangle">
            <a:avLst/>
          </a:prstGeom>
          <a:noFill/>
          <a:ln w="1270">
            <a:solidFill>
              <a:srgbClr val="556CF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097752" y="3834299"/>
            <a:ext cx="182880" cy="182880"/>
          </a:xfrm>
          <a:prstGeom prst="cube">
            <a:avLst/>
          </a:prstGeom>
          <a:noFill/>
          <a:ln w="1270">
            <a:solidFill>
              <a:srgbClr val="9599A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3826" y="4360254"/>
            <a:ext cx="182880" cy="182880"/>
          </a:xfrm>
          <a:prstGeom prst="triangle">
            <a:avLst/>
          </a:prstGeom>
          <a:noFill/>
          <a:ln w="1270">
            <a:solidFill>
              <a:srgbClr val="C2B72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99418" y="4434881"/>
            <a:ext cx="182880" cy="182880"/>
          </a:xfrm>
          <a:prstGeom prst="triangle">
            <a:avLst/>
          </a:prstGeom>
          <a:noFill/>
          <a:ln w="1270">
            <a:solidFill>
              <a:srgbClr val="65BA5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Popular Word Processors: A Comparison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Here's a quick overview of some leading word processors: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Microsoft Word: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Industry standard, feature-rich, requires a paid subscription (Microsoft 365).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Docs: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Cloud-based, collaborative, free with a Google account. Excellent for shared editing.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LibreOffice Writer: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and open-source, a powerful alternative to Microsoft Word, available on multiple platforms.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Apple Pages: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Part of the iWork suite, available on macOS and iOS, user-friendly interface.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WPS Office Writer: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Free version available, compatible with Microsoft Word formats.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864092" y="1737510"/>
            <a:ext cx="182880" cy="182880"/>
          </a:xfrm>
          <a:prstGeom prst="triangle">
            <a:avLst/>
          </a:prstGeom>
          <a:noFill/>
          <a:ln w="1270">
            <a:solidFill>
              <a:srgbClr val="25E7C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71177" y="1837049"/>
            <a:ext cx="182880" cy="182880"/>
          </a:xfrm>
          <a:prstGeom prst="cube">
            <a:avLst/>
          </a:prstGeom>
          <a:noFill/>
          <a:ln w="1270">
            <a:solidFill>
              <a:srgbClr val="0BAC4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53374" y="3753447"/>
            <a:ext cx="182880" cy="182880"/>
          </a:xfrm>
          <a:prstGeom prst="triangle">
            <a:avLst/>
          </a:prstGeom>
          <a:noFill/>
          <a:ln w="1270">
            <a:solidFill>
              <a:srgbClr val="4EA9A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750902" y="783790"/>
            <a:ext cx="182880" cy="182880"/>
          </a:xfrm>
          <a:prstGeom prst="triangle">
            <a:avLst/>
          </a:prstGeom>
          <a:noFill/>
          <a:ln w="1270">
            <a:solidFill>
              <a:srgbClr val="21E0A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34339" y="2972677"/>
            <a:ext cx="182880" cy="182880"/>
          </a:xfrm>
          <a:prstGeom prst="cube">
            <a:avLst/>
          </a:prstGeom>
          <a:noFill/>
          <a:ln w="1270">
            <a:solidFill>
              <a:srgbClr val="B5E31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Formatting Techniques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cover some essential formatting skills: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Selection: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a legible and appropriate font (e.g., Times New Roman, Arial, Calibri).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Size: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appropriate font sizes for headings, body text, and captions.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Bold, Italics, Underline: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Emphasize key words or phrases.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Alignment: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Align text left, right, center, or justify.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 Spacing: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Adjust the space between lines for readability.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51907" y="196779"/>
            <a:ext cx="182880" cy="182880"/>
          </a:xfrm>
          <a:prstGeom prst="sun">
            <a:avLst/>
          </a:prstGeom>
          <a:noFill/>
          <a:ln w="1270">
            <a:solidFill>
              <a:srgbClr val="DC281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814467" y="3706730"/>
            <a:ext cx="182880" cy="182880"/>
          </a:xfrm>
          <a:prstGeom prst="cube">
            <a:avLst/>
          </a:prstGeom>
          <a:noFill/>
          <a:ln w="1270">
            <a:solidFill>
              <a:srgbClr val="BC1EE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57481" y="2791639"/>
            <a:ext cx="182880" cy="182880"/>
          </a:xfrm>
          <a:prstGeom prst="cube">
            <a:avLst/>
          </a:prstGeom>
          <a:noFill/>
          <a:ln w="1270">
            <a:solidFill>
              <a:srgbClr val="5EA8A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626542" y="565859"/>
            <a:ext cx="182880" cy="182880"/>
          </a:xfrm>
          <a:prstGeom prst="rect">
            <a:avLst/>
          </a:prstGeom>
          <a:noFill/>
          <a:ln w="1270">
            <a:solidFill>
              <a:srgbClr val="318A3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278532" y="4274105"/>
            <a:ext cx="182880" cy="182880"/>
          </a:xfrm>
          <a:prstGeom prst="rect">
            <a:avLst/>
          </a:prstGeom>
          <a:noFill/>
          <a:ln w="1270">
            <a:solidFill>
              <a:srgbClr val="E5FAD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Headings and Subheadings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Organize your document with clear headings and subheadings.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Headings: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larger font sizes and bold formatting for main topics.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Subheadings: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smaller font sizes than headings, but still larger than body text.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Heading Styles: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built-in heading styles (Heading 1, Heading 2, etc.) for consistent formatting and easy navigation.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Heading 1:  Introduction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Heading 2:  Background Information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90417" y="987180"/>
            <a:ext cx="182880" cy="182880"/>
          </a:xfrm>
          <a:prstGeom prst="triangle">
            <a:avLst/>
          </a:prstGeom>
          <a:noFill/>
          <a:ln w="1270">
            <a:solidFill>
              <a:srgbClr val="92FB3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108008" y="3326208"/>
            <a:ext cx="182880" cy="182880"/>
          </a:xfrm>
          <a:prstGeom prst="sun">
            <a:avLst/>
          </a:prstGeom>
          <a:noFill/>
          <a:ln w="1270">
            <a:solidFill>
              <a:srgbClr val="7F1AF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71203" y="689141"/>
            <a:ext cx="182880" cy="182880"/>
          </a:xfrm>
          <a:prstGeom prst="triangle">
            <a:avLst/>
          </a:prstGeom>
          <a:noFill/>
          <a:ln w="1270">
            <a:solidFill>
              <a:srgbClr val="F74A5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83703" y="1436923"/>
            <a:ext cx="182880" cy="182880"/>
          </a:xfrm>
          <a:prstGeom prst="triangle">
            <a:avLst/>
          </a:prstGeom>
          <a:noFill/>
          <a:ln w="1270">
            <a:solidFill>
              <a:srgbClr val="DF254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837746" y="4081279"/>
            <a:ext cx="182880" cy="182880"/>
          </a:xfrm>
          <a:prstGeom prst="triangle">
            <a:avLst/>
          </a:prstGeom>
          <a:noFill/>
          <a:ln w="1270">
            <a:solidFill>
              <a:srgbClr val="FB93E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Lists: Bulleted and Numbered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lists to present information in a clear and organized way.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Bulleted Lists: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for items that don't need to be in a specific order.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Grocery list, features of a product.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Numbered Lists: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for items that need to be in a specific sequence.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Steps in a process, ranking items.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34492" y="4342668"/>
            <a:ext cx="182880" cy="182880"/>
          </a:xfrm>
          <a:prstGeom prst="cube">
            <a:avLst/>
          </a:prstGeom>
          <a:noFill/>
          <a:ln w="1270">
            <a:solidFill>
              <a:srgbClr val="ACA78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119199" y="2219498"/>
            <a:ext cx="182880" cy="182880"/>
          </a:xfrm>
          <a:prstGeom prst="cube">
            <a:avLst/>
          </a:prstGeom>
          <a:noFill/>
          <a:ln w="1270">
            <a:solidFill>
              <a:srgbClr val="50213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552873" y="3079647"/>
            <a:ext cx="182880" cy="182880"/>
          </a:xfrm>
          <a:prstGeom prst="triangle">
            <a:avLst/>
          </a:prstGeom>
          <a:noFill/>
          <a:ln w="1270">
            <a:solidFill>
              <a:srgbClr val="A7C1C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220578" y="4165151"/>
            <a:ext cx="182880" cy="182880"/>
          </a:xfrm>
          <a:prstGeom prst="sun">
            <a:avLst/>
          </a:prstGeom>
          <a:noFill/>
          <a:ln w="1270">
            <a:solidFill>
              <a:srgbClr val="A9564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864313" y="1073619"/>
            <a:ext cx="182880" cy="182880"/>
          </a:xfrm>
          <a:prstGeom prst="rect">
            <a:avLst/>
          </a:prstGeom>
          <a:noFill/>
          <a:ln w="1270">
            <a:solidFill>
              <a:srgbClr val="5867E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Working with Paragraphs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Effective paragraph formatting is crucial for readability.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Indentation: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Indent the first line of each paragraph or add space before or after.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Spacing: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Adjust line spacing and paragraph spacing for optimal visual appeal.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Justification: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Choose the appropriate alignment for your text (left, right, center, or justified).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1912" y="2931155"/>
            <a:ext cx="182880" cy="182880"/>
          </a:xfrm>
          <a:prstGeom prst="cube">
            <a:avLst/>
          </a:prstGeom>
          <a:noFill/>
          <a:ln w="1270">
            <a:solidFill>
              <a:srgbClr val="BD622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619947" y="2592255"/>
            <a:ext cx="182880" cy="182880"/>
          </a:xfrm>
          <a:prstGeom prst="triangle">
            <a:avLst/>
          </a:prstGeom>
          <a:noFill/>
          <a:ln w="1270">
            <a:solidFill>
              <a:srgbClr val="80A65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97621" y="3156445"/>
            <a:ext cx="182880" cy="182880"/>
          </a:xfrm>
          <a:prstGeom prst="rect">
            <a:avLst/>
          </a:prstGeom>
          <a:noFill/>
          <a:ln w="1270">
            <a:solidFill>
              <a:srgbClr val="E4E86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319183" y="3494530"/>
            <a:ext cx="182880" cy="182880"/>
          </a:xfrm>
          <a:prstGeom prst="sun">
            <a:avLst/>
          </a:prstGeom>
          <a:noFill/>
          <a:ln w="1270">
            <a:solidFill>
              <a:srgbClr val="A1317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32342" y="2846185"/>
            <a:ext cx="182880" cy="182880"/>
          </a:xfrm>
          <a:prstGeom prst="rect">
            <a:avLst/>
          </a:prstGeom>
          <a:noFill/>
          <a:ln w="1270">
            <a:solidFill>
              <a:srgbClr val="FA618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Adding Images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 your documents with images.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Insert Images: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Most word processors allow you to insert images from your computer or online sources.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Positioning: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Control how text flows around the image (e.g., inline with text, above/below text, floating).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Resizing: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Adjust the size of the image to fit your document layout.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Captions: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captions to provide context for your images.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2025-02-24T11:01:49Z</dcterms:created>
  <dcterms:modified xsi:type="dcterms:W3CDTF">2025-02-24T11:01:49Z</dcterms:modified>
</cp:coreProperties>
</file>