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D6336C"/>
          </a:solidFill>
          <a:ln/>
        </p:spPr>
      </p:sp>
      <p:sp>
        <p:nvSpPr>
          <p:cNvPr id="3" name="Shape 1"/>
          <p:cNvSpPr/>
          <p:nvPr/>
        </p:nvSpPr>
        <p:spPr>
          <a:xfrm>
            <a:off x="457200" y="4886325"/>
            <a:ext cx="8229600" cy="27432"/>
          </a:xfrm>
          <a:prstGeom prst="rect">
            <a:avLst/>
          </a:prstGeom>
          <a:solidFill>
            <a:srgbClr val="D6336C"/>
          </a:solidFill>
          <a:ln/>
        </p:spPr>
      </p:sp>
      <p:sp>
        <p:nvSpPr>
          <p:cNvPr id="4" name="Shape 2"/>
          <p:cNvSpPr/>
          <p:nvPr/>
        </p:nvSpPr>
        <p:spPr>
          <a:xfrm>
            <a:off x="7893998" y="2164014"/>
            <a:ext cx="182880" cy="182880"/>
          </a:xfrm>
          <a:prstGeom prst="triangle">
            <a:avLst/>
          </a:prstGeom>
          <a:noFill/>
          <a:ln w="1270">
            <a:solidFill>
              <a:srgbClr val="CF2D2D"/>
            </a:solidFill>
            <a:prstDash val="solid"/>
          </a:ln>
        </p:spPr>
      </p:sp>
      <p:sp>
        <p:nvSpPr>
          <p:cNvPr id="5" name="Shape 3"/>
          <p:cNvSpPr/>
          <p:nvPr/>
        </p:nvSpPr>
        <p:spPr>
          <a:xfrm>
            <a:off x="1917996" y="4155537"/>
            <a:ext cx="182880" cy="182880"/>
          </a:xfrm>
          <a:prstGeom prst="cube">
            <a:avLst/>
          </a:prstGeom>
          <a:noFill/>
          <a:ln w="1270">
            <a:solidFill>
              <a:srgbClr val="A57C96"/>
            </a:solidFill>
            <a:prstDash val="solid"/>
          </a:ln>
        </p:spPr>
      </p:sp>
      <p:sp>
        <p:nvSpPr>
          <p:cNvPr id="6" name="Shape 4"/>
          <p:cNvSpPr/>
          <p:nvPr/>
        </p:nvSpPr>
        <p:spPr>
          <a:xfrm>
            <a:off x="2360719" y="3102369"/>
            <a:ext cx="182880" cy="182880"/>
          </a:xfrm>
          <a:prstGeom prst="triangle">
            <a:avLst/>
          </a:prstGeom>
          <a:noFill/>
          <a:ln w="1270">
            <a:solidFill>
              <a:srgbClr val="11D5CF"/>
            </a:solidFill>
            <a:prstDash val="solid"/>
          </a:ln>
        </p:spPr>
      </p:sp>
      <p:sp>
        <p:nvSpPr>
          <p:cNvPr id="7" name="Shape 5"/>
          <p:cNvSpPr/>
          <p:nvPr/>
        </p:nvSpPr>
        <p:spPr>
          <a:xfrm>
            <a:off x="5087779" y="2465612"/>
            <a:ext cx="182880" cy="182880"/>
          </a:xfrm>
          <a:prstGeom prst="triangle">
            <a:avLst/>
          </a:prstGeom>
          <a:noFill/>
          <a:ln w="1270">
            <a:solidFill>
              <a:srgbClr val="6E881E"/>
            </a:solidFill>
            <a:prstDash val="solid"/>
          </a:ln>
        </p:spPr>
      </p:sp>
      <p:sp>
        <p:nvSpPr>
          <p:cNvPr id="8" name="Shape 6"/>
          <p:cNvSpPr/>
          <p:nvPr/>
        </p:nvSpPr>
        <p:spPr>
          <a:xfrm>
            <a:off x="2687843" y="4391875"/>
            <a:ext cx="182880" cy="182880"/>
          </a:xfrm>
          <a:prstGeom prst="cube">
            <a:avLst/>
          </a:prstGeom>
          <a:noFill/>
          <a:ln w="1270">
            <a:solidFill>
              <a:srgbClr val="54B0DF"/>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D6336C"/>
                </a:solidFill>
                <a:latin typeface="Montserrat" pitchFamily="34" charset="0"/>
                <a:ea typeface="Montserrat" pitchFamily="34" charset="-122"/>
                <a:cs typeface="Montserrat" pitchFamily="34" charset="-120"/>
              </a:rPr>
              <a:t>Artificial Intelligence: A Beginner's Guide</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What We'll Cover: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What is AI?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 simple explanation.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Types of AI: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From simple to complex.</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AI in Action: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Real-world examples you use every day.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Key Concepts: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Machine Learning, Deep Learning, Neural Networks.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The Future of AI: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What's next and why it matters.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Ethical Considerations: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responsible use of AI.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764119" y="3162911"/>
            <a:ext cx="182880" cy="182880"/>
          </a:xfrm>
          <a:prstGeom prst="sun">
            <a:avLst/>
          </a:prstGeom>
          <a:noFill/>
          <a:ln w="1270">
            <a:solidFill>
              <a:srgbClr val="B8EA06"/>
            </a:solidFill>
            <a:prstDash val="solid"/>
          </a:ln>
        </p:spPr>
      </p:sp>
      <p:sp>
        <p:nvSpPr>
          <p:cNvPr id="7" name="Shape 5"/>
          <p:cNvSpPr/>
          <p:nvPr/>
        </p:nvSpPr>
        <p:spPr>
          <a:xfrm>
            <a:off x="5118555" y="1203737"/>
            <a:ext cx="182880" cy="182880"/>
          </a:xfrm>
          <a:prstGeom prst="sun">
            <a:avLst/>
          </a:prstGeom>
          <a:noFill/>
          <a:ln w="1270">
            <a:solidFill>
              <a:srgbClr val="8A5142"/>
            </a:solidFill>
            <a:prstDash val="solid"/>
          </a:ln>
        </p:spPr>
      </p:sp>
      <p:sp>
        <p:nvSpPr>
          <p:cNvPr id="8" name="Shape 6"/>
          <p:cNvSpPr/>
          <p:nvPr/>
        </p:nvSpPr>
        <p:spPr>
          <a:xfrm>
            <a:off x="1268" y="1280994"/>
            <a:ext cx="182880" cy="182880"/>
          </a:xfrm>
          <a:prstGeom prst="rect">
            <a:avLst/>
          </a:prstGeom>
          <a:noFill/>
          <a:ln w="1270">
            <a:solidFill>
              <a:srgbClr val="30B3A8"/>
            </a:solidFill>
            <a:prstDash val="solid"/>
          </a:ln>
        </p:spPr>
      </p:sp>
      <p:sp>
        <p:nvSpPr>
          <p:cNvPr id="9" name="Shape 7"/>
          <p:cNvSpPr/>
          <p:nvPr/>
        </p:nvSpPr>
        <p:spPr>
          <a:xfrm>
            <a:off x="3697347" y="2869964"/>
            <a:ext cx="182880" cy="182880"/>
          </a:xfrm>
          <a:prstGeom prst="triangle">
            <a:avLst/>
          </a:prstGeom>
          <a:noFill/>
          <a:ln w="1270">
            <a:solidFill>
              <a:srgbClr val="B63B72"/>
            </a:solidFill>
            <a:prstDash val="solid"/>
          </a:ln>
        </p:spPr>
      </p:sp>
      <p:sp>
        <p:nvSpPr>
          <p:cNvPr id="10" name="Shape 8"/>
          <p:cNvSpPr/>
          <p:nvPr/>
        </p:nvSpPr>
        <p:spPr>
          <a:xfrm>
            <a:off x="7865227" y="2237654"/>
            <a:ext cx="182880" cy="182880"/>
          </a:xfrm>
          <a:prstGeom prst="sun">
            <a:avLst/>
          </a:prstGeom>
          <a:noFill/>
          <a:ln w="1270">
            <a:solidFill>
              <a:srgbClr val="6E91F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Ethical Considerations: AI's Responsibility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As AI becomes more powerful, it's crucial to address ethical concerns: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Bias: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AI models can perpetuate and amplify existing biases in data.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Privacy: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AI systems often collect and analyze vast amounts of personal data.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Job Displacement: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Automation powered by AI could lead to job losses.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Accountability: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Who is responsible when an AI system makes a mistake?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Security: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AI systems can be vulnerable to attacks and manipulation.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 need to develop AI responsibly, ensuring it benefits all of humanity.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180296" y="2417357"/>
            <a:ext cx="182880" cy="182880"/>
          </a:xfrm>
          <a:prstGeom prst="cube">
            <a:avLst/>
          </a:prstGeom>
          <a:noFill/>
          <a:ln w="1270">
            <a:solidFill>
              <a:srgbClr val="67BC9F"/>
            </a:solidFill>
            <a:prstDash val="solid"/>
          </a:ln>
        </p:spPr>
      </p:sp>
      <p:sp>
        <p:nvSpPr>
          <p:cNvPr id="7" name="Shape 5"/>
          <p:cNvSpPr/>
          <p:nvPr/>
        </p:nvSpPr>
        <p:spPr>
          <a:xfrm>
            <a:off x="4321743" y="2486396"/>
            <a:ext cx="182880" cy="182880"/>
          </a:xfrm>
          <a:prstGeom prst="rect">
            <a:avLst/>
          </a:prstGeom>
          <a:noFill/>
          <a:ln w="1270">
            <a:solidFill>
              <a:srgbClr val="660E56"/>
            </a:solidFill>
            <a:prstDash val="solid"/>
          </a:ln>
        </p:spPr>
      </p:sp>
      <p:sp>
        <p:nvSpPr>
          <p:cNvPr id="8" name="Shape 6"/>
          <p:cNvSpPr/>
          <p:nvPr/>
        </p:nvSpPr>
        <p:spPr>
          <a:xfrm>
            <a:off x="1096694" y="3497061"/>
            <a:ext cx="182880" cy="182880"/>
          </a:xfrm>
          <a:prstGeom prst="rect">
            <a:avLst/>
          </a:prstGeom>
          <a:noFill/>
          <a:ln w="1270">
            <a:solidFill>
              <a:srgbClr val="43A925"/>
            </a:solidFill>
            <a:prstDash val="solid"/>
          </a:ln>
        </p:spPr>
      </p:sp>
      <p:sp>
        <p:nvSpPr>
          <p:cNvPr id="9" name="Shape 7"/>
          <p:cNvSpPr/>
          <p:nvPr/>
        </p:nvSpPr>
        <p:spPr>
          <a:xfrm>
            <a:off x="427044" y="489195"/>
            <a:ext cx="182880" cy="182880"/>
          </a:xfrm>
          <a:prstGeom prst="cube">
            <a:avLst/>
          </a:prstGeom>
          <a:noFill/>
          <a:ln w="1270">
            <a:solidFill>
              <a:srgbClr val="37991A"/>
            </a:solidFill>
            <a:prstDash val="solid"/>
          </a:ln>
        </p:spPr>
      </p:sp>
      <p:sp>
        <p:nvSpPr>
          <p:cNvPr id="10" name="Shape 8"/>
          <p:cNvSpPr/>
          <p:nvPr/>
        </p:nvSpPr>
        <p:spPr>
          <a:xfrm>
            <a:off x="6538044" y="3481940"/>
            <a:ext cx="182880" cy="182880"/>
          </a:xfrm>
          <a:prstGeom prst="triangle">
            <a:avLst/>
          </a:prstGeom>
          <a:noFill/>
          <a:ln w="1270">
            <a:solidFill>
              <a:srgbClr val="4D70D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Addressing AI Bias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AI bias is a significant concern.  How do we tackle it?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Diverse Datasets: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Training AI on data that accurately represents the real world.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Bias Detection Tools: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Identifying and mitigating biases in existing AI models.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Algorithmic Transparency: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Understanding how AI models make decisions.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Regular Audits: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Checking for bias and fairness in AI systems.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Ethical Guidelines: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Developing clear principles for responsible AI development.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957423" y="1233928"/>
            <a:ext cx="182880" cy="182880"/>
          </a:xfrm>
          <a:prstGeom prst="rect">
            <a:avLst/>
          </a:prstGeom>
          <a:noFill/>
          <a:ln w="1270">
            <a:solidFill>
              <a:srgbClr val="80142F"/>
            </a:solidFill>
            <a:prstDash val="solid"/>
          </a:ln>
        </p:spPr>
      </p:sp>
      <p:sp>
        <p:nvSpPr>
          <p:cNvPr id="7" name="Shape 5"/>
          <p:cNvSpPr/>
          <p:nvPr/>
        </p:nvSpPr>
        <p:spPr>
          <a:xfrm>
            <a:off x="4303329" y="790977"/>
            <a:ext cx="182880" cy="182880"/>
          </a:xfrm>
          <a:prstGeom prst="rect">
            <a:avLst/>
          </a:prstGeom>
          <a:noFill/>
          <a:ln w="1270">
            <a:solidFill>
              <a:srgbClr val="D42ED6"/>
            </a:solidFill>
            <a:prstDash val="solid"/>
          </a:ln>
        </p:spPr>
      </p:sp>
      <p:sp>
        <p:nvSpPr>
          <p:cNvPr id="8" name="Shape 6"/>
          <p:cNvSpPr/>
          <p:nvPr/>
        </p:nvSpPr>
        <p:spPr>
          <a:xfrm>
            <a:off x="680572" y="32858"/>
            <a:ext cx="182880" cy="182880"/>
          </a:xfrm>
          <a:prstGeom prst="rect">
            <a:avLst/>
          </a:prstGeom>
          <a:noFill/>
          <a:ln w="1270">
            <a:solidFill>
              <a:srgbClr val="72235A"/>
            </a:solidFill>
            <a:prstDash val="solid"/>
          </a:ln>
        </p:spPr>
      </p:sp>
      <p:sp>
        <p:nvSpPr>
          <p:cNvPr id="9" name="Shape 7"/>
          <p:cNvSpPr/>
          <p:nvPr/>
        </p:nvSpPr>
        <p:spPr>
          <a:xfrm>
            <a:off x="102884" y="64996"/>
            <a:ext cx="182880" cy="182880"/>
          </a:xfrm>
          <a:prstGeom prst="sun">
            <a:avLst/>
          </a:prstGeom>
          <a:noFill/>
          <a:ln w="1270">
            <a:solidFill>
              <a:srgbClr val="6C63B2"/>
            </a:solidFill>
            <a:prstDash val="solid"/>
          </a:ln>
        </p:spPr>
      </p:sp>
      <p:sp>
        <p:nvSpPr>
          <p:cNvPr id="10" name="Shape 8"/>
          <p:cNvSpPr/>
          <p:nvPr/>
        </p:nvSpPr>
        <p:spPr>
          <a:xfrm>
            <a:off x="2480353" y="1031007"/>
            <a:ext cx="182880" cy="182880"/>
          </a:xfrm>
          <a:prstGeom prst="triangle">
            <a:avLst/>
          </a:prstGeom>
          <a:noFill/>
          <a:ln w="1270">
            <a:solidFill>
              <a:srgbClr val="4244D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AI and the Future of Work</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Will AI take our jobs?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Job Displacement: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Some jobs will be automated, especially repetitive tasks.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Job Creation: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AI will also create new jobs, particularly in areas like AI development, data science, and AI ethics.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Job Transformation: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Many jobs will be transformed by AI, requiring workers to adapt and learn new skills.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Focus on skills that are difficult to automate, such as critical thinking, creativity, and emotional intelligence.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8175185" y="3247389"/>
            <a:ext cx="182880" cy="182880"/>
          </a:xfrm>
          <a:prstGeom prst="sun">
            <a:avLst/>
          </a:prstGeom>
          <a:noFill/>
          <a:ln w="1270">
            <a:solidFill>
              <a:srgbClr val="BD923B"/>
            </a:solidFill>
            <a:prstDash val="solid"/>
          </a:ln>
        </p:spPr>
      </p:sp>
      <p:sp>
        <p:nvSpPr>
          <p:cNvPr id="7" name="Shape 5"/>
          <p:cNvSpPr/>
          <p:nvPr/>
        </p:nvSpPr>
        <p:spPr>
          <a:xfrm>
            <a:off x="6686435" y="3617240"/>
            <a:ext cx="182880" cy="182880"/>
          </a:xfrm>
          <a:prstGeom prst="rect">
            <a:avLst/>
          </a:prstGeom>
          <a:noFill/>
          <a:ln w="1270">
            <a:solidFill>
              <a:srgbClr val="F42106"/>
            </a:solidFill>
            <a:prstDash val="solid"/>
          </a:ln>
        </p:spPr>
      </p:sp>
      <p:sp>
        <p:nvSpPr>
          <p:cNvPr id="8" name="Shape 6"/>
          <p:cNvSpPr/>
          <p:nvPr/>
        </p:nvSpPr>
        <p:spPr>
          <a:xfrm>
            <a:off x="1626090" y="4129671"/>
            <a:ext cx="182880" cy="182880"/>
          </a:xfrm>
          <a:prstGeom prst="triangle">
            <a:avLst/>
          </a:prstGeom>
          <a:noFill/>
          <a:ln w="1270">
            <a:solidFill>
              <a:srgbClr val="961D03"/>
            </a:solidFill>
            <a:prstDash val="solid"/>
          </a:ln>
        </p:spPr>
      </p:sp>
      <p:sp>
        <p:nvSpPr>
          <p:cNvPr id="9" name="Shape 7"/>
          <p:cNvSpPr/>
          <p:nvPr/>
        </p:nvSpPr>
        <p:spPr>
          <a:xfrm>
            <a:off x="4454487" y="2701328"/>
            <a:ext cx="182880" cy="182880"/>
          </a:xfrm>
          <a:prstGeom prst="rect">
            <a:avLst/>
          </a:prstGeom>
          <a:noFill/>
          <a:ln w="1270">
            <a:solidFill>
              <a:srgbClr val="724764"/>
            </a:solidFill>
            <a:prstDash val="solid"/>
          </a:ln>
        </p:spPr>
      </p:sp>
      <p:sp>
        <p:nvSpPr>
          <p:cNvPr id="10" name="Shape 8"/>
          <p:cNvSpPr/>
          <p:nvPr/>
        </p:nvSpPr>
        <p:spPr>
          <a:xfrm>
            <a:off x="1602508" y="1539657"/>
            <a:ext cx="182880" cy="182880"/>
          </a:xfrm>
          <a:prstGeom prst="rect">
            <a:avLst/>
          </a:prstGeom>
          <a:noFill/>
          <a:ln w="1270">
            <a:solidFill>
              <a:srgbClr val="79F8D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AI Safety: Preventing Unintended Consequences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Ensuring AI systems are safe and reliable is crucial.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Robustness: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Designing AI models that are resilient to errors and unexpected inputs.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Explainability: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Making AI decisions more transparent and understandable.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Control Mechanisms: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Developing ways to control and shut down AI systems if necessary.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Verification and Validation: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Thoroughly testing and validating AI systems before deployment.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Ongoing Monitoring: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Continuously monitoring AI systems to detect and address potential problems.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717780" y="3145569"/>
            <a:ext cx="182880" cy="182880"/>
          </a:xfrm>
          <a:prstGeom prst="rect">
            <a:avLst/>
          </a:prstGeom>
          <a:noFill/>
          <a:ln w="1270">
            <a:solidFill>
              <a:srgbClr val="F1B9BC"/>
            </a:solidFill>
            <a:prstDash val="solid"/>
          </a:ln>
        </p:spPr>
      </p:sp>
      <p:sp>
        <p:nvSpPr>
          <p:cNvPr id="7" name="Shape 5"/>
          <p:cNvSpPr/>
          <p:nvPr/>
        </p:nvSpPr>
        <p:spPr>
          <a:xfrm>
            <a:off x="4535840" y="2858495"/>
            <a:ext cx="182880" cy="182880"/>
          </a:xfrm>
          <a:prstGeom prst="cube">
            <a:avLst/>
          </a:prstGeom>
          <a:noFill/>
          <a:ln w="1270">
            <a:solidFill>
              <a:srgbClr val="2CBDEF"/>
            </a:solidFill>
            <a:prstDash val="solid"/>
          </a:ln>
        </p:spPr>
      </p:sp>
      <p:sp>
        <p:nvSpPr>
          <p:cNvPr id="8" name="Shape 6"/>
          <p:cNvSpPr/>
          <p:nvPr/>
        </p:nvSpPr>
        <p:spPr>
          <a:xfrm>
            <a:off x="5004726" y="2712776"/>
            <a:ext cx="182880" cy="182880"/>
          </a:xfrm>
          <a:prstGeom prst="cube">
            <a:avLst/>
          </a:prstGeom>
          <a:noFill/>
          <a:ln w="1270">
            <a:solidFill>
              <a:srgbClr val="C6DD3C"/>
            </a:solidFill>
            <a:prstDash val="solid"/>
          </a:ln>
        </p:spPr>
      </p:sp>
      <p:sp>
        <p:nvSpPr>
          <p:cNvPr id="9" name="Shape 7"/>
          <p:cNvSpPr/>
          <p:nvPr/>
        </p:nvSpPr>
        <p:spPr>
          <a:xfrm>
            <a:off x="6892859" y="2364565"/>
            <a:ext cx="182880" cy="182880"/>
          </a:xfrm>
          <a:prstGeom prst="cube">
            <a:avLst/>
          </a:prstGeom>
          <a:noFill/>
          <a:ln w="1270">
            <a:solidFill>
              <a:srgbClr val="446A1B"/>
            </a:solidFill>
            <a:prstDash val="solid"/>
          </a:ln>
        </p:spPr>
      </p:sp>
      <p:sp>
        <p:nvSpPr>
          <p:cNvPr id="10" name="Shape 8"/>
          <p:cNvSpPr/>
          <p:nvPr/>
        </p:nvSpPr>
        <p:spPr>
          <a:xfrm>
            <a:off x="3814105" y="3417411"/>
            <a:ext cx="182880" cy="182880"/>
          </a:xfrm>
          <a:prstGeom prst="sun">
            <a:avLst/>
          </a:prstGeom>
          <a:noFill/>
          <a:ln w="1270">
            <a:solidFill>
              <a:srgbClr val="3C3CB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Learning More About AI</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Want to dive deeper into the world of AI?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Online Courses: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Coursera, edX, Udacity offer excellent AI and Machine Learning courses.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Books: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Explore introductory texts on AI and specific areas like Deep Learning.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Research Papers: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Read academic papers to stay up-to-date on the latest advancements.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AI Communities: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Join online forums and communities to connect with other AI enthusiasts.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Experiment: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Get hands-on experience by building your own AI projects.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910090" y="3550680"/>
            <a:ext cx="182880" cy="182880"/>
          </a:xfrm>
          <a:prstGeom prst="cube">
            <a:avLst/>
          </a:prstGeom>
          <a:noFill/>
          <a:ln w="1270">
            <a:solidFill>
              <a:srgbClr val="CAE198"/>
            </a:solidFill>
            <a:prstDash val="solid"/>
          </a:ln>
        </p:spPr>
      </p:sp>
      <p:sp>
        <p:nvSpPr>
          <p:cNvPr id="7" name="Shape 5"/>
          <p:cNvSpPr/>
          <p:nvPr/>
        </p:nvSpPr>
        <p:spPr>
          <a:xfrm>
            <a:off x="4739404" y="3213278"/>
            <a:ext cx="182880" cy="182880"/>
          </a:xfrm>
          <a:prstGeom prst="rect">
            <a:avLst/>
          </a:prstGeom>
          <a:noFill/>
          <a:ln w="1270">
            <a:solidFill>
              <a:srgbClr val="BB0F3A"/>
            </a:solidFill>
            <a:prstDash val="solid"/>
          </a:ln>
        </p:spPr>
      </p:sp>
      <p:sp>
        <p:nvSpPr>
          <p:cNvPr id="8" name="Shape 6"/>
          <p:cNvSpPr/>
          <p:nvPr/>
        </p:nvSpPr>
        <p:spPr>
          <a:xfrm>
            <a:off x="4642643" y="1703720"/>
            <a:ext cx="182880" cy="182880"/>
          </a:xfrm>
          <a:prstGeom prst="rect">
            <a:avLst/>
          </a:prstGeom>
          <a:noFill/>
          <a:ln w="1270">
            <a:solidFill>
              <a:srgbClr val="F16B01"/>
            </a:solidFill>
            <a:prstDash val="solid"/>
          </a:ln>
        </p:spPr>
      </p:sp>
      <p:sp>
        <p:nvSpPr>
          <p:cNvPr id="9" name="Shape 7"/>
          <p:cNvSpPr/>
          <p:nvPr/>
        </p:nvSpPr>
        <p:spPr>
          <a:xfrm>
            <a:off x="285464" y="620395"/>
            <a:ext cx="182880" cy="182880"/>
          </a:xfrm>
          <a:prstGeom prst="rect">
            <a:avLst/>
          </a:prstGeom>
          <a:noFill/>
          <a:ln w="1270">
            <a:solidFill>
              <a:srgbClr val="031E10"/>
            </a:solidFill>
            <a:prstDash val="solid"/>
          </a:ln>
        </p:spPr>
      </p:sp>
      <p:sp>
        <p:nvSpPr>
          <p:cNvPr id="10" name="Shape 8"/>
          <p:cNvSpPr/>
          <p:nvPr/>
        </p:nvSpPr>
        <p:spPr>
          <a:xfrm>
            <a:off x="5858239" y="4473844"/>
            <a:ext cx="182880" cy="182880"/>
          </a:xfrm>
          <a:prstGeom prst="cube">
            <a:avLst/>
          </a:prstGeom>
          <a:noFill/>
          <a:ln w="1270">
            <a:solidFill>
              <a:srgbClr val="1928E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AI: A Powerful Tool, Used Wisely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AI has the potential to transform our world for the better.  By understanding its capabilities, limitations, and ethical implications, we can ensure that AI is used responsibly and for the benefit of all.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213332" y="1725962"/>
            <a:ext cx="182880" cy="182880"/>
          </a:xfrm>
          <a:prstGeom prst="sun">
            <a:avLst/>
          </a:prstGeom>
          <a:noFill/>
          <a:ln w="1270">
            <a:solidFill>
              <a:srgbClr val="38E022"/>
            </a:solidFill>
            <a:prstDash val="solid"/>
          </a:ln>
        </p:spPr>
      </p:sp>
      <p:sp>
        <p:nvSpPr>
          <p:cNvPr id="7" name="Shape 5"/>
          <p:cNvSpPr/>
          <p:nvPr/>
        </p:nvSpPr>
        <p:spPr>
          <a:xfrm>
            <a:off x="14391" y="3227790"/>
            <a:ext cx="182880" cy="182880"/>
          </a:xfrm>
          <a:prstGeom prst="sun">
            <a:avLst/>
          </a:prstGeom>
          <a:noFill/>
          <a:ln w="1270">
            <a:solidFill>
              <a:srgbClr val="43C1D3"/>
            </a:solidFill>
            <a:prstDash val="solid"/>
          </a:ln>
        </p:spPr>
      </p:sp>
      <p:sp>
        <p:nvSpPr>
          <p:cNvPr id="8" name="Shape 6"/>
          <p:cNvSpPr/>
          <p:nvPr/>
        </p:nvSpPr>
        <p:spPr>
          <a:xfrm>
            <a:off x="7784418" y="1042468"/>
            <a:ext cx="182880" cy="182880"/>
          </a:xfrm>
          <a:prstGeom prst="cube">
            <a:avLst/>
          </a:prstGeom>
          <a:noFill/>
          <a:ln w="1270">
            <a:solidFill>
              <a:srgbClr val="1A1C51"/>
            </a:solidFill>
            <a:prstDash val="solid"/>
          </a:ln>
        </p:spPr>
      </p:sp>
      <p:sp>
        <p:nvSpPr>
          <p:cNvPr id="9" name="Shape 7"/>
          <p:cNvSpPr/>
          <p:nvPr/>
        </p:nvSpPr>
        <p:spPr>
          <a:xfrm>
            <a:off x="3429789" y="264327"/>
            <a:ext cx="182880" cy="182880"/>
          </a:xfrm>
          <a:prstGeom prst="sun">
            <a:avLst/>
          </a:prstGeom>
          <a:noFill/>
          <a:ln w="1270">
            <a:solidFill>
              <a:srgbClr val="368970"/>
            </a:solidFill>
            <a:prstDash val="solid"/>
          </a:ln>
        </p:spPr>
      </p:sp>
      <p:sp>
        <p:nvSpPr>
          <p:cNvPr id="10" name="Shape 8"/>
          <p:cNvSpPr/>
          <p:nvPr/>
        </p:nvSpPr>
        <p:spPr>
          <a:xfrm>
            <a:off x="4249067" y="2761003"/>
            <a:ext cx="182880" cy="182880"/>
          </a:xfrm>
          <a:prstGeom prst="cube">
            <a:avLst/>
          </a:prstGeom>
          <a:noFill/>
          <a:ln w="1270">
            <a:solidFill>
              <a:srgbClr val="65AC0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What Exactly *is* Artificial Intelligence?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Artificial Intelligence (AI) is essentially teaching computers to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think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and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learn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like humans.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Think of it as giving machines the ability to:</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Solve problems: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Finding solutions to complex issues.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Make decisions: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Choosing the best course of action.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Learn from experience: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Improving over time without explicit programming.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Understand language: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Processing and responding to human speech.</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Recognize patterns: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Identifying trends and relationships in data.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872860" y="1344891"/>
            <a:ext cx="182880" cy="182880"/>
          </a:xfrm>
          <a:prstGeom prst="triangle">
            <a:avLst/>
          </a:prstGeom>
          <a:noFill/>
          <a:ln w="1270">
            <a:solidFill>
              <a:srgbClr val="C490CA"/>
            </a:solidFill>
            <a:prstDash val="solid"/>
          </a:ln>
        </p:spPr>
      </p:sp>
      <p:sp>
        <p:nvSpPr>
          <p:cNvPr id="7" name="Shape 5"/>
          <p:cNvSpPr/>
          <p:nvPr/>
        </p:nvSpPr>
        <p:spPr>
          <a:xfrm>
            <a:off x="5744577" y="2255160"/>
            <a:ext cx="182880" cy="182880"/>
          </a:xfrm>
          <a:prstGeom prst="rect">
            <a:avLst/>
          </a:prstGeom>
          <a:noFill/>
          <a:ln w="1270">
            <a:solidFill>
              <a:srgbClr val="983C8A"/>
            </a:solidFill>
            <a:prstDash val="solid"/>
          </a:ln>
        </p:spPr>
      </p:sp>
      <p:sp>
        <p:nvSpPr>
          <p:cNvPr id="8" name="Shape 6"/>
          <p:cNvSpPr/>
          <p:nvPr/>
        </p:nvSpPr>
        <p:spPr>
          <a:xfrm>
            <a:off x="7786433" y="1078473"/>
            <a:ext cx="182880" cy="182880"/>
          </a:xfrm>
          <a:prstGeom prst="triangle">
            <a:avLst/>
          </a:prstGeom>
          <a:noFill/>
          <a:ln w="1270">
            <a:solidFill>
              <a:srgbClr val="FD1D3D"/>
            </a:solidFill>
            <a:prstDash val="solid"/>
          </a:ln>
        </p:spPr>
      </p:sp>
      <p:sp>
        <p:nvSpPr>
          <p:cNvPr id="9" name="Shape 7"/>
          <p:cNvSpPr/>
          <p:nvPr/>
        </p:nvSpPr>
        <p:spPr>
          <a:xfrm>
            <a:off x="6327326" y="212876"/>
            <a:ext cx="182880" cy="182880"/>
          </a:xfrm>
          <a:prstGeom prst="rect">
            <a:avLst/>
          </a:prstGeom>
          <a:noFill/>
          <a:ln w="1270">
            <a:solidFill>
              <a:srgbClr val="7B2522"/>
            </a:solidFill>
            <a:prstDash val="solid"/>
          </a:ln>
        </p:spPr>
      </p:sp>
      <p:sp>
        <p:nvSpPr>
          <p:cNvPr id="10" name="Shape 8"/>
          <p:cNvSpPr/>
          <p:nvPr/>
        </p:nvSpPr>
        <p:spPr>
          <a:xfrm>
            <a:off x="2639556" y="972485"/>
            <a:ext cx="182880" cy="182880"/>
          </a:xfrm>
          <a:prstGeom prst="triangle">
            <a:avLst/>
          </a:prstGeom>
          <a:noFill/>
          <a:ln w="1270">
            <a:solidFill>
              <a:srgbClr val="6AD46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Levels of AI: From Simple to Sophisticated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AI isn't all robots taking over the world! It exists on a spectrum: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Narrow or Weak AI: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Designed for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specific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tasks (e.g., playing chess, spam filtering).  Most AI today falls into this category.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General or Strong AI: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Hypothetical AI with human-level intelligence.  It can perform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any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intellectual task that a human being can.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Super AI:</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Also hypothetical. AI that surpasses human intelligence in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all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aspects. This is often explored in science fiction.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335457" y="1384449"/>
            <a:ext cx="182880" cy="182880"/>
          </a:xfrm>
          <a:prstGeom prst="rect">
            <a:avLst/>
          </a:prstGeom>
          <a:noFill/>
          <a:ln w="1270">
            <a:solidFill>
              <a:srgbClr val="FAC653"/>
            </a:solidFill>
            <a:prstDash val="solid"/>
          </a:ln>
        </p:spPr>
      </p:sp>
      <p:sp>
        <p:nvSpPr>
          <p:cNvPr id="7" name="Shape 5"/>
          <p:cNvSpPr/>
          <p:nvPr/>
        </p:nvSpPr>
        <p:spPr>
          <a:xfrm>
            <a:off x="1944907" y="2379731"/>
            <a:ext cx="182880" cy="182880"/>
          </a:xfrm>
          <a:prstGeom prst="cube">
            <a:avLst/>
          </a:prstGeom>
          <a:noFill/>
          <a:ln w="1270">
            <a:solidFill>
              <a:srgbClr val="0FA773"/>
            </a:solidFill>
            <a:prstDash val="solid"/>
          </a:ln>
        </p:spPr>
      </p:sp>
      <p:sp>
        <p:nvSpPr>
          <p:cNvPr id="8" name="Shape 6"/>
          <p:cNvSpPr/>
          <p:nvPr/>
        </p:nvSpPr>
        <p:spPr>
          <a:xfrm>
            <a:off x="3073557" y="3108585"/>
            <a:ext cx="182880" cy="182880"/>
          </a:xfrm>
          <a:prstGeom prst="triangle">
            <a:avLst/>
          </a:prstGeom>
          <a:noFill/>
          <a:ln w="1270">
            <a:solidFill>
              <a:srgbClr val="8304F6"/>
            </a:solidFill>
            <a:prstDash val="solid"/>
          </a:ln>
        </p:spPr>
      </p:sp>
      <p:sp>
        <p:nvSpPr>
          <p:cNvPr id="9" name="Shape 7"/>
          <p:cNvSpPr/>
          <p:nvPr/>
        </p:nvSpPr>
        <p:spPr>
          <a:xfrm>
            <a:off x="7271152" y="3055923"/>
            <a:ext cx="182880" cy="182880"/>
          </a:xfrm>
          <a:prstGeom prst="cube">
            <a:avLst/>
          </a:prstGeom>
          <a:noFill/>
          <a:ln w="1270">
            <a:solidFill>
              <a:srgbClr val="655BAB"/>
            </a:solidFill>
            <a:prstDash val="solid"/>
          </a:ln>
        </p:spPr>
      </p:sp>
      <p:sp>
        <p:nvSpPr>
          <p:cNvPr id="10" name="Shape 8"/>
          <p:cNvSpPr/>
          <p:nvPr/>
        </p:nvSpPr>
        <p:spPr>
          <a:xfrm>
            <a:off x="5651800" y="3703332"/>
            <a:ext cx="182880" cy="182880"/>
          </a:xfrm>
          <a:prstGeom prst="rect">
            <a:avLst/>
          </a:prstGeom>
          <a:noFill/>
          <a:ln w="1270">
            <a:solidFill>
              <a:srgbClr val="4D468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AI in Everyday Life: You're Already Using It!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You might not realize it, but AI is all around you:</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Smartphone Assistants: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Siri, Google Assistant, Alexa - understanding voice commands and providing 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Recommendation Systems: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Netflix, Amazon, Spotify - suggesting content based on your preferences.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Navigation Apps: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Google Maps, Waze - using algorithms to find the fastest routes.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Spam Filters: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Automatically identifying and filtering unwanted emails.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Fraud Detection: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Banks and credit card companies using AI to detect suspicious transactions.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954218" y="1971239"/>
            <a:ext cx="182880" cy="182880"/>
          </a:xfrm>
          <a:prstGeom prst="cube">
            <a:avLst/>
          </a:prstGeom>
          <a:noFill/>
          <a:ln w="1270">
            <a:solidFill>
              <a:srgbClr val="429A2B"/>
            </a:solidFill>
            <a:prstDash val="solid"/>
          </a:ln>
        </p:spPr>
      </p:sp>
      <p:sp>
        <p:nvSpPr>
          <p:cNvPr id="7" name="Shape 5"/>
          <p:cNvSpPr/>
          <p:nvPr/>
        </p:nvSpPr>
        <p:spPr>
          <a:xfrm>
            <a:off x="3591629" y="2208195"/>
            <a:ext cx="182880" cy="182880"/>
          </a:xfrm>
          <a:prstGeom prst="triangle">
            <a:avLst/>
          </a:prstGeom>
          <a:noFill/>
          <a:ln w="1270">
            <a:solidFill>
              <a:srgbClr val="098678"/>
            </a:solidFill>
            <a:prstDash val="solid"/>
          </a:ln>
        </p:spPr>
      </p:sp>
      <p:sp>
        <p:nvSpPr>
          <p:cNvPr id="8" name="Shape 6"/>
          <p:cNvSpPr/>
          <p:nvPr/>
        </p:nvSpPr>
        <p:spPr>
          <a:xfrm>
            <a:off x="2872395" y="3163600"/>
            <a:ext cx="182880" cy="182880"/>
          </a:xfrm>
          <a:prstGeom prst="cube">
            <a:avLst/>
          </a:prstGeom>
          <a:noFill/>
          <a:ln w="1270">
            <a:solidFill>
              <a:srgbClr val="3BA861"/>
            </a:solidFill>
            <a:prstDash val="solid"/>
          </a:ln>
        </p:spPr>
      </p:sp>
      <p:sp>
        <p:nvSpPr>
          <p:cNvPr id="9" name="Shape 7"/>
          <p:cNvSpPr/>
          <p:nvPr/>
        </p:nvSpPr>
        <p:spPr>
          <a:xfrm>
            <a:off x="3221610" y="3406950"/>
            <a:ext cx="182880" cy="182880"/>
          </a:xfrm>
          <a:prstGeom prst="triangle">
            <a:avLst/>
          </a:prstGeom>
          <a:noFill/>
          <a:ln w="1270">
            <a:solidFill>
              <a:srgbClr val="5E5FA8"/>
            </a:solidFill>
            <a:prstDash val="solid"/>
          </a:ln>
        </p:spPr>
      </p:sp>
      <p:sp>
        <p:nvSpPr>
          <p:cNvPr id="10" name="Shape 8"/>
          <p:cNvSpPr/>
          <p:nvPr/>
        </p:nvSpPr>
        <p:spPr>
          <a:xfrm>
            <a:off x="5534030" y="2698483"/>
            <a:ext cx="182880" cy="182880"/>
          </a:xfrm>
          <a:prstGeom prst="rect">
            <a:avLst/>
          </a:prstGeom>
          <a:noFill/>
          <a:ln w="1270">
            <a:solidFill>
              <a:srgbClr val="E30FE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Key Concept: Machine Learning (ML)</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Machine Learning is a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subset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of AI that allows computers to learn from data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without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being explicitly programmed.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Think of it like teaching a dog tricks: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You show the dog what you want it to do.</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You reward the dog when it does it correctly.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dog learns to associate the action with the reward.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ML algorithms work similarly, learning from data to make predictions or decisions.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814753" y="4472779"/>
            <a:ext cx="182880" cy="182880"/>
          </a:xfrm>
          <a:prstGeom prst="rect">
            <a:avLst/>
          </a:prstGeom>
          <a:noFill/>
          <a:ln w="1270">
            <a:solidFill>
              <a:srgbClr val="6F98ED"/>
            </a:solidFill>
            <a:prstDash val="solid"/>
          </a:ln>
        </p:spPr>
      </p:sp>
      <p:sp>
        <p:nvSpPr>
          <p:cNvPr id="7" name="Shape 5"/>
          <p:cNvSpPr/>
          <p:nvPr/>
        </p:nvSpPr>
        <p:spPr>
          <a:xfrm>
            <a:off x="6034216" y="88991"/>
            <a:ext cx="182880" cy="182880"/>
          </a:xfrm>
          <a:prstGeom prst="sun">
            <a:avLst/>
          </a:prstGeom>
          <a:noFill/>
          <a:ln w="1270">
            <a:solidFill>
              <a:srgbClr val="57F15B"/>
            </a:solidFill>
            <a:prstDash val="solid"/>
          </a:ln>
        </p:spPr>
      </p:sp>
      <p:sp>
        <p:nvSpPr>
          <p:cNvPr id="8" name="Shape 6"/>
          <p:cNvSpPr/>
          <p:nvPr/>
        </p:nvSpPr>
        <p:spPr>
          <a:xfrm>
            <a:off x="427298" y="2728055"/>
            <a:ext cx="182880" cy="182880"/>
          </a:xfrm>
          <a:prstGeom prst="sun">
            <a:avLst/>
          </a:prstGeom>
          <a:noFill/>
          <a:ln w="1270">
            <a:solidFill>
              <a:srgbClr val="A9EBEF"/>
            </a:solidFill>
            <a:prstDash val="solid"/>
          </a:ln>
        </p:spPr>
      </p:sp>
      <p:sp>
        <p:nvSpPr>
          <p:cNvPr id="9" name="Shape 7"/>
          <p:cNvSpPr/>
          <p:nvPr/>
        </p:nvSpPr>
        <p:spPr>
          <a:xfrm>
            <a:off x="7181684" y="4561732"/>
            <a:ext cx="182880" cy="182880"/>
          </a:xfrm>
          <a:prstGeom prst="rect">
            <a:avLst/>
          </a:prstGeom>
          <a:noFill/>
          <a:ln w="1270">
            <a:solidFill>
              <a:srgbClr val="1C789C"/>
            </a:solidFill>
            <a:prstDash val="solid"/>
          </a:ln>
        </p:spPr>
      </p:sp>
      <p:sp>
        <p:nvSpPr>
          <p:cNvPr id="10" name="Shape 8"/>
          <p:cNvSpPr/>
          <p:nvPr/>
        </p:nvSpPr>
        <p:spPr>
          <a:xfrm>
            <a:off x="6419894" y="242827"/>
            <a:ext cx="182880" cy="182880"/>
          </a:xfrm>
          <a:prstGeom prst="cube">
            <a:avLst/>
          </a:prstGeom>
          <a:noFill/>
          <a:ln w="1270">
            <a:solidFill>
              <a:srgbClr val="D6CA4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Key Concept: Deep Learning (DL)</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Deep Learning is a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subset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of Machine Learning that uses artificial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neural networks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with many layers (hence 'deep').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Neural Networks: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Inspired by the structure of the human brain.  They consist of interconnected nodes (neurons) that process 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Many Layers: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Deep Learning models have multiple layers, allowing them to learn complex patterns and representations from data.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Deep Learning is particularly good at tasks like image recognition, natural language processing, and speech recognition.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401702" y="3034735"/>
            <a:ext cx="182880" cy="182880"/>
          </a:xfrm>
          <a:prstGeom prst="rect">
            <a:avLst/>
          </a:prstGeom>
          <a:noFill/>
          <a:ln w="1270">
            <a:solidFill>
              <a:srgbClr val="6EE9DA"/>
            </a:solidFill>
            <a:prstDash val="solid"/>
          </a:ln>
        </p:spPr>
      </p:sp>
      <p:sp>
        <p:nvSpPr>
          <p:cNvPr id="7" name="Shape 5"/>
          <p:cNvSpPr/>
          <p:nvPr/>
        </p:nvSpPr>
        <p:spPr>
          <a:xfrm>
            <a:off x="6095872" y="2895218"/>
            <a:ext cx="182880" cy="182880"/>
          </a:xfrm>
          <a:prstGeom prst="cube">
            <a:avLst/>
          </a:prstGeom>
          <a:noFill/>
          <a:ln w="1270">
            <a:solidFill>
              <a:srgbClr val="9FA2D8"/>
            </a:solidFill>
            <a:prstDash val="solid"/>
          </a:ln>
        </p:spPr>
      </p:sp>
      <p:sp>
        <p:nvSpPr>
          <p:cNvPr id="8" name="Shape 6"/>
          <p:cNvSpPr/>
          <p:nvPr/>
        </p:nvSpPr>
        <p:spPr>
          <a:xfrm>
            <a:off x="3398449" y="3244297"/>
            <a:ext cx="182880" cy="182880"/>
          </a:xfrm>
          <a:prstGeom prst="triangle">
            <a:avLst/>
          </a:prstGeom>
          <a:noFill/>
          <a:ln w="1270">
            <a:solidFill>
              <a:srgbClr val="6C5142"/>
            </a:solidFill>
            <a:prstDash val="solid"/>
          </a:ln>
        </p:spPr>
      </p:sp>
      <p:sp>
        <p:nvSpPr>
          <p:cNvPr id="9" name="Shape 7"/>
          <p:cNvSpPr/>
          <p:nvPr/>
        </p:nvSpPr>
        <p:spPr>
          <a:xfrm>
            <a:off x="2569195" y="3554680"/>
            <a:ext cx="182880" cy="182880"/>
          </a:xfrm>
          <a:prstGeom prst="sun">
            <a:avLst/>
          </a:prstGeom>
          <a:noFill/>
          <a:ln w="1270">
            <a:solidFill>
              <a:srgbClr val="8BDF83"/>
            </a:solidFill>
            <a:prstDash val="solid"/>
          </a:ln>
        </p:spPr>
      </p:sp>
      <p:sp>
        <p:nvSpPr>
          <p:cNvPr id="10" name="Shape 8"/>
          <p:cNvSpPr/>
          <p:nvPr/>
        </p:nvSpPr>
        <p:spPr>
          <a:xfrm>
            <a:off x="3451549" y="3843533"/>
            <a:ext cx="182880" cy="182880"/>
          </a:xfrm>
          <a:prstGeom prst="rect">
            <a:avLst/>
          </a:prstGeom>
          <a:noFill/>
          <a:ln w="1270">
            <a:solidFill>
              <a:srgbClr val="3C837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Key Concept: Neural Networks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Imagine a network of interconnected light bulbs.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Each light bulb is a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neuron.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connections between the bulbs are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synapses.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When a bulb is lit, it sends a signal to connected bulbs.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 a neural network: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Neurons receive inputs, process them, and produce outputs.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connections (synapses) have weights that determine the strength of the signal.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By adjusting these weights, the network learns to perform tasks.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770876" y="501818"/>
            <a:ext cx="182880" cy="182880"/>
          </a:xfrm>
          <a:prstGeom prst="rect">
            <a:avLst/>
          </a:prstGeom>
          <a:noFill/>
          <a:ln w="1270">
            <a:solidFill>
              <a:srgbClr val="F0805F"/>
            </a:solidFill>
            <a:prstDash val="solid"/>
          </a:ln>
        </p:spPr>
      </p:sp>
      <p:sp>
        <p:nvSpPr>
          <p:cNvPr id="7" name="Shape 5"/>
          <p:cNvSpPr/>
          <p:nvPr/>
        </p:nvSpPr>
        <p:spPr>
          <a:xfrm>
            <a:off x="2162438" y="4493662"/>
            <a:ext cx="182880" cy="182880"/>
          </a:xfrm>
          <a:prstGeom prst="sun">
            <a:avLst/>
          </a:prstGeom>
          <a:noFill/>
          <a:ln w="1270">
            <a:solidFill>
              <a:srgbClr val="94869F"/>
            </a:solidFill>
            <a:prstDash val="solid"/>
          </a:ln>
        </p:spPr>
      </p:sp>
      <p:sp>
        <p:nvSpPr>
          <p:cNvPr id="8" name="Shape 6"/>
          <p:cNvSpPr/>
          <p:nvPr/>
        </p:nvSpPr>
        <p:spPr>
          <a:xfrm>
            <a:off x="8185711" y="4477814"/>
            <a:ext cx="182880" cy="182880"/>
          </a:xfrm>
          <a:prstGeom prst="rect">
            <a:avLst/>
          </a:prstGeom>
          <a:noFill/>
          <a:ln w="1270">
            <a:solidFill>
              <a:srgbClr val="C9F32E"/>
            </a:solidFill>
            <a:prstDash val="solid"/>
          </a:ln>
        </p:spPr>
      </p:sp>
      <p:sp>
        <p:nvSpPr>
          <p:cNvPr id="9" name="Shape 7"/>
          <p:cNvSpPr/>
          <p:nvPr/>
        </p:nvSpPr>
        <p:spPr>
          <a:xfrm>
            <a:off x="2195783" y="2365898"/>
            <a:ext cx="182880" cy="182880"/>
          </a:xfrm>
          <a:prstGeom prst="triangle">
            <a:avLst/>
          </a:prstGeom>
          <a:noFill/>
          <a:ln w="1270">
            <a:solidFill>
              <a:srgbClr val="CB8BC7"/>
            </a:solidFill>
            <a:prstDash val="solid"/>
          </a:ln>
        </p:spPr>
      </p:sp>
      <p:sp>
        <p:nvSpPr>
          <p:cNvPr id="10" name="Shape 8"/>
          <p:cNvSpPr/>
          <p:nvPr/>
        </p:nvSpPr>
        <p:spPr>
          <a:xfrm>
            <a:off x="4786269" y="3741616"/>
            <a:ext cx="182880" cy="182880"/>
          </a:xfrm>
          <a:prstGeom prst="triangle">
            <a:avLst/>
          </a:prstGeom>
          <a:noFill/>
          <a:ln w="1270">
            <a:solidFill>
              <a:srgbClr val="374B3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AI Applications: Transforming Industries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AI is revolutionizing various sectors: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Healthcare: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Diagnosis, drug discovery, personalized medicine.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Finance: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Fraud detection, algorithmic trading, risk management.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Manufacturing: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Robotics, automation, predictive maintenance.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Transportation: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Self-driving cars, traffic optimization, logistics.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Education: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Personalized learning, automated grading, AI tutors.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347355" y="367613"/>
            <a:ext cx="182880" cy="182880"/>
          </a:xfrm>
          <a:prstGeom prst="rect">
            <a:avLst/>
          </a:prstGeom>
          <a:noFill/>
          <a:ln w="1270">
            <a:solidFill>
              <a:srgbClr val="180B53"/>
            </a:solidFill>
            <a:prstDash val="solid"/>
          </a:ln>
        </p:spPr>
      </p:sp>
      <p:sp>
        <p:nvSpPr>
          <p:cNvPr id="7" name="Shape 5"/>
          <p:cNvSpPr/>
          <p:nvPr/>
        </p:nvSpPr>
        <p:spPr>
          <a:xfrm>
            <a:off x="796706" y="511261"/>
            <a:ext cx="182880" cy="182880"/>
          </a:xfrm>
          <a:prstGeom prst="cube">
            <a:avLst/>
          </a:prstGeom>
          <a:noFill/>
          <a:ln w="1270">
            <a:solidFill>
              <a:srgbClr val="643C08"/>
            </a:solidFill>
            <a:prstDash val="solid"/>
          </a:ln>
        </p:spPr>
      </p:sp>
      <p:sp>
        <p:nvSpPr>
          <p:cNvPr id="8" name="Shape 6"/>
          <p:cNvSpPr/>
          <p:nvPr/>
        </p:nvSpPr>
        <p:spPr>
          <a:xfrm>
            <a:off x="4954561" y="3856111"/>
            <a:ext cx="182880" cy="182880"/>
          </a:xfrm>
          <a:prstGeom prst="rect">
            <a:avLst/>
          </a:prstGeom>
          <a:noFill/>
          <a:ln w="1270">
            <a:solidFill>
              <a:srgbClr val="E6BED6"/>
            </a:solidFill>
            <a:prstDash val="solid"/>
          </a:ln>
        </p:spPr>
      </p:sp>
      <p:sp>
        <p:nvSpPr>
          <p:cNvPr id="9" name="Shape 7"/>
          <p:cNvSpPr/>
          <p:nvPr/>
        </p:nvSpPr>
        <p:spPr>
          <a:xfrm>
            <a:off x="6208264" y="3692928"/>
            <a:ext cx="182880" cy="182880"/>
          </a:xfrm>
          <a:prstGeom prst="rect">
            <a:avLst/>
          </a:prstGeom>
          <a:noFill/>
          <a:ln w="1270">
            <a:solidFill>
              <a:srgbClr val="2CE9B4"/>
            </a:solidFill>
            <a:prstDash val="solid"/>
          </a:ln>
        </p:spPr>
      </p:sp>
      <p:sp>
        <p:nvSpPr>
          <p:cNvPr id="10" name="Shape 8"/>
          <p:cNvSpPr/>
          <p:nvPr/>
        </p:nvSpPr>
        <p:spPr>
          <a:xfrm>
            <a:off x="7731272" y="1454619"/>
            <a:ext cx="182880" cy="182880"/>
          </a:xfrm>
          <a:prstGeom prst="rect">
            <a:avLst/>
          </a:prstGeom>
          <a:noFill/>
          <a:ln w="1270">
            <a:solidFill>
              <a:srgbClr val="10AA1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The Future of AI: What's on the Horizon?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Expect to see AI become even more integrated into our lives: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More Sophisticated AI Assistants: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Understanding context, providing more personalized and proactive assistance.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AI-Powered Automation: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Automating more complex and creative tasks.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Advancements in Robotics: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Robots that can perform more intricate and adaptable tasks.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Personalized Everything: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AI tailoring experiences to individual needs and preferences.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Solving Global Challenges: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Using AI to address issues like climate change, disease, and poverty.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2025-02-24T09:26:26Z</dcterms:created>
  <dcterms:modified xsi:type="dcterms:W3CDTF">2025-02-24T09:26:26Z</dcterms:modified>
</cp:coreProperties>
</file>