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6496153" y="1697713"/>
            <a:ext cx="182880" cy="182880"/>
          </a:xfrm>
          <a:prstGeom prst="sun">
            <a:avLst/>
          </a:prstGeom>
          <a:noFill/>
          <a:ln w="1270">
            <a:solidFill>
              <a:srgbClr val="3F40B1"/>
            </a:solidFill>
            <a:prstDash val="solid"/>
          </a:ln>
        </p:spPr>
      </p:sp>
      <p:sp>
        <p:nvSpPr>
          <p:cNvPr id="5" name="Shape 3"/>
          <p:cNvSpPr/>
          <p:nvPr/>
        </p:nvSpPr>
        <p:spPr>
          <a:xfrm>
            <a:off x="6885406" y="1550463"/>
            <a:ext cx="182880" cy="182880"/>
          </a:xfrm>
          <a:prstGeom prst="rect">
            <a:avLst/>
          </a:prstGeom>
          <a:noFill/>
          <a:ln w="1270">
            <a:solidFill>
              <a:srgbClr val="3B7F6D"/>
            </a:solidFill>
            <a:prstDash val="solid"/>
          </a:ln>
        </p:spPr>
      </p:sp>
      <p:sp>
        <p:nvSpPr>
          <p:cNvPr id="6" name="Shape 4"/>
          <p:cNvSpPr/>
          <p:nvPr/>
        </p:nvSpPr>
        <p:spPr>
          <a:xfrm>
            <a:off x="6323376" y="1314811"/>
            <a:ext cx="182880" cy="182880"/>
          </a:xfrm>
          <a:prstGeom prst="triangle">
            <a:avLst/>
          </a:prstGeom>
          <a:noFill/>
          <a:ln w="1270">
            <a:solidFill>
              <a:srgbClr val="5A4435"/>
            </a:solidFill>
            <a:prstDash val="solid"/>
          </a:ln>
        </p:spPr>
      </p:sp>
      <p:sp>
        <p:nvSpPr>
          <p:cNvPr id="7" name="Shape 5"/>
          <p:cNvSpPr/>
          <p:nvPr/>
        </p:nvSpPr>
        <p:spPr>
          <a:xfrm>
            <a:off x="1056955" y="4060491"/>
            <a:ext cx="182880" cy="182880"/>
          </a:xfrm>
          <a:prstGeom prst="sun">
            <a:avLst/>
          </a:prstGeom>
          <a:noFill/>
          <a:ln w="1270">
            <a:solidFill>
              <a:srgbClr val="F29AAF"/>
            </a:solidFill>
            <a:prstDash val="solid"/>
          </a:ln>
        </p:spPr>
      </p:sp>
      <p:sp>
        <p:nvSpPr>
          <p:cNvPr id="8" name="Shape 6"/>
          <p:cNvSpPr/>
          <p:nvPr/>
        </p:nvSpPr>
        <p:spPr>
          <a:xfrm>
            <a:off x="2753642" y="1985361"/>
            <a:ext cx="182880" cy="182880"/>
          </a:xfrm>
          <a:prstGeom prst="triangle">
            <a:avLst/>
          </a:prstGeom>
          <a:noFill/>
          <a:ln w="1270">
            <a:solidFill>
              <a:srgbClr val="9AF948"/>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Bioinformatics and Computational Biology: An Introduction</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is Bioinformatics?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is Computational Biology?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 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Essential Tools and Databases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 Future of the Field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022764" y="3409736"/>
            <a:ext cx="182880" cy="182880"/>
          </a:xfrm>
          <a:prstGeom prst="sun">
            <a:avLst/>
          </a:prstGeom>
          <a:noFill/>
          <a:ln w="1270">
            <a:solidFill>
              <a:srgbClr val="CD75C2"/>
            </a:solidFill>
            <a:prstDash val="solid"/>
          </a:ln>
        </p:spPr>
      </p:sp>
      <p:sp>
        <p:nvSpPr>
          <p:cNvPr id="7" name="Shape 5"/>
          <p:cNvSpPr/>
          <p:nvPr/>
        </p:nvSpPr>
        <p:spPr>
          <a:xfrm>
            <a:off x="1513350" y="3013506"/>
            <a:ext cx="182880" cy="182880"/>
          </a:xfrm>
          <a:prstGeom prst="triangle">
            <a:avLst/>
          </a:prstGeom>
          <a:noFill/>
          <a:ln w="1270">
            <a:solidFill>
              <a:srgbClr val="50C881"/>
            </a:solidFill>
            <a:prstDash val="solid"/>
          </a:ln>
        </p:spPr>
      </p:sp>
      <p:sp>
        <p:nvSpPr>
          <p:cNvPr id="8" name="Shape 6"/>
          <p:cNvSpPr/>
          <p:nvPr/>
        </p:nvSpPr>
        <p:spPr>
          <a:xfrm>
            <a:off x="7348837" y="3451763"/>
            <a:ext cx="182880" cy="182880"/>
          </a:xfrm>
          <a:prstGeom prst="sun">
            <a:avLst/>
          </a:prstGeom>
          <a:noFill/>
          <a:ln w="1270">
            <a:solidFill>
              <a:srgbClr val="EE9F68"/>
            </a:solidFill>
            <a:prstDash val="solid"/>
          </a:ln>
        </p:spPr>
      </p:sp>
      <p:sp>
        <p:nvSpPr>
          <p:cNvPr id="9" name="Shape 7"/>
          <p:cNvSpPr/>
          <p:nvPr/>
        </p:nvSpPr>
        <p:spPr>
          <a:xfrm>
            <a:off x="4609680" y="596365"/>
            <a:ext cx="182880" cy="182880"/>
          </a:xfrm>
          <a:prstGeom prst="cube">
            <a:avLst/>
          </a:prstGeom>
          <a:noFill/>
          <a:ln w="1270">
            <a:solidFill>
              <a:srgbClr val="56D0D5"/>
            </a:solidFill>
            <a:prstDash val="solid"/>
          </a:ln>
        </p:spPr>
      </p:sp>
      <p:sp>
        <p:nvSpPr>
          <p:cNvPr id="10" name="Shape 8"/>
          <p:cNvSpPr/>
          <p:nvPr/>
        </p:nvSpPr>
        <p:spPr>
          <a:xfrm>
            <a:off x="3324233" y="1336678"/>
            <a:ext cx="182880" cy="182880"/>
          </a:xfrm>
          <a:prstGeom prst="triangle">
            <a:avLst/>
          </a:prstGeom>
          <a:noFill/>
          <a:ln w="1270">
            <a:solidFill>
              <a:srgbClr val="9D123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 Applications: Personalized Medicine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Tailoring treatments to an individual's genetic makeup.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Genotype-phenotype correlation: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Relate genetic variation to disease risk and treatment response.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Predictive Modeling: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Using models to predict treatment outcomes based on individual patient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32177" y="2779793"/>
            <a:ext cx="182880" cy="182880"/>
          </a:xfrm>
          <a:prstGeom prst="rect">
            <a:avLst/>
          </a:prstGeom>
          <a:noFill/>
          <a:ln w="1270">
            <a:solidFill>
              <a:srgbClr val="11E369"/>
            </a:solidFill>
            <a:prstDash val="solid"/>
          </a:ln>
        </p:spPr>
      </p:sp>
      <p:sp>
        <p:nvSpPr>
          <p:cNvPr id="7" name="Shape 5"/>
          <p:cNvSpPr/>
          <p:nvPr/>
        </p:nvSpPr>
        <p:spPr>
          <a:xfrm>
            <a:off x="5872654" y="1017016"/>
            <a:ext cx="182880" cy="182880"/>
          </a:xfrm>
          <a:prstGeom prst="rect">
            <a:avLst/>
          </a:prstGeom>
          <a:noFill/>
          <a:ln w="1270">
            <a:solidFill>
              <a:srgbClr val="5022B7"/>
            </a:solidFill>
            <a:prstDash val="solid"/>
          </a:ln>
        </p:spPr>
      </p:sp>
      <p:sp>
        <p:nvSpPr>
          <p:cNvPr id="8" name="Shape 6"/>
          <p:cNvSpPr/>
          <p:nvPr/>
        </p:nvSpPr>
        <p:spPr>
          <a:xfrm>
            <a:off x="455296" y="715774"/>
            <a:ext cx="182880" cy="182880"/>
          </a:xfrm>
          <a:prstGeom prst="cube">
            <a:avLst/>
          </a:prstGeom>
          <a:noFill/>
          <a:ln w="1270">
            <a:solidFill>
              <a:srgbClr val="58AACA"/>
            </a:solidFill>
            <a:prstDash val="solid"/>
          </a:ln>
        </p:spPr>
      </p:sp>
      <p:sp>
        <p:nvSpPr>
          <p:cNvPr id="9" name="Shape 7"/>
          <p:cNvSpPr/>
          <p:nvPr/>
        </p:nvSpPr>
        <p:spPr>
          <a:xfrm>
            <a:off x="2437910" y="1374477"/>
            <a:ext cx="182880" cy="182880"/>
          </a:xfrm>
          <a:prstGeom prst="cube">
            <a:avLst/>
          </a:prstGeom>
          <a:noFill/>
          <a:ln w="1270">
            <a:solidFill>
              <a:srgbClr val="1B9500"/>
            </a:solidFill>
            <a:prstDash val="solid"/>
          </a:ln>
        </p:spPr>
      </p:sp>
      <p:sp>
        <p:nvSpPr>
          <p:cNvPr id="10" name="Shape 8"/>
          <p:cNvSpPr/>
          <p:nvPr/>
        </p:nvSpPr>
        <p:spPr>
          <a:xfrm>
            <a:off x="3755394" y="340201"/>
            <a:ext cx="182880" cy="182880"/>
          </a:xfrm>
          <a:prstGeom prst="sun">
            <a:avLst/>
          </a:prstGeom>
          <a:noFill/>
          <a:ln w="1270">
            <a:solidFill>
              <a:srgbClr val="B72A4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Key Applications: Agriculture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Improving crop yields and resistance to pests and diseases.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Genetically Modified Crops: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Identifying genes that improve crop traits.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Pest Control: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Developing strategies for controlling pests based on their genomes.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899260" y="1682783"/>
            <a:ext cx="182880" cy="182880"/>
          </a:xfrm>
          <a:prstGeom prst="cube">
            <a:avLst/>
          </a:prstGeom>
          <a:noFill/>
          <a:ln w="1270">
            <a:solidFill>
              <a:srgbClr val="80CA92"/>
            </a:solidFill>
            <a:prstDash val="solid"/>
          </a:ln>
        </p:spPr>
      </p:sp>
      <p:sp>
        <p:nvSpPr>
          <p:cNvPr id="7" name="Shape 5"/>
          <p:cNvSpPr/>
          <p:nvPr/>
        </p:nvSpPr>
        <p:spPr>
          <a:xfrm>
            <a:off x="2246997" y="4511216"/>
            <a:ext cx="182880" cy="182880"/>
          </a:xfrm>
          <a:prstGeom prst="sun">
            <a:avLst/>
          </a:prstGeom>
          <a:noFill/>
          <a:ln w="1270">
            <a:solidFill>
              <a:srgbClr val="60FF7D"/>
            </a:solidFill>
            <a:prstDash val="solid"/>
          </a:ln>
        </p:spPr>
      </p:sp>
      <p:sp>
        <p:nvSpPr>
          <p:cNvPr id="8" name="Shape 6"/>
          <p:cNvSpPr/>
          <p:nvPr/>
        </p:nvSpPr>
        <p:spPr>
          <a:xfrm>
            <a:off x="2280886" y="669148"/>
            <a:ext cx="182880" cy="182880"/>
          </a:xfrm>
          <a:prstGeom prst="triangle">
            <a:avLst/>
          </a:prstGeom>
          <a:noFill/>
          <a:ln w="1270">
            <a:solidFill>
              <a:srgbClr val="D01D00"/>
            </a:solidFill>
            <a:prstDash val="solid"/>
          </a:ln>
        </p:spPr>
      </p:sp>
      <p:sp>
        <p:nvSpPr>
          <p:cNvPr id="9" name="Shape 7"/>
          <p:cNvSpPr/>
          <p:nvPr/>
        </p:nvSpPr>
        <p:spPr>
          <a:xfrm>
            <a:off x="4659605" y="3947686"/>
            <a:ext cx="182880" cy="182880"/>
          </a:xfrm>
          <a:prstGeom prst="rect">
            <a:avLst/>
          </a:prstGeom>
          <a:noFill/>
          <a:ln w="1270">
            <a:solidFill>
              <a:srgbClr val="B538EB"/>
            </a:solidFill>
            <a:prstDash val="solid"/>
          </a:ln>
        </p:spPr>
      </p:sp>
      <p:sp>
        <p:nvSpPr>
          <p:cNvPr id="10" name="Shape 8"/>
          <p:cNvSpPr/>
          <p:nvPr/>
        </p:nvSpPr>
        <p:spPr>
          <a:xfrm>
            <a:off x="3894359" y="3513625"/>
            <a:ext cx="182880" cy="182880"/>
          </a:xfrm>
          <a:prstGeom prst="sun">
            <a:avLst/>
          </a:prstGeom>
          <a:noFill/>
          <a:ln w="1270">
            <a:solidFill>
              <a:srgbClr val="4A80B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 Applications: Evolutionary Biology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the evolutionary relationships between organisms.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Phylogenetic Analysis: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Building evolutionary trees based on DNA sequences.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Comparative Genomics: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Comparing genomes to understand how organisms have evolved.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181631" y="888675"/>
            <a:ext cx="182880" cy="182880"/>
          </a:xfrm>
          <a:prstGeom prst="sun">
            <a:avLst/>
          </a:prstGeom>
          <a:noFill/>
          <a:ln w="1270">
            <a:solidFill>
              <a:srgbClr val="7D1E78"/>
            </a:solidFill>
            <a:prstDash val="solid"/>
          </a:ln>
        </p:spPr>
      </p:sp>
      <p:sp>
        <p:nvSpPr>
          <p:cNvPr id="7" name="Shape 5"/>
          <p:cNvSpPr/>
          <p:nvPr/>
        </p:nvSpPr>
        <p:spPr>
          <a:xfrm>
            <a:off x="7157458" y="2178685"/>
            <a:ext cx="182880" cy="182880"/>
          </a:xfrm>
          <a:prstGeom prst="sun">
            <a:avLst/>
          </a:prstGeom>
          <a:noFill/>
          <a:ln w="1270">
            <a:solidFill>
              <a:srgbClr val="A661AD"/>
            </a:solidFill>
            <a:prstDash val="solid"/>
          </a:ln>
        </p:spPr>
      </p:sp>
      <p:sp>
        <p:nvSpPr>
          <p:cNvPr id="8" name="Shape 6"/>
          <p:cNvSpPr/>
          <p:nvPr/>
        </p:nvSpPr>
        <p:spPr>
          <a:xfrm>
            <a:off x="60464" y="1438837"/>
            <a:ext cx="182880" cy="182880"/>
          </a:xfrm>
          <a:prstGeom prst="rect">
            <a:avLst/>
          </a:prstGeom>
          <a:noFill/>
          <a:ln w="1270">
            <a:solidFill>
              <a:srgbClr val="202E56"/>
            </a:solidFill>
            <a:prstDash val="solid"/>
          </a:ln>
        </p:spPr>
      </p:sp>
      <p:sp>
        <p:nvSpPr>
          <p:cNvPr id="9" name="Shape 7"/>
          <p:cNvSpPr/>
          <p:nvPr/>
        </p:nvSpPr>
        <p:spPr>
          <a:xfrm>
            <a:off x="7328333" y="3767043"/>
            <a:ext cx="182880" cy="182880"/>
          </a:xfrm>
          <a:prstGeom prst="triangle">
            <a:avLst/>
          </a:prstGeom>
          <a:noFill/>
          <a:ln w="1270">
            <a:solidFill>
              <a:srgbClr val="F00984"/>
            </a:solidFill>
            <a:prstDash val="solid"/>
          </a:ln>
        </p:spPr>
      </p:sp>
      <p:sp>
        <p:nvSpPr>
          <p:cNvPr id="10" name="Shape 8"/>
          <p:cNvSpPr/>
          <p:nvPr/>
        </p:nvSpPr>
        <p:spPr>
          <a:xfrm>
            <a:off x="5857293" y="4409954"/>
            <a:ext cx="182880" cy="182880"/>
          </a:xfrm>
          <a:prstGeom prst="sun">
            <a:avLst/>
          </a:prstGeom>
          <a:noFill/>
          <a:ln w="1270">
            <a:solidFill>
              <a:srgbClr val="26DF7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Essential Tools: Sequence Alignment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Aligning DNA or protein sequences to find similarities.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Purpose: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Identify evolutionary relationships, find conserved regions, and predict function.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BLAST, ClustalW.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29169" y="1808314"/>
            <a:ext cx="182880" cy="182880"/>
          </a:xfrm>
          <a:prstGeom prst="sun">
            <a:avLst/>
          </a:prstGeom>
          <a:noFill/>
          <a:ln w="1270">
            <a:solidFill>
              <a:srgbClr val="65DB20"/>
            </a:solidFill>
            <a:prstDash val="solid"/>
          </a:ln>
        </p:spPr>
      </p:sp>
      <p:sp>
        <p:nvSpPr>
          <p:cNvPr id="7" name="Shape 5"/>
          <p:cNvSpPr/>
          <p:nvPr/>
        </p:nvSpPr>
        <p:spPr>
          <a:xfrm>
            <a:off x="884131" y="1709340"/>
            <a:ext cx="182880" cy="182880"/>
          </a:xfrm>
          <a:prstGeom prst="triangle">
            <a:avLst/>
          </a:prstGeom>
          <a:noFill/>
          <a:ln w="1270">
            <a:solidFill>
              <a:srgbClr val="3DEF9E"/>
            </a:solidFill>
            <a:prstDash val="solid"/>
          </a:ln>
        </p:spPr>
      </p:sp>
      <p:sp>
        <p:nvSpPr>
          <p:cNvPr id="8" name="Shape 6"/>
          <p:cNvSpPr/>
          <p:nvPr/>
        </p:nvSpPr>
        <p:spPr>
          <a:xfrm>
            <a:off x="4966124" y="4156077"/>
            <a:ext cx="182880" cy="182880"/>
          </a:xfrm>
          <a:prstGeom prst="cube">
            <a:avLst/>
          </a:prstGeom>
          <a:noFill/>
          <a:ln w="1270">
            <a:solidFill>
              <a:srgbClr val="8FEFF1"/>
            </a:solidFill>
            <a:prstDash val="solid"/>
          </a:ln>
        </p:spPr>
      </p:sp>
      <p:sp>
        <p:nvSpPr>
          <p:cNvPr id="9" name="Shape 7"/>
          <p:cNvSpPr/>
          <p:nvPr/>
        </p:nvSpPr>
        <p:spPr>
          <a:xfrm>
            <a:off x="4657019" y="2835145"/>
            <a:ext cx="182880" cy="182880"/>
          </a:xfrm>
          <a:prstGeom prst="cube">
            <a:avLst/>
          </a:prstGeom>
          <a:noFill/>
          <a:ln w="1270">
            <a:solidFill>
              <a:srgbClr val="6A5D2A"/>
            </a:solidFill>
            <a:prstDash val="solid"/>
          </a:ln>
        </p:spPr>
      </p:sp>
      <p:sp>
        <p:nvSpPr>
          <p:cNvPr id="10" name="Shape 8"/>
          <p:cNvSpPr/>
          <p:nvPr/>
        </p:nvSpPr>
        <p:spPr>
          <a:xfrm>
            <a:off x="4030687" y="92928"/>
            <a:ext cx="182880" cy="182880"/>
          </a:xfrm>
          <a:prstGeom prst="triangle">
            <a:avLst/>
          </a:prstGeom>
          <a:noFill/>
          <a:ln w="1270">
            <a:solidFill>
              <a:srgbClr val="C1A18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Essential Tools: Database Searching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Searching biological databases for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Purpose: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Find gene sequences, protein structures, functional information, and more.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NCBI (PubMed, GenBank), UniProt, PDB.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981565" y="2748694"/>
            <a:ext cx="182880" cy="182880"/>
          </a:xfrm>
          <a:prstGeom prst="sun">
            <a:avLst/>
          </a:prstGeom>
          <a:noFill/>
          <a:ln w="1270">
            <a:solidFill>
              <a:srgbClr val="8F5860"/>
            </a:solidFill>
            <a:prstDash val="solid"/>
          </a:ln>
        </p:spPr>
      </p:sp>
      <p:sp>
        <p:nvSpPr>
          <p:cNvPr id="7" name="Shape 5"/>
          <p:cNvSpPr/>
          <p:nvPr/>
        </p:nvSpPr>
        <p:spPr>
          <a:xfrm>
            <a:off x="1127179" y="4137952"/>
            <a:ext cx="182880" cy="182880"/>
          </a:xfrm>
          <a:prstGeom prst="cube">
            <a:avLst/>
          </a:prstGeom>
          <a:noFill/>
          <a:ln w="1270">
            <a:solidFill>
              <a:srgbClr val="5871CE"/>
            </a:solidFill>
            <a:prstDash val="solid"/>
          </a:ln>
        </p:spPr>
      </p:sp>
      <p:sp>
        <p:nvSpPr>
          <p:cNvPr id="8" name="Shape 6"/>
          <p:cNvSpPr/>
          <p:nvPr/>
        </p:nvSpPr>
        <p:spPr>
          <a:xfrm>
            <a:off x="3063694" y="1786973"/>
            <a:ext cx="182880" cy="182880"/>
          </a:xfrm>
          <a:prstGeom prst="triangle">
            <a:avLst/>
          </a:prstGeom>
          <a:noFill/>
          <a:ln w="1270">
            <a:solidFill>
              <a:srgbClr val="46CD68"/>
            </a:solidFill>
            <a:prstDash val="solid"/>
          </a:ln>
        </p:spPr>
      </p:sp>
      <p:sp>
        <p:nvSpPr>
          <p:cNvPr id="9" name="Shape 7"/>
          <p:cNvSpPr/>
          <p:nvPr/>
        </p:nvSpPr>
        <p:spPr>
          <a:xfrm>
            <a:off x="1837218" y="1340511"/>
            <a:ext cx="182880" cy="182880"/>
          </a:xfrm>
          <a:prstGeom prst="rect">
            <a:avLst/>
          </a:prstGeom>
          <a:noFill/>
          <a:ln w="1270">
            <a:solidFill>
              <a:srgbClr val="3A571A"/>
            </a:solidFill>
            <a:prstDash val="solid"/>
          </a:ln>
        </p:spPr>
      </p:sp>
      <p:sp>
        <p:nvSpPr>
          <p:cNvPr id="10" name="Shape 8"/>
          <p:cNvSpPr/>
          <p:nvPr/>
        </p:nvSpPr>
        <p:spPr>
          <a:xfrm>
            <a:off x="6717900" y="1322944"/>
            <a:ext cx="182880" cy="182880"/>
          </a:xfrm>
          <a:prstGeom prst="sun">
            <a:avLst/>
          </a:prstGeom>
          <a:noFill/>
          <a:ln w="1270">
            <a:solidFill>
              <a:srgbClr val="D047C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Essential Tools: Phylogenetic Analysis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Inferring evolutionary relationships between organisms based on their genetic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Methods: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Maximum Likelihood, Bayesian Inference.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Software: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MEGA, RAxML.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551428" y="3493176"/>
            <a:ext cx="182880" cy="182880"/>
          </a:xfrm>
          <a:prstGeom prst="rect">
            <a:avLst/>
          </a:prstGeom>
          <a:noFill/>
          <a:ln w="1270">
            <a:solidFill>
              <a:srgbClr val="6AC40E"/>
            </a:solidFill>
            <a:prstDash val="solid"/>
          </a:ln>
        </p:spPr>
      </p:sp>
      <p:sp>
        <p:nvSpPr>
          <p:cNvPr id="7" name="Shape 5"/>
          <p:cNvSpPr/>
          <p:nvPr/>
        </p:nvSpPr>
        <p:spPr>
          <a:xfrm>
            <a:off x="1102" y="303999"/>
            <a:ext cx="182880" cy="182880"/>
          </a:xfrm>
          <a:prstGeom prst="triangle">
            <a:avLst/>
          </a:prstGeom>
          <a:noFill/>
          <a:ln w="1270">
            <a:solidFill>
              <a:srgbClr val="8A839A"/>
            </a:solidFill>
            <a:prstDash val="solid"/>
          </a:ln>
        </p:spPr>
      </p:sp>
      <p:sp>
        <p:nvSpPr>
          <p:cNvPr id="8" name="Shape 6"/>
          <p:cNvSpPr/>
          <p:nvPr/>
        </p:nvSpPr>
        <p:spPr>
          <a:xfrm>
            <a:off x="4846629" y="2506071"/>
            <a:ext cx="182880" cy="182880"/>
          </a:xfrm>
          <a:prstGeom prst="cube">
            <a:avLst/>
          </a:prstGeom>
          <a:noFill/>
          <a:ln w="1270">
            <a:solidFill>
              <a:srgbClr val="DA6870"/>
            </a:solidFill>
            <a:prstDash val="solid"/>
          </a:ln>
        </p:spPr>
      </p:sp>
      <p:sp>
        <p:nvSpPr>
          <p:cNvPr id="9" name="Shape 7"/>
          <p:cNvSpPr/>
          <p:nvPr/>
        </p:nvSpPr>
        <p:spPr>
          <a:xfrm>
            <a:off x="2124502" y="3416054"/>
            <a:ext cx="182880" cy="182880"/>
          </a:xfrm>
          <a:prstGeom prst="cube">
            <a:avLst/>
          </a:prstGeom>
          <a:noFill/>
          <a:ln w="1270">
            <a:solidFill>
              <a:srgbClr val="324441"/>
            </a:solidFill>
            <a:prstDash val="solid"/>
          </a:ln>
        </p:spPr>
      </p:sp>
      <p:sp>
        <p:nvSpPr>
          <p:cNvPr id="10" name="Shape 8"/>
          <p:cNvSpPr/>
          <p:nvPr/>
        </p:nvSpPr>
        <p:spPr>
          <a:xfrm>
            <a:off x="6328238" y="507889"/>
            <a:ext cx="182880" cy="182880"/>
          </a:xfrm>
          <a:prstGeom prst="cube">
            <a:avLst/>
          </a:prstGeom>
          <a:noFill/>
          <a:ln w="1270">
            <a:solidFill>
              <a:srgbClr val="6399B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Essential Databases: NCBI</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National Center for Biotechnology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Includes: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PubMed (literature), GenBank (DNA sequences), and many other valuable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139122" y="2701931"/>
            <a:ext cx="182880" cy="182880"/>
          </a:xfrm>
          <a:prstGeom prst="cube">
            <a:avLst/>
          </a:prstGeom>
          <a:noFill/>
          <a:ln w="1270">
            <a:solidFill>
              <a:srgbClr val="6DE498"/>
            </a:solidFill>
            <a:prstDash val="solid"/>
          </a:ln>
        </p:spPr>
      </p:sp>
      <p:sp>
        <p:nvSpPr>
          <p:cNvPr id="7" name="Shape 5"/>
          <p:cNvSpPr/>
          <p:nvPr/>
        </p:nvSpPr>
        <p:spPr>
          <a:xfrm>
            <a:off x="4676862" y="4386783"/>
            <a:ext cx="182880" cy="182880"/>
          </a:xfrm>
          <a:prstGeom prst="sun">
            <a:avLst/>
          </a:prstGeom>
          <a:noFill/>
          <a:ln w="1270">
            <a:solidFill>
              <a:srgbClr val="E036D8"/>
            </a:solidFill>
            <a:prstDash val="solid"/>
          </a:ln>
        </p:spPr>
      </p:sp>
      <p:sp>
        <p:nvSpPr>
          <p:cNvPr id="8" name="Shape 6"/>
          <p:cNvSpPr/>
          <p:nvPr/>
        </p:nvSpPr>
        <p:spPr>
          <a:xfrm>
            <a:off x="1785156" y="1331828"/>
            <a:ext cx="182880" cy="182880"/>
          </a:xfrm>
          <a:prstGeom prst="triangle">
            <a:avLst/>
          </a:prstGeom>
          <a:noFill/>
          <a:ln w="1270">
            <a:solidFill>
              <a:srgbClr val="7A71D5"/>
            </a:solidFill>
            <a:prstDash val="solid"/>
          </a:ln>
        </p:spPr>
      </p:sp>
      <p:sp>
        <p:nvSpPr>
          <p:cNvPr id="9" name="Shape 7"/>
          <p:cNvSpPr/>
          <p:nvPr/>
        </p:nvSpPr>
        <p:spPr>
          <a:xfrm>
            <a:off x="811448" y="343932"/>
            <a:ext cx="182880" cy="182880"/>
          </a:xfrm>
          <a:prstGeom prst="sun">
            <a:avLst/>
          </a:prstGeom>
          <a:noFill/>
          <a:ln w="1270">
            <a:solidFill>
              <a:srgbClr val="292ACA"/>
            </a:solidFill>
            <a:prstDash val="solid"/>
          </a:ln>
        </p:spPr>
      </p:sp>
      <p:sp>
        <p:nvSpPr>
          <p:cNvPr id="10" name="Shape 8"/>
          <p:cNvSpPr/>
          <p:nvPr/>
        </p:nvSpPr>
        <p:spPr>
          <a:xfrm>
            <a:off x="6132476" y="2837565"/>
            <a:ext cx="182880" cy="182880"/>
          </a:xfrm>
          <a:prstGeom prst="triangle">
            <a:avLst/>
          </a:prstGeom>
          <a:noFill/>
          <a:ln w="1270">
            <a:solidFill>
              <a:srgbClr val="2715A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Essential Databases: UniProt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comprehensive resource for protein sequences and functional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270971" y="3813530"/>
            <a:ext cx="182880" cy="182880"/>
          </a:xfrm>
          <a:prstGeom prst="cube">
            <a:avLst/>
          </a:prstGeom>
          <a:noFill/>
          <a:ln w="1270">
            <a:solidFill>
              <a:srgbClr val="A8B563"/>
            </a:solidFill>
            <a:prstDash val="solid"/>
          </a:ln>
        </p:spPr>
      </p:sp>
      <p:sp>
        <p:nvSpPr>
          <p:cNvPr id="7" name="Shape 5"/>
          <p:cNvSpPr/>
          <p:nvPr/>
        </p:nvSpPr>
        <p:spPr>
          <a:xfrm>
            <a:off x="8030679" y="4514342"/>
            <a:ext cx="182880" cy="182880"/>
          </a:xfrm>
          <a:prstGeom prst="cube">
            <a:avLst/>
          </a:prstGeom>
          <a:noFill/>
          <a:ln w="1270">
            <a:solidFill>
              <a:srgbClr val="42869A"/>
            </a:solidFill>
            <a:prstDash val="solid"/>
          </a:ln>
        </p:spPr>
      </p:sp>
      <p:sp>
        <p:nvSpPr>
          <p:cNvPr id="8" name="Shape 6"/>
          <p:cNvSpPr/>
          <p:nvPr/>
        </p:nvSpPr>
        <p:spPr>
          <a:xfrm>
            <a:off x="7634405" y="1080777"/>
            <a:ext cx="182880" cy="182880"/>
          </a:xfrm>
          <a:prstGeom prst="triangle">
            <a:avLst/>
          </a:prstGeom>
          <a:noFill/>
          <a:ln w="1270">
            <a:solidFill>
              <a:srgbClr val="5F4294"/>
            </a:solidFill>
            <a:prstDash val="solid"/>
          </a:ln>
        </p:spPr>
      </p:sp>
      <p:sp>
        <p:nvSpPr>
          <p:cNvPr id="9" name="Shape 7"/>
          <p:cNvSpPr/>
          <p:nvPr/>
        </p:nvSpPr>
        <p:spPr>
          <a:xfrm>
            <a:off x="3697118" y="2112563"/>
            <a:ext cx="182880" cy="182880"/>
          </a:xfrm>
          <a:prstGeom prst="sun">
            <a:avLst/>
          </a:prstGeom>
          <a:noFill/>
          <a:ln w="1270">
            <a:solidFill>
              <a:srgbClr val="CAC988"/>
            </a:solidFill>
            <a:prstDash val="solid"/>
          </a:ln>
        </p:spPr>
      </p:sp>
      <p:sp>
        <p:nvSpPr>
          <p:cNvPr id="10" name="Shape 8"/>
          <p:cNvSpPr/>
          <p:nvPr/>
        </p:nvSpPr>
        <p:spPr>
          <a:xfrm>
            <a:off x="4772830" y="3864014"/>
            <a:ext cx="182880" cy="182880"/>
          </a:xfrm>
          <a:prstGeom prst="rect">
            <a:avLst/>
          </a:prstGeom>
          <a:noFill/>
          <a:ln w="1270">
            <a:solidFill>
              <a:srgbClr val="48760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Essential Databases: PDB</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Protein Data Bank. A repository for 3D structures of proteins and other macromolecules.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42984" y="267040"/>
            <a:ext cx="182880" cy="182880"/>
          </a:xfrm>
          <a:prstGeom prst="cube">
            <a:avLst/>
          </a:prstGeom>
          <a:noFill/>
          <a:ln w="1270">
            <a:solidFill>
              <a:srgbClr val="F49400"/>
            </a:solidFill>
            <a:prstDash val="solid"/>
          </a:ln>
        </p:spPr>
      </p:sp>
      <p:sp>
        <p:nvSpPr>
          <p:cNvPr id="7" name="Shape 5"/>
          <p:cNvSpPr/>
          <p:nvPr/>
        </p:nvSpPr>
        <p:spPr>
          <a:xfrm>
            <a:off x="1575466" y="885842"/>
            <a:ext cx="182880" cy="182880"/>
          </a:xfrm>
          <a:prstGeom prst="triangle">
            <a:avLst/>
          </a:prstGeom>
          <a:noFill/>
          <a:ln w="1270">
            <a:solidFill>
              <a:srgbClr val="80034E"/>
            </a:solidFill>
            <a:prstDash val="solid"/>
          </a:ln>
        </p:spPr>
      </p:sp>
      <p:sp>
        <p:nvSpPr>
          <p:cNvPr id="8" name="Shape 6"/>
          <p:cNvSpPr/>
          <p:nvPr/>
        </p:nvSpPr>
        <p:spPr>
          <a:xfrm>
            <a:off x="383984" y="2234017"/>
            <a:ext cx="182880" cy="182880"/>
          </a:xfrm>
          <a:prstGeom prst="rect">
            <a:avLst/>
          </a:prstGeom>
          <a:noFill/>
          <a:ln w="1270">
            <a:solidFill>
              <a:srgbClr val="21A458"/>
            </a:solidFill>
            <a:prstDash val="solid"/>
          </a:ln>
        </p:spPr>
      </p:sp>
      <p:sp>
        <p:nvSpPr>
          <p:cNvPr id="9" name="Shape 7"/>
          <p:cNvSpPr/>
          <p:nvPr/>
        </p:nvSpPr>
        <p:spPr>
          <a:xfrm>
            <a:off x="984411" y="3095697"/>
            <a:ext cx="182880" cy="182880"/>
          </a:xfrm>
          <a:prstGeom prst="rect">
            <a:avLst/>
          </a:prstGeom>
          <a:noFill/>
          <a:ln w="1270">
            <a:solidFill>
              <a:srgbClr val="F9DF2D"/>
            </a:solidFill>
            <a:prstDash val="solid"/>
          </a:ln>
        </p:spPr>
      </p:sp>
      <p:sp>
        <p:nvSpPr>
          <p:cNvPr id="10" name="Shape 8"/>
          <p:cNvSpPr/>
          <p:nvPr/>
        </p:nvSpPr>
        <p:spPr>
          <a:xfrm>
            <a:off x="39003" y="1298449"/>
            <a:ext cx="182880" cy="182880"/>
          </a:xfrm>
          <a:prstGeom prst="rect">
            <a:avLst/>
          </a:prstGeom>
          <a:noFill/>
          <a:ln w="1270">
            <a:solidFill>
              <a:srgbClr val="02D28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Programming Languages: Python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Python is a popular language in bioinformatics due to its readability and extensive libraries.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Libraries: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Biopython (bioinformatics tools), NumPy (numerical computing), SciPy (scientific computing).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756959" y="1006122"/>
            <a:ext cx="182880" cy="182880"/>
          </a:xfrm>
          <a:prstGeom prst="sun">
            <a:avLst/>
          </a:prstGeom>
          <a:noFill/>
          <a:ln w="1270">
            <a:solidFill>
              <a:srgbClr val="F18A56"/>
            </a:solidFill>
            <a:prstDash val="solid"/>
          </a:ln>
        </p:spPr>
      </p:sp>
      <p:sp>
        <p:nvSpPr>
          <p:cNvPr id="7" name="Shape 5"/>
          <p:cNvSpPr/>
          <p:nvPr/>
        </p:nvSpPr>
        <p:spPr>
          <a:xfrm>
            <a:off x="2540513" y="2444012"/>
            <a:ext cx="182880" cy="182880"/>
          </a:xfrm>
          <a:prstGeom prst="sun">
            <a:avLst/>
          </a:prstGeom>
          <a:noFill/>
          <a:ln w="1270">
            <a:solidFill>
              <a:srgbClr val="0E6617"/>
            </a:solidFill>
            <a:prstDash val="solid"/>
          </a:ln>
        </p:spPr>
      </p:sp>
      <p:sp>
        <p:nvSpPr>
          <p:cNvPr id="8" name="Shape 6"/>
          <p:cNvSpPr/>
          <p:nvPr/>
        </p:nvSpPr>
        <p:spPr>
          <a:xfrm>
            <a:off x="1832311" y="851569"/>
            <a:ext cx="182880" cy="182880"/>
          </a:xfrm>
          <a:prstGeom prst="triangle">
            <a:avLst/>
          </a:prstGeom>
          <a:noFill/>
          <a:ln w="1270">
            <a:solidFill>
              <a:srgbClr val="BDC968"/>
            </a:solidFill>
            <a:prstDash val="solid"/>
          </a:ln>
        </p:spPr>
      </p:sp>
      <p:sp>
        <p:nvSpPr>
          <p:cNvPr id="9" name="Shape 7"/>
          <p:cNvSpPr/>
          <p:nvPr/>
        </p:nvSpPr>
        <p:spPr>
          <a:xfrm>
            <a:off x="5239189" y="497782"/>
            <a:ext cx="182880" cy="182880"/>
          </a:xfrm>
          <a:prstGeom prst="rect">
            <a:avLst/>
          </a:prstGeom>
          <a:noFill/>
          <a:ln w="1270">
            <a:solidFill>
              <a:srgbClr val="4994A1"/>
            </a:solidFill>
            <a:prstDash val="solid"/>
          </a:ln>
        </p:spPr>
      </p:sp>
      <p:sp>
        <p:nvSpPr>
          <p:cNvPr id="10" name="Shape 8"/>
          <p:cNvSpPr/>
          <p:nvPr/>
        </p:nvSpPr>
        <p:spPr>
          <a:xfrm>
            <a:off x="2806827" y="4470692"/>
            <a:ext cx="182880" cy="182880"/>
          </a:xfrm>
          <a:prstGeom prst="cube">
            <a:avLst/>
          </a:prstGeom>
          <a:noFill/>
          <a:ln w="1270">
            <a:solidFill>
              <a:srgbClr val="40797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Defining Bioinformatics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Bioinformatics is the application of computer science and statistics to manage and analyze biological data. It's all about using computers to understand biology!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Focus: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storage, retrieval, and analysis.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Sequence alignment, database creation, and developing algorithms for biological analysis.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428376" y="1265445"/>
            <a:ext cx="182880" cy="182880"/>
          </a:xfrm>
          <a:prstGeom prst="cube">
            <a:avLst/>
          </a:prstGeom>
          <a:noFill/>
          <a:ln w="1270">
            <a:solidFill>
              <a:srgbClr val="F8F16A"/>
            </a:solidFill>
            <a:prstDash val="solid"/>
          </a:ln>
        </p:spPr>
      </p:sp>
      <p:sp>
        <p:nvSpPr>
          <p:cNvPr id="7" name="Shape 5"/>
          <p:cNvSpPr/>
          <p:nvPr/>
        </p:nvSpPr>
        <p:spPr>
          <a:xfrm>
            <a:off x="6854818" y="3580702"/>
            <a:ext cx="182880" cy="182880"/>
          </a:xfrm>
          <a:prstGeom prst="rect">
            <a:avLst/>
          </a:prstGeom>
          <a:noFill/>
          <a:ln w="1270">
            <a:solidFill>
              <a:srgbClr val="97F8A0"/>
            </a:solidFill>
            <a:prstDash val="solid"/>
          </a:ln>
        </p:spPr>
      </p:sp>
      <p:sp>
        <p:nvSpPr>
          <p:cNvPr id="8" name="Shape 6"/>
          <p:cNvSpPr/>
          <p:nvPr/>
        </p:nvSpPr>
        <p:spPr>
          <a:xfrm>
            <a:off x="2020405" y="2344641"/>
            <a:ext cx="182880" cy="182880"/>
          </a:xfrm>
          <a:prstGeom prst="rect">
            <a:avLst/>
          </a:prstGeom>
          <a:noFill/>
          <a:ln w="1270">
            <a:solidFill>
              <a:srgbClr val="BD5D6B"/>
            </a:solidFill>
            <a:prstDash val="solid"/>
          </a:ln>
        </p:spPr>
      </p:sp>
      <p:sp>
        <p:nvSpPr>
          <p:cNvPr id="9" name="Shape 7"/>
          <p:cNvSpPr/>
          <p:nvPr/>
        </p:nvSpPr>
        <p:spPr>
          <a:xfrm>
            <a:off x="7135581" y="1690860"/>
            <a:ext cx="182880" cy="182880"/>
          </a:xfrm>
          <a:prstGeom prst="cube">
            <a:avLst/>
          </a:prstGeom>
          <a:noFill/>
          <a:ln w="1270">
            <a:solidFill>
              <a:srgbClr val="35ED73"/>
            </a:solidFill>
            <a:prstDash val="solid"/>
          </a:ln>
        </p:spPr>
      </p:sp>
      <p:sp>
        <p:nvSpPr>
          <p:cNvPr id="10" name="Shape 8"/>
          <p:cNvSpPr/>
          <p:nvPr/>
        </p:nvSpPr>
        <p:spPr>
          <a:xfrm>
            <a:off x="3767700" y="2558922"/>
            <a:ext cx="182880" cy="182880"/>
          </a:xfrm>
          <a:prstGeom prst="triangle">
            <a:avLst/>
          </a:prstGeom>
          <a:noFill/>
          <a:ln w="1270">
            <a:solidFill>
              <a:srgbClr val="716B1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Programming Languages: 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 is widely used for statistical analysis and data visualization in bioinformatics.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Packages: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Bioconductor (bioinformatics tools), ggplot2 (data visualization).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052759" y="623304"/>
            <a:ext cx="182880" cy="182880"/>
          </a:xfrm>
          <a:prstGeom prst="sun">
            <a:avLst/>
          </a:prstGeom>
          <a:noFill/>
          <a:ln w="1270">
            <a:solidFill>
              <a:srgbClr val="8D4B5A"/>
            </a:solidFill>
            <a:prstDash val="solid"/>
          </a:ln>
        </p:spPr>
      </p:sp>
      <p:sp>
        <p:nvSpPr>
          <p:cNvPr id="7" name="Shape 5"/>
          <p:cNvSpPr/>
          <p:nvPr/>
        </p:nvSpPr>
        <p:spPr>
          <a:xfrm>
            <a:off x="2033476" y="2214128"/>
            <a:ext cx="182880" cy="182880"/>
          </a:xfrm>
          <a:prstGeom prst="cube">
            <a:avLst/>
          </a:prstGeom>
          <a:noFill/>
          <a:ln w="1270">
            <a:solidFill>
              <a:srgbClr val="71F18D"/>
            </a:solidFill>
            <a:prstDash val="solid"/>
          </a:ln>
        </p:spPr>
      </p:sp>
      <p:sp>
        <p:nvSpPr>
          <p:cNvPr id="8" name="Shape 6"/>
          <p:cNvSpPr/>
          <p:nvPr/>
        </p:nvSpPr>
        <p:spPr>
          <a:xfrm>
            <a:off x="4144425" y="4079933"/>
            <a:ext cx="182880" cy="182880"/>
          </a:xfrm>
          <a:prstGeom prst="rect">
            <a:avLst/>
          </a:prstGeom>
          <a:noFill/>
          <a:ln w="1270">
            <a:solidFill>
              <a:srgbClr val="BD5CA8"/>
            </a:solidFill>
            <a:prstDash val="solid"/>
          </a:ln>
        </p:spPr>
      </p:sp>
      <p:sp>
        <p:nvSpPr>
          <p:cNvPr id="9" name="Shape 7"/>
          <p:cNvSpPr/>
          <p:nvPr/>
        </p:nvSpPr>
        <p:spPr>
          <a:xfrm>
            <a:off x="7521898" y="2104331"/>
            <a:ext cx="182880" cy="182880"/>
          </a:xfrm>
          <a:prstGeom prst="cube">
            <a:avLst/>
          </a:prstGeom>
          <a:noFill/>
          <a:ln w="1270">
            <a:solidFill>
              <a:srgbClr val="5AD3E9"/>
            </a:solidFill>
            <a:prstDash val="solid"/>
          </a:ln>
        </p:spPr>
      </p:sp>
      <p:sp>
        <p:nvSpPr>
          <p:cNvPr id="10" name="Shape 8"/>
          <p:cNvSpPr/>
          <p:nvPr/>
        </p:nvSpPr>
        <p:spPr>
          <a:xfrm>
            <a:off x="7736111" y="4364781"/>
            <a:ext cx="182880" cy="182880"/>
          </a:xfrm>
          <a:prstGeom prst="cube">
            <a:avLst/>
          </a:prstGeom>
          <a:noFill/>
          <a:ln w="1270">
            <a:solidFill>
              <a:srgbClr val="AE696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Machine Learning in Bioinformatics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Using machine learning to make predictions and discover patterns in biological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Predicting protein structure.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Identifying disease biomarkers.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Classifying gene expression patterns.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039061" y="3749330"/>
            <a:ext cx="182880" cy="182880"/>
          </a:xfrm>
          <a:prstGeom prst="cube">
            <a:avLst/>
          </a:prstGeom>
          <a:noFill/>
          <a:ln w="1270">
            <a:solidFill>
              <a:srgbClr val="E4B8A1"/>
            </a:solidFill>
            <a:prstDash val="solid"/>
          </a:ln>
        </p:spPr>
      </p:sp>
      <p:sp>
        <p:nvSpPr>
          <p:cNvPr id="7" name="Shape 5"/>
          <p:cNvSpPr/>
          <p:nvPr/>
        </p:nvSpPr>
        <p:spPr>
          <a:xfrm>
            <a:off x="4710945" y="4405344"/>
            <a:ext cx="182880" cy="182880"/>
          </a:xfrm>
          <a:prstGeom prst="rect">
            <a:avLst/>
          </a:prstGeom>
          <a:noFill/>
          <a:ln w="1270">
            <a:solidFill>
              <a:srgbClr val="78A393"/>
            </a:solidFill>
            <a:prstDash val="solid"/>
          </a:ln>
        </p:spPr>
      </p:sp>
      <p:sp>
        <p:nvSpPr>
          <p:cNvPr id="8" name="Shape 6"/>
          <p:cNvSpPr/>
          <p:nvPr/>
        </p:nvSpPr>
        <p:spPr>
          <a:xfrm>
            <a:off x="4901649" y="121421"/>
            <a:ext cx="182880" cy="182880"/>
          </a:xfrm>
          <a:prstGeom prst="sun">
            <a:avLst/>
          </a:prstGeom>
          <a:noFill/>
          <a:ln w="1270">
            <a:solidFill>
              <a:srgbClr val="61CC05"/>
            </a:solidFill>
            <a:prstDash val="solid"/>
          </a:ln>
        </p:spPr>
      </p:sp>
      <p:sp>
        <p:nvSpPr>
          <p:cNvPr id="9" name="Shape 7"/>
          <p:cNvSpPr/>
          <p:nvPr/>
        </p:nvSpPr>
        <p:spPr>
          <a:xfrm>
            <a:off x="6430880" y="170067"/>
            <a:ext cx="182880" cy="182880"/>
          </a:xfrm>
          <a:prstGeom prst="rect">
            <a:avLst/>
          </a:prstGeom>
          <a:noFill/>
          <a:ln w="1270">
            <a:solidFill>
              <a:srgbClr val="01B4A8"/>
            </a:solidFill>
            <a:prstDash val="solid"/>
          </a:ln>
        </p:spPr>
      </p:sp>
      <p:sp>
        <p:nvSpPr>
          <p:cNvPr id="10" name="Shape 8"/>
          <p:cNvSpPr/>
          <p:nvPr/>
        </p:nvSpPr>
        <p:spPr>
          <a:xfrm>
            <a:off x="7401617" y="2488225"/>
            <a:ext cx="182880" cy="182880"/>
          </a:xfrm>
          <a:prstGeom prst="sun">
            <a:avLst/>
          </a:prstGeom>
          <a:noFill/>
          <a:ln w="1270">
            <a:solidFill>
              <a:srgbClr val="6CC63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Challenges: Data Volume and Complexity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Bioinformatics deals with massive datasets.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Solutions: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Cloud computing, efficient algorithms, data compression techniques.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354423" y="2661842"/>
            <a:ext cx="182880" cy="182880"/>
          </a:xfrm>
          <a:prstGeom prst="sun">
            <a:avLst/>
          </a:prstGeom>
          <a:noFill/>
          <a:ln w="1270">
            <a:solidFill>
              <a:srgbClr val="9B5A32"/>
            </a:solidFill>
            <a:prstDash val="solid"/>
          </a:ln>
        </p:spPr>
      </p:sp>
      <p:sp>
        <p:nvSpPr>
          <p:cNvPr id="7" name="Shape 5"/>
          <p:cNvSpPr/>
          <p:nvPr/>
        </p:nvSpPr>
        <p:spPr>
          <a:xfrm>
            <a:off x="7048405" y="3813224"/>
            <a:ext cx="182880" cy="182880"/>
          </a:xfrm>
          <a:prstGeom prst="cube">
            <a:avLst/>
          </a:prstGeom>
          <a:noFill/>
          <a:ln w="1270">
            <a:solidFill>
              <a:srgbClr val="FD930A"/>
            </a:solidFill>
            <a:prstDash val="solid"/>
          </a:ln>
        </p:spPr>
      </p:sp>
      <p:sp>
        <p:nvSpPr>
          <p:cNvPr id="8" name="Shape 6"/>
          <p:cNvSpPr/>
          <p:nvPr/>
        </p:nvSpPr>
        <p:spPr>
          <a:xfrm>
            <a:off x="2692355" y="2314045"/>
            <a:ext cx="182880" cy="182880"/>
          </a:xfrm>
          <a:prstGeom prst="triangle">
            <a:avLst/>
          </a:prstGeom>
          <a:noFill/>
          <a:ln w="1270">
            <a:solidFill>
              <a:srgbClr val="CE9425"/>
            </a:solidFill>
            <a:prstDash val="solid"/>
          </a:ln>
        </p:spPr>
      </p:sp>
      <p:sp>
        <p:nvSpPr>
          <p:cNvPr id="9" name="Shape 7"/>
          <p:cNvSpPr/>
          <p:nvPr/>
        </p:nvSpPr>
        <p:spPr>
          <a:xfrm>
            <a:off x="4464839" y="1726267"/>
            <a:ext cx="182880" cy="182880"/>
          </a:xfrm>
          <a:prstGeom prst="sun">
            <a:avLst/>
          </a:prstGeom>
          <a:noFill/>
          <a:ln w="1270">
            <a:solidFill>
              <a:srgbClr val="63E7B8"/>
            </a:solidFill>
            <a:prstDash val="solid"/>
          </a:ln>
        </p:spPr>
      </p:sp>
      <p:sp>
        <p:nvSpPr>
          <p:cNvPr id="10" name="Shape 8"/>
          <p:cNvSpPr/>
          <p:nvPr/>
        </p:nvSpPr>
        <p:spPr>
          <a:xfrm>
            <a:off x="4936342" y="2203459"/>
            <a:ext cx="182880" cy="182880"/>
          </a:xfrm>
          <a:prstGeom prst="sun">
            <a:avLst/>
          </a:prstGeom>
          <a:noFill/>
          <a:ln w="1270">
            <a:solidFill>
              <a:srgbClr val="EC54B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Challenges: Data Integration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Integrating data from different sources can be difficult.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Solutions: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Standardized data formats, ontologies, and semantic web technologies.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151888" y="4029026"/>
            <a:ext cx="182880" cy="182880"/>
          </a:xfrm>
          <a:prstGeom prst="triangle">
            <a:avLst/>
          </a:prstGeom>
          <a:noFill/>
          <a:ln w="1270">
            <a:solidFill>
              <a:srgbClr val="977197"/>
            </a:solidFill>
            <a:prstDash val="solid"/>
          </a:ln>
        </p:spPr>
      </p:sp>
      <p:sp>
        <p:nvSpPr>
          <p:cNvPr id="7" name="Shape 5"/>
          <p:cNvSpPr/>
          <p:nvPr/>
        </p:nvSpPr>
        <p:spPr>
          <a:xfrm>
            <a:off x="5541736" y="4351327"/>
            <a:ext cx="182880" cy="182880"/>
          </a:xfrm>
          <a:prstGeom prst="sun">
            <a:avLst/>
          </a:prstGeom>
          <a:noFill/>
          <a:ln w="1270">
            <a:solidFill>
              <a:srgbClr val="85732F"/>
            </a:solidFill>
            <a:prstDash val="solid"/>
          </a:ln>
        </p:spPr>
      </p:sp>
      <p:sp>
        <p:nvSpPr>
          <p:cNvPr id="8" name="Shape 6"/>
          <p:cNvSpPr/>
          <p:nvPr/>
        </p:nvSpPr>
        <p:spPr>
          <a:xfrm>
            <a:off x="7457171" y="133985"/>
            <a:ext cx="182880" cy="182880"/>
          </a:xfrm>
          <a:prstGeom prst="sun">
            <a:avLst/>
          </a:prstGeom>
          <a:noFill/>
          <a:ln w="1270">
            <a:solidFill>
              <a:srgbClr val="2EB8FF"/>
            </a:solidFill>
            <a:prstDash val="solid"/>
          </a:ln>
        </p:spPr>
      </p:sp>
      <p:sp>
        <p:nvSpPr>
          <p:cNvPr id="9" name="Shape 7"/>
          <p:cNvSpPr/>
          <p:nvPr/>
        </p:nvSpPr>
        <p:spPr>
          <a:xfrm>
            <a:off x="2403956" y="1978017"/>
            <a:ext cx="182880" cy="182880"/>
          </a:xfrm>
          <a:prstGeom prst="cube">
            <a:avLst/>
          </a:prstGeom>
          <a:noFill/>
          <a:ln w="1270">
            <a:solidFill>
              <a:srgbClr val="FCFAD6"/>
            </a:solidFill>
            <a:prstDash val="solid"/>
          </a:ln>
        </p:spPr>
      </p:sp>
      <p:sp>
        <p:nvSpPr>
          <p:cNvPr id="10" name="Shape 8"/>
          <p:cNvSpPr/>
          <p:nvPr/>
        </p:nvSpPr>
        <p:spPr>
          <a:xfrm>
            <a:off x="4691973" y="1595401"/>
            <a:ext cx="182880" cy="182880"/>
          </a:xfrm>
          <a:prstGeom prst="cube">
            <a:avLst/>
          </a:prstGeom>
          <a:noFill/>
          <a:ln w="1270">
            <a:solidFill>
              <a:srgbClr val="1DC4D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The Future: Big Data and AI</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future of bioinformatics and computational biology will be driven by big data and artificial intelligence.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Expect: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More powerful tools, more accurate predictions, and a deeper understanding of life.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216461" y="2364429"/>
            <a:ext cx="182880" cy="182880"/>
          </a:xfrm>
          <a:prstGeom prst="sun">
            <a:avLst/>
          </a:prstGeom>
          <a:noFill/>
          <a:ln w="1270">
            <a:solidFill>
              <a:srgbClr val="221E69"/>
            </a:solidFill>
            <a:prstDash val="solid"/>
          </a:ln>
        </p:spPr>
      </p:sp>
      <p:sp>
        <p:nvSpPr>
          <p:cNvPr id="7" name="Shape 5"/>
          <p:cNvSpPr/>
          <p:nvPr/>
        </p:nvSpPr>
        <p:spPr>
          <a:xfrm>
            <a:off x="8099670" y="725158"/>
            <a:ext cx="182880" cy="182880"/>
          </a:xfrm>
          <a:prstGeom prst="cube">
            <a:avLst/>
          </a:prstGeom>
          <a:noFill/>
          <a:ln w="1270">
            <a:solidFill>
              <a:srgbClr val="F3F599"/>
            </a:solidFill>
            <a:prstDash val="solid"/>
          </a:ln>
        </p:spPr>
      </p:sp>
      <p:sp>
        <p:nvSpPr>
          <p:cNvPr id="8" name="Shape 6"/>
          <p:cNvSpPr/>
          <p:nvPr/>
        </p:nvSpPr>
        <p:spPr>
          <a:xfrm>
            <a:off x="6167110" y="1910208"/>
            <a:ext cx="182880" cy="182880"/>
          </a:xfrm>
          <a:prstGeom prst="triangle">
            <a:avLst/>
          </a:prstGeom>
          <a:noFill/>
          <a:ln w="1270">
            <a:solidFill>
              <a:srgbClr val="AD4A24"/>
            </a:solidFill>
            <a:prstDash val="solid"/>
          </a:ln>
        </p:spPr>
      </p:sp>
      <p:sp>
        <p:nvSpPr>
          <p:cNvPr id="9" name="Shape 7"/>
          <p:cNvSpPr/>
          <p:nvPr/>
        </p:nvSpPr>
        <p:spPr>
          <a:xfrm>
            <a:off x="7246330" y="4472610"/>
            <a:ext cx="182880" cy="182880"/>
          </a:xfrm>
          <a:prstGeom prst="rect">
            <a:avLst/>
          </a:prstGeom>
          <a:noFill/>
          <a:ln w="1270">
            <a:solidFill>
              <a:srgbClr val="B362A2"/>
            </a:solidFill>
            <a:prstDash val="solid"/>
          </a:ln>
        </p:spPr>
      </p:sp>
      <p:sp>
        <p:nvSpPr>
          <p:cNvPr id="10" name="Shape 8"/>
          <p:cNvSpPr/>
          <p:nvPr/>
        </p:nvSpPr>
        <p:spPr>
          <a:xfrm>
            <a:off x="2278912" y="203835"/>
            <a:ext cx="182880" cy="182880"/>
          </a:xfrm>
          <a:prstGeom prst="rect">
            <a:avLst/>
          </a:prstGeom>
          <a:noFill/>
          <a:ln w="1270">
            <a:solidFill>
              <a:srgbClr val="21671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The Future: Systems Biology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holistic approach to understanding biological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Focus: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Analyzing interactions between genes, proteins, and other molecules.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Goal: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Develop models of entire cells or organisms.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256794" y="2437968"/>
            <a:ext cx="182880" cy="182880"/>
          </a:xfrm>
          <a:prstGeom prst="cube">
            <a:avLst/>
          </a:prstGeom>
          <a:noFill/>
          <a:ln w="1270">
            <a:solidFill>
              <a:srgbClr val="806E67"/>
            </a:solidFill>
            <a:prstDash val="solid"/>
          </a:ln>
        </p:spPr>
      </p:sp>
      <p:sp>
        <p:nvSpPr>
          <p:cNvPr id="7" name="Shape 5"/>
          <p:cNvSpPr/>
          <p:nvPr/>
        </p:nvSpPr>
        <p:spPr>
          <a:xfrm>
            <a:off x="5916417" y="2023920"/>
            <a:ext cx="182880" cy="182880"/>
          </a:xfrm>
          <a:prstGeom prst="rect">
            <a:avLst/>
          </a:prstGeom>
          <a:noFill/>
          <a:ln w="1270">
            <a:solidFill>
              <a:srgbClr val="8AA6B3"/>
            </a:solidFill>
            <a:prstDash val="solid"/>
          </a:ln>
        </p:spPr>
      </p:sp>
      <p:sp>
        <p:nvSpPr>
          <p:cNvPr id="8" name="Shape 6"/>
          <p:cNvSpPr/>
          <p:nvPr/>
        </p:nvSpPr>
        <p:spPr>
          <a:xfrm>
            <a:off x="2072097" y="4300259"/>
            <a:ext cx="182880" cy="182880"/>
          </a:xfrm>
          <a:prstGeom prst="triangle">
            <a:avLst/>
          </a:prstGeom>
          <a:noFill/>
          <a:ln w="1270">
            <a:solidFill>
              <a:srgbClr val="D14D7B"/>
            </a:solidFill>
            <a:prstDash val="solid"/>
          </a:ln>
        </p:spPr>
      </p:sp>
      <p:sp>
        <p:nvSpPr>
          <p:cNvPr id="9" name="Shape 7"/>
          <p:cNvSpPr/>
          <p:nvPr/>
        </p:nvSpPr>
        <p:spPr>
          <a:xfrm>
            <a:off x="2361257" y="2988977"/>
            <a:ext cx="182880" cy="182880"/>
          </a:xfrm>
          <a:prstGeom prst="triangle">
            <a:avLst/>
          </a:prstGeom>
          <a:noFill/>
          <a:ln w="1270">
            <a:solidFill>
              <a:srgbClr val="62FC9E"/>
            </a:solidFill>
            <a:prstDash val="solid"/>
          </a:ln>
        </p:spPr>
      </p:sp>
      <p:sp>
        <p:nvSpPr>
          <p:cNvPr id="10" name="Shape 8"/>
          <p:cNvSpPr/>
          <p:nvPr/>
        </p:nvSpPr>
        <p:spPr>
          <a:xfrm>
            <a:off x="766335" y="3000369"/>
            <a:ext cx="182880" cy="182880"/>
          </a:xfrm>
          <a:prstGeom prst="sun">
            <a:avLst/>
          </a:prstGeom>
          <a:noFill/>
          <a:ln w="1270">
            <a:solidFill>
              <a:srgbClr val="BC5B8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The Future: Synthetic Biology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Designing and building new biological parts and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Creating new drugs, biofuels, and other useful products.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929106" y="2780210"/>
            <a:ext cx="182880" cy="182880"/>
          </a:xfrm>
          <a:prstGeom prst="cube">
            <a:avLst/>
          </a:prstGeom>
          <a:noFill/>
          <a:ln w="1270">
            <a:solidFill>
              <a:srgbClr val="BA3B97"/>
            </a:solidFill>
            <a:prstDash val="solid"/>
          </a:ln>
        </p:spPr>
      </p:sp>
      <p:sp>
        <p:nvSpPr>
          <p:cNvPr id="7" name="Shape 5"/>
          <p:cNvSpPr/>
          <p:nvPr/>
        </p:nvSpPr>
        <p:spPr>
          <a:xfrm>
            <a:off x="4882282" y="4444631"/>
            <a:ext cx="182880" cy="182880"/>
          </a:xfrm>
          <a:prstGeom prst="rect">
            <a:avLst/>
          </a:prstGeom>
          <a:noFill/>
          <a:ln w="1270">
            <a:solidFill>
              <a:srgbClr val="A9A630"/>
            </a:solidFill>
            <a:prstDash val="solid"/>
          </a:ln>
        </p:spPr>
      </p:sp>
      <p:sp>
        <p:nvSpPr>
          <p:cNvPr id="8" name="Shape 6"/>
          <p:cNvSpPr/>
          <p:nvPr/>
        </p:nvSpPr>
        <p:spPr>
          <a:xfrm>
            <a:off x="410120" y="842849"/>
            <a:ext cx="182880" cy="182880"/>
          </a:xfrm>
          <a:prstGeom prst="sun">
            <a:avLst/>
          </a:prstGeom>
          <a:noFill/>
          <a:ln w="1270">
            <a:solidFill>
              <a:srgbClr val="C97B87"/>
            </a:solidFill>
            <a:prstDash val="solid"/>
          </a:ln>
        </p:spPr>
      </p:sp>
      <p:sp>
        <p:nvSpPr>
          <p:cNvPr id="9" name="Shape 7"/>
          <p:cNvSpPr/>
          <p:nvPr/>
        </p:nvSpPr>
        <p:spPr>
          <a:xfrm>
            <a:off x="8042801" y="1120277"/>
            <a:ext cx="182880" cy="182880"/>
          </a:xfrm>
          <a:prstGeom prst="rect">
            <a:avLst/>
          </a:prstGeom>
          <a:noFill/>
          <a:ln w="1270">
            <a:solidFill>
              <a:srgbClr val="34AAAD"/>
            </a:solidFill>
            <a:prstDash val="solid"/>
          </a:ln>
        </p:spPr>
      </p:sp>
      <p:sp>
        <p:nvSpPr>
          <p:cNvPr id="10" name="Shape 8"/>
          <p:cNvSpPr/>
          <p:nvPr/>
        </p:nvSpPr>
        <p:spPr>
          <a:xfrm>
            <a:off x="7644901" y="3993980"/>
            <a:ext cx="182880" cy="182880"/>
          </a:xfrm>
          <a:prstGeom prst="triangle">
            <a:avLst/>
          </a:prstGeom>
          <a:noFill/>
          <a:ln w="1270">
            <a:solidFill>
              <a:srgbClr val="F026B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Getting Started</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Learn a Programming Language: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Python or R are great choices.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Explore Online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Coursera, edX, and other platforms offer bioinformatics courses.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Practice with Real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Download datasets from public databases and try analyzing them.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087842" y="1314390"/>
            <a:ext cx="182880" cy="182880"/>
          </a:xfrm>
          <a:prstGeom prst="cube">
            <a:avLst/>
          </a:prstGeom>
          <a:noFill/>
          <a:ln w="1270">
            <a:solidFill>
              <a:srgbClr val="C75B61"/>
            </a:solidFill>
            <a:prstDash val="solid"/>
          </a:ln>
        </p:spPr>
      </p:sp>
      <p:sp>
        <p:nvSpPr>
          <p:cNvPr id="7" name="Shape 5"/>
          <p:cNvSpPr/>
          <p:nvPr/>
        </p:nvSpPr>
        <p:spPr>
          <a:xfrm>
            <a:off x="6402313" y="3082894"/>
            <a:ext cx="182880" cy="182880"/>
          </a:xfrm>
          <a:prstGeom prst="cube">
            <a:avLst/>
          </a:prstGeom>
          <a:noFill/>
          <a:ln w="1270">
            <a:solidFill>
              <a:srgbClr val="0BDDB8"/>
            </a:solidFill>
            <a:prstDash val="solid"/>
          </a:ln>
        </p:spPr>
      </p:sp>
      <p:sp>
        <p:nvSpPr>
          <p:cNvPr id="8" name="Shape 6"/>
          <p:cNvSpPr/>
          <p:nvPr/>
        </p:nvSpPr>
        <p:spPr>
          <a:xfrm>
            <a:off x="5053" y="259783"/>
            <a:ext cx="182880" cy="182880"/>
          </a:xfrm>
          <a:prstGeom prst="cube">
            <a:avLst/>
          </a:prstGeom>
          <a:noFill/>
          <a:ln w="1270">
            <a:solidFill>
              <a:srgbClr val="899EE8"/>
            </a:solidFill>
            <a:prstDash val="solid"/>
          </a:ln>
        </p:spPr>
      </p:sp>
      <p:sp>
        <p:nvSpPr>
          <p:cNvPr id="9" name="Shape 7"/>
          <p:cNvSpPr/>
          <p:nvPr/>
        </p:nvSpPr>
        <p:spPr>
          <a:xfrm>
            <a:off x="7014660" y="2184869"/>
            <a:ext cx="182880" cy="182880"/>
          </a:xfrm>
          <a:prstGeom prst="triangle">
            <a:avLst/>
          </a:prstGeom>
          <a:noFill/>
          <a:ln w="1270">
            <a:solidFill>
              <a:srgbClr val="1A7A4B"/>
            </a:solidFill>
            <a:prstDash val="solid"/>
          </a:ln>
        </p:spPr>
      </p:sp>
      <p:sp>
        <p:nvSpPr>
          <p:cNvPr id="10" name="Shape 8"/>
          <p:cNvSpPr/>
          <p:nvPr/>
        </p:nvSpPr>
        <p:spPr>
          <a:xfrm>
            <a:off x="2342083" y="2734856"/>
            <a:ext cx="182880" cy="182880"/>
          </a:xfrm>
          <a:prstGeom prst="cube">
            <a:avLst/>
          </a:prstGeom>
          <a:noFill/>
          <a:ln w="1270">
            <a:solidFill>
              <a:srgbClr val="33DC0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Bioinformatics and Computational Biology are essential for understanding the complexities of life. The field is constantly evolving, offering exciting opportunities for those interested in the intersection of biology, computer science, and mathematics.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28</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782614" y="3619401"/>
            <a:ext cx="182880" cy="182880"/>
          </a:xfrm>
          <a:prstGeom prst="rect">
            <a:avLst/>
          </a:prstGeom>
          <a:noFill/>
          <a:ln w="1270">
            <a:solidFill>
              <a:srgbClr val="252CC0"/>
            </a:solidFill>
            <a:prstDash val="solid"/>
          </a:ln>
        </p:spPr>
      </p:sp>
      <p:sp>
        <p:nvSpPr>
          <p:cNvPr id="7" name="Shape 5"/>
          <p:cNvSpPr/>
          <p:nvPr/>
        </p:nvSpPr>
        <p:spPr>
          <a:xfrm>
            <a:off x="322660" y="2711540"/>
            <a:ext cx="182880" cy="182880"/>
          </a:xfrm>
          <a:prstGeom prst="cube">
            <a:avLst/>
          </a:prstGeom>
          <a:noFill/>
          <a:ln w="1270">
            <a:solidFill>
              <a:srgbClr val="AD9135"/>
            </a:solidFill>
            <a:prstDash val="solid"/>
          </a:ln>
        </p:spPr>
      </p:sp>
      <p:sp>
        <p:nvSpPr>
          <p:cNvPr id="8" name="Shape 6"/>
          <p:cNvSpPr/>
          <p:nvPr/>
        </p:nvSpPr>
        <p:spPr>
          <a:xfrm>
            <a:off x="3498063" y="915635"/>
            <a:ext cx="182880" cy="182880"/>
          </a:xfrm>
          <a:prstGeom prst="triangle">
            <a:avLst/>
          </a:prstGeom>
          <a:noFill/>
          <a:ln w="1270">
            <a:solidFill>
              <a:srgbClr val="78D97D"/>
            </a:solidFill>
            <a:prstDash val="solid"/>
          </a:ln>
        </p:spPr>
      </p:sp>
      <p:sp>
        <p:nvSpPr>
          <p:cNvPr id="9" name="Shape 7"/>
          <p:cNvSpPr/>
          <p:nvPr/>
        </p:nvSpPr>
        <p:spPr>
          <a:xfrm>
            <a:off x="5265651" y="2422084"/>
            <a:ext cx="182880" cy="182880"/>
          </a:xfrm>
          <a:prstGeom prst="sun">
            <a:avLst/>
          </a:prstGeom>
          <a:noFill/>
          <a:ln w="1270">
            <a:solidFill>
              <a:srgbClr val="771296"/>
            </a:solidFill>
            <a:prstDash val="solid"/>
          </a:ln>
        </p:spPr>
      </p:sp>
      <p:sp>
        <p:nvSpPr>
          <p:cNvPr id="10" name="Shape 8"/>
          <p:cNvSpPr/>
          <p:nvPr/>
        </p:nvSpPr>
        <p:spPr>
          <a:xfrm>
            <a:off x="7122654" y="4516940"/>
            <a:ext cx="182880" cy="182880"/>
          </a:xfrm>
          <a:prstGeom prst="cube">
            <a:avLst/>
          </a:prstGeom>
          <a:noFill/>
          <a:ln w="1270">
            <a:solidFill>
              <a:srgbClr val="3FCB8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Acknowledgements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Thank you for your time and attention!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Further Reading: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(Suggest some relevant textbooks or review articles here)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29</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04817" y="3639356"/>
            <a:ext cx="182880" cy="182880"/>
          </a:xfrm>
          <a:prstGeom prst="cube">
            <a:avLst/>
          </a:prstGeom>
          <a:noFill/>
          <a:ln w="1270">
            <a:solidFill>
              <a:srgbClr val="675D5B"/>
            </a:solidFill>
            <a:prstDash val="solid"/>
          </a:ln>
        </p:spPr>
      </p:sp>
      <p:sp>
        <p:nvSpPr>
          <p:cNvPr id="7" name="Shape 5"/>
          <p:cNvSpPr/>
          <p:nvPr/>
        </p:nvSpPr>
        <p:spPr>
          <a:xfrm>
            <a:off x="5648210" y="2959526"/>
            <a:ext cx="182880" cy="182880"/>
          </a:xfrm>
          <a:prstGeom prst="cube">
            <a:avLst/>
          </a:prstGeom>
          <a:noFill/>
          <a:ln w="1270">
            <a:solidFill>
              <a:srgbClr val="FD1AA4"/>
            </a:solidFill>
            <a:prstDash val="solid"/>
          </a:ln>
        </p:spPr>
      </p:sp>
      <p:sp>
        <p:nvSpPr>
          <p:cNvPr id="8" name="Shape 6"/>
          <p:cNvSpPr/>
          <p:nvPr/>
        </p:nvSpPr>
        <p:spPr>
          <a:xfrm>
            <a:off x="995790" y="91859"/>
            <a:ext cx="182880" cy="182880"/>
          </a:xfrm>
          <a:prstGeom prst="cube">
            <a:avLst/>
          </a:prstGeom>
          <a:noFill/>
          <a:ln w="1270">
            <a:solidFill>
              <a:srgbClr val="EA8164"/>
            </a:solidFill>
            <a:prstDash val="solid"/>
          </a:ln>
        </p:spPr>
      </p:sp>
      <p:sp>
        <p:nvSpPr>
          <p:cNvPr id="9" name="Shape 7"/>
          <p:cNvSpPr/>
          <p:nvPr/>
        </p:nvSpPr>
        <p:spPr>
          <a:xfrm>
            <a:off x="4143190" y="3123682"/>
            <a:ext cx="182880" cy="182880"/>
          </a:xfrm>
          <a:prstGeom prst="sun">
            <a:avLst/>
          </a:prstGeom>
          <a:noFill/>
          <a:ln w="1270">
            <a:solidFill>
              <a:srgbClr val="586B4A"/>
            </a:solidFill>
            <a:prstDash val="solid"/>
          </a:ln>
        </p:spPr>
      </p:sp>
      <p:sp>
        <p:nvSpPr>
          <p:cNvPr id="10" name="Shape 8"/>
          <p:cNvSpPr/>
          <p:nvPr/>
        </p:nvSpPr>
        <p:spPr>
          <a:xfrm>
            <a:off x="652509" y="1978535"/>
            <a:ext cx="182880" cy="182880"/>
          </a:xfrm>
          <a:prstGeom prst="cube">
            <a:avLst/>
          </a:prstGeom>
          <a:noFill/>
          <a:ln w="1270">
            <a:solidFill>
              <a:srgbClr val="621EF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Defining Computational Biology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Computational Biology uses mathematical and computational methods to model and simulate biological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Focus: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Developing models to understand biological processes.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Building simulations of cells, analyzing complex networks, and predicting biological behavior.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939690" y="2982743"/>
            <a:ext cx="182880" cy="182880"/>
          </a:xfrm>
          <a:prstGeom prst="sun">
            <a:avLst/>
          </a:prstGeom>
          <a:noFill/>
          <a:ln w="1270">
            <a:solidFill>
              <a:srgbClr val="713200"/>
            </a:solidFill>
            <a:prstDash val="solid"/>
          </a:ln>
        </p:spPr>
      </p:sp>
      <p:sp>
        <p:nvSpPr>
          <p:cNvPr id="7" name="Shape 5"/>
          <p:cNvSpPr/>
          <p:nvPr/>
        </p:nvSpPr>
        <p:spPr>
          <a:xfrm>
            <a:off x="3430643" y="4275948"/>
            <a:ext cx="182880" cy="182880"/>
          </a:xfrm>
          <a:prstGeom prst="sun">
            <a:avLst/>
          </a:prstGeom>
          <a:noFill/>
          <a:ln w="1270">
            <a:solidFill>
              <a:srgbClr val="CD6EFF"/>
            </a:solidFill>
            <a:prstDash val="solid"/>
          </a:ln>
        </p:spPr>
      </p:sp>
      <p:sp>
        <p:nvSpPr>
          <p:cNvPr id="8" name="Shape 6"/>
          <p:cNvSpPr/>
          <p:nvPr/>
        </p:nvSpPr>
        <p:spPr>
          <a:xfrm>
            <a:off x="1196161" y="102813"/>
            <a:ext cx="182880" cy="182880"/>
          </a:xfrm>
          <a:prstGeom prst="rect">
            <a:avLst/>
          </a:prstGeom>
          <a:noFill/>
          <a:ln w="1270">
            <a:solidFill>
              <a:srgbClr val="234DB7"/>
            </a:solidFill>
            <a:prstDash val="solid"/>
          </a:ln>
        </p:spPr>
      </p:sp>
      <p:sp>
        <p:nvSpPr>
          <p:cNvPr id="9" name="Shape 7"/>
          <p:cNvSpPr/>
          <p:nvPr/>
        </p:nvSpPr>
        <p:spPr>
          <a:xfrm>
            <a:off x="4414361" y="133453"/>
            <a:ext cx="182880" cy="182880"/>
          </a:xfrm>
          <a:prstGeom prst="triangle">
            <a:avLst/>
          </a:prstGeom>
          <a:noFill/>
          <a:ln w="1270">
            <a:solidFill>
              <a:srgbClr val="F0E82A"/>
            </a:solidFill>
            <a:prstDash val="solid"/>
          </a:ln>
        </p:spPr>
      </p:sp>
      <p:sp>
        <p:nvSpPr>
          <p:cNvPr id="10" name="Shape 8"/>
          <p:cNvSpPr/>
          <p:nvPr/>
        </p:nvSpPr>
        <p:spPr>
          <a:xfrm>
            <a:off x="5892125" y="4504981"/>
            <a:ext cx="182880" cy="182880"/>
          </a:xfrm>
          <a:prstGeom prst="triangle">
            <a:avLst/>
          </a:prstGeom>
          <a:noFill/>
          <a:ln w="1270">
            <a:solidFill>
              <a:srgbClr val="EC988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Bioinformatics vs. Computational Biology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this way: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Bioinformatics: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Data-driven. Analyzing existing data to find patterns.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Computational Biology: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Model-driven. Building models to understand mechanisms.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often overlap and complement each other!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974870" y="3105500"/>
            <a:ext cx="182880" cy="182880"/>
          </a:xfrm>
          <a:prstGeom prst="cube">
            <a:avLst/>
          </a:prstGeom>
          <a:noFill/>
          <a:ln w="1270">
            <a:solidFill>
              <a:srgbClr val="CCEB86"/>
            </a:solidFill>
            <a:prstDash val="solid"/>
          </a:ln>
        </p:spPr>
      </p:sp>
      <p:sp>
        <p:nvSpPr>
          <p:cNvPr id="7" name="Shape 5"/>
          <p:cNvSpPr/>
          <p:nvPr/>
        </p:nvSpPr>
        <p:spPr>
          <a:xfrm>
            <a:off x="6109349" y="4019338"/>
            <a:ext cx="182880" cy="182880"/>
          </a:xfrm>
          <a:prstGeom prst="cube">
            <a:avLst/>
          </a:prstGeom>
          <a:noFill/>
          <a:ln w="1270">
            <a:solidFill>
              <a:srgbClr val="75AB1B"/>
            </a:solidFill>
            <a:prstDash val="solid"/>
          </a:ln>
        </p:spPr>
      </p:sp>
      <p:sp>
        <p:nvSpPr>
          <p:cNvPr id="8" name="Shape 6"/>
          <p:cNvSpPr/>
          <p:nvPr/>
        </p:nvSpPr>
        <p:spPr>
          <a:xfrm>
            <a:off x="4159439" y="1448424"/>
            <a:ext cx="182880" cy="182880"/>
          </a:xfrm>
          <a:prstGeom prst="cube">
            <a:avLst/>
          </a:prstGeom>
          <a:noFill/>
          <a:ln w="1270">
            <a:solidFill>
              <a:srgbClr val="DF886B"/>
            </a:solidFill>
            <a:prstDash val="solid"/>
          </a:ln>
        </p:spPr>
      </p:sp>
      <p:sp>
        <p:nvSpPr>
          <p:cNvPr id="9" name="Shape 7"/>
          <p:cNvSpPr/>
          <p:nvPr/>
        </p:nvSpPr>
        <p:spPr>
          <a:xfrm>
            <a:off x="6186832" y="79797"/>
            <a:ext cx="182880" cy="182880"/>
          </a:xfrm>
          <a:prstGeom prst="sun">
            <a:avLst/>
          </a:prstGeom>
          <a:noFill/>
          <a:ln w="1270">
            <a:solidFill>
              <a:srgbClr val="301253"/>
            </a:solidFill>
            <a:prstDash val="solid"/>
          </a:ln>
        </p:spPr>
      </p:sp>
      <p:sp>
        <p:nvSpPr>
          <p:cNvPr id="10" name="Shape 8"/>
          <p:cNvSpPr/>
          <p:nvPr/>
        </p:nvSpPr>
        <p:spPr>
          <a:xfrm>
            <a:off x="4576860" y="3321432"/>
            <a:ext cx="182880" cy="182880"/>
          </a:xfrm>
          <a:prstGeom prst="cube">
            <a:avLst/>
          </a:prstGeom>
          <a:noFill/>
          <a:ln w="1270">
            <a:solidFill>
              <a:srgbClr val="0C5E7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Central Dogma: DNA, RNA, Protein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the central dogma is crucial: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DNA: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blueprint of life.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RNA: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Carries instructions from DNA.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Protein: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workhorses of the cell, carrying out various functions.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Bioinformatics and Computational Biology help us understand these molecules and their interactions.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019297" y="779688"/>
            <a:ext cx="182880" cy="182880"/>
          </a:xfrm>
          <a:prstGeom prst="cube">
            <a:avLst/>
          </a:prstGeom>
          <a:noFill/>
          <a:ln w="1270">
            <a:solidFill>
              <a:srgbClr val="E71930"/>
            </a:solidFill>
            <a:prstDash val="solid"/>
          </a:ln>
        </p:spPr>
      </p:sp>
      <p:sp>
        <p:nvSpPr>
          <p:cNvPr id="7" name="Shape 5"/>
          <p:cNvSpPr/>
          <p:nvPr/>
        </p:nvSpPr>
        <p:spPr>
          <a:xfrm>
            <a:off x="1422707" y="2359344"/>
            <a:ext cx="182880" cy="182880"/>
          </a:xfrm>
          <a:prstGeom prst="sun">
            <a:avLst/>
          </a:prstGeom>
          <a:noFill/>
          <a:ln w="1270">
            <a:solidFill>
              <a:srgbClr val="69C431"/>
            </a:solidFill>
            <a:prstDash val="solid"/>
          </a:ln>
        </p:spPr>
      </p:sp>
      <p:sp>
        <p:nvSpPr>
          <p:cNvPr id="8" name="Shape 6"/>
          <p:cNvSpPr/>
          <p:nvPr/>
        </p:nvSpPr>
        <p:spPr>
          <a:xfrm>
            <a:off x="5804318" y="1249098"/>
            <a:ext cx="182880" cy="182880"/>
          </a:xfrm>
          <a:prstGeom prst="rect">
            <a:avLst/>
          </a:prstGeom>
          <a:noFill/>
          <a:ln w="1270">
            <a:solidFill>
              <a:srgbClr val="38EDA3"/>
            </a:solidFill>
            <a:prstDash val="solid"/>
          </a:ln>
        </p:spPr>
      </p:sp>
      <p:sp>
        <p:nvSpPr>
          <p:cNvPr id="9" name="Shape 7"/>
          <p:cNvSpPr/>
          <p:nvPr/>
        </p:nvSpPr>
        <p:spPr>
          <a:xfrm>
            <a:off x="7109972" y="176229"/>
            <a:ext cx="182880" cy="182880"/>
          </a:xfrm>
          <a:prstGeom prst="triangle">
            <a:avLst/>
          </a:prstGeom>
          <a:noFill/>
          <a:ln w="1270">
            <a:solidFill>
              <a:srgbClr val="1D3C9B"/>
            </a:solidFill>
            <a:prstDash val="solid"/>
          </a:ln>
        </p:spPr>
      </p:sp>
      <p:sp>
        <p:nvSpPr>
          <p:cNvPr id="10" name="Shape 8"/>
          <p:cNvSpPr/>
          <p:nvPr/>
        </p:nvSpPr>
        <p:spPr>
          <a:xfrm>
            <a:off x="2893476" y="3790310"/>
            <a:ext cx="182880" cy="182880"/>
          </a:xfrm>
          <a:prstGeom prst="sun">
            <a:avLst/>
          </a:prstGeom>
          <a:noFill/>
          <a:ln w="1270">
            <a:solidFill>
              <a:srgbClr val="686EB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Genomics: Studying the Genome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Genomics focuses on the study of entire genomes (all the DNA of an organism).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Identifying disease genes.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genetic diversity.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Personalized medicine (tailoring treatments to individual genetic makeup).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83625" y="2261630"/>
            <a:ext cx="182880" cy="182880"/>
          </a:xfrm>
          <a:prstGeom prst="cube">
            <a:avLst/>
          </a:prstGeom>
          <a:noFill/>
          <a:ln w="1270">
            <a:solidFill>
              <a:srgbClr val="F05F62"/>
            </a:solidFill>
            <a:prstDash val="solid"/>
          </a:ln>
        </p:spPr>
      </p:sp>
      <p:sp>
        <p:nvSpPr>
          <p:cNvPr id="7" name="Shape 5"/>
          <p:cNvSpPr/>
          <p:nvPr/>
        </p:nvSpPr>
        <p:spPr>
          <a:xfrm>
            <a:off x="1206133" y="512351"/>
            <a:ext cx="182880" cy="182880"/>
          </a:xfrm>
          <a:prstGeom prst="cube">
            <a:avLst/>
          </a:prstGeom>
          <a:noFill/>
          <a:ln w="1270">
            <a:solidFill>
              <a:srgbClr val="75D2FA"/>
            </a:solidFill>
            <a:prstDash val="solid"/>
          </a:ln>
        </p:spPr>
      </p:sp>
      <p:sp>
        <p:nvSpPr>
          <p:cNvPr id="8" name="Shape 6"/>
          <p:cNvSpPr/>
          <p:nvPr/>
        </p:nvSpPr>
        <p:spPr>
          <a:xfrm>
            <a:off x="2472957" y="1914368"/>
            <a:ext cx="182880" cy="182880"/>
          </a:xfrm>
          <a:prstGeom prst="sun">
            <a:avLst/>
          </a:prstGeom>
          <a:noFill/>
          <a:ln w="1270">
            <a:solidFill>
              <a:srgbClr val="0F3C9A"/>
            </a:solidFill>
            <a:prstDash val="solid"/>
          </a:ln>
        </p:spPr>
      </p:sp>
      <p:sp>
        <p:nvSpPr>
          <p:cNvPr id="9" name="Shape 7"/>
          <p:cNvSpPr/>
          <p:nvPr/>
        </p:nvSpPr>
        <p:spPr>
          <a:xfrm>
            <a:off x="5036611" y="4429682"/>
            <a:ext cx="182880" cy="182880"/>
          </a:xfrm>
          <a:prstGeom prst="rect">
            <a:avLst/>
          </a:prstGeom>
          <a:noFill/>
          <a:ln w="1270">
            <a:solidFill>
              <a:srgbClr val="595434"/>
            </a:solidFill>
            <a:prstDash val="solid"/>
          </a:ln>
        </p:spPr>
      </p:sp>
      <p:sp>
        <p:nvSpPr>
          <p:cNvPr id="10" name="Shape 8"/>
          <p:cNvSpPr/>
          <p:nvPr/>
        </p:nvSpPr>
        <p:spPr>
          <a:xfrm>
            <a:off x="2701018" y="4071488"/>
            <a:ext cx="182880" cy="182880"/>
          </a:xfrm>
          <a:prstGeom prst="rect">
            <a:avLst/>
          </a:prstGeom>
          <a:noFill/>
          <a:ln w="1270">
            <a:solidFill>
              <a:srgbClr val="A1C45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Proteomics: Studying Proteins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Proteomics focuses on the study of proteins, their structure, function, and interactions.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Drug discovery (identifying protein targets).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Biomarker identification (finding proteins that indicate disease).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protein networks.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157987" y="3224198"/>
            <a:ext cx="182880" cy="182880"/>
          </a:xfrm>
          <a:prstGeom prst="triangle">
            <a:avLst/>
          </a:prstGeom>
          <a:noFill/>
          <a:ln w="1270">
            <a:solidFill>
              <a:srgbClr val="97720C"/>
            </a:solidFill>
            <a:prstDash val="solid"/>
          </a:ln>
        </p:spPr>
      </p:sp>
      <p:sp>
        <p:nvSpPr>
          <p:cNvPr id="7" name="Shape 5"/>
          <p:cNvSpPr/>
          <p:nvPr/>
        </p:nvSpPr>
        <p:spPr>
          <a:xfrm>
            <a:off x="5580951" y="1657128"/>
            <a:ext cx="182880" cy="182880"/>
          </a:xfrm>
          <a:prstGeom prst="sun">
            <a:avLst/>
          </a:prstGeom>
          <a:noFill/>
          <a:ln w="1270">
            <a:solidFill>
              <a:srgbClr val="75CBCC"/>
            </a:solidFill>
            <a:prstDash val="solid"/>
          </a:ln>
        </p:spPr>
      </p:sp>
      <p:sp>
        <p:nvSpPr>
          <p:cNvPr id="8" name="Shape 6"/>
          <p:cNvSpPr/>
          <p:nvPr/>
        </p:nvSpPr>
        <p:spPr>
          <a:xfrm>
            <a:off x="3132221" y="4197999"/>
            <a:ext cx="182880" cy="182880"/>
          </a:xfrm>
          <a:prstGeom prst="sun">
            <a:avLst/>
          </a:prstGeom>
          <a:noFill/>
          <a:ln w="1270">
            <a:solidFill>
              <a:srgbClr val="5EC957"/>
            </a:solidFill>
            <a:prstDash val="solid"/>
          </a:ln>
        </p:spPr>
      </p:sp>
      <p:sp>
        <p:nvSpPr>
          <p:cNvPr id="9" name="Shape 7"/>
          <p:cNvSpPr/>
          <p:nvPr/>
        </p:nvSpPr>
        <p:spPr>
          <a:xfrm>
            <a:off x="1281095" y="3842220"/>
            <a:ext cx="182880" cy="182880"/>
          </a:xfrm>
          <a:prstGeom prst="sun">
            <a:avLst/>
          </a:prstGeom>
          <a:noFill/>
          <a:ln w="1270">
            <a:solidFill>
              <a:srgbClr val="50348E"/>
            </a:solidFill>
            <a:prstDash val="solid"/>
          </a:ln>
        </p:spPr>
      </p:sp>
      <p:sp>
        <p:nvSpPr>
          <p:cNvPr id="10" name="Shape 8"/>
          <p:cNvSpPr/>
          <p:nvPr/>
        </p:nvSpPr>
        <p:spPr>
          <a:xfrm>
            <a:off x="306978" y="2317343"/>
            <a:ext cx="182880" cy="182880"/>
          </a:xfrm>
          <a:prstGeom prst="sun">
            <a:avLst/>
          </a:prstGeom>
          <a:noFill/>
          <a:ln w="1270">
            <a:solidFill>
              <a:srgbClr val="FBE8F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Transcriptomics: Studying RNA</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Transcriptomics focuses on the study of RNA transcripts (the set of all RNA molecules in a cell or organism).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Gene expression analysis (measuring how much of a gene is being used).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Identifying regulatory RNAs.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cellular responses to stimuli.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807534" y="1036816"/>
            <a:ext cx="182880" cy="182880"/>
          </a:xfrm>
          <a:prstGeom prst="cube">
            <a:avLst/>
          </a:prstGeom>
          <a:noFill/>
          <a:ln w="1270">
            <a:solidFill>
              <a:srgbClr val="934512"/>
            </a:solidFill>
            <a:prstDash val="solid"/>
          </a:ln>
        </p:spPr>
      </p:sp>
      <p:sp>
        <p:nvSpPr>
          <p:cNvPr id="7" name="Shape 5"/>
          <p:cNvSpPr/>
          <p:nvPr/>
        </p:nvSpPr>
        <p:spPr>
          <a:xfrm>
            <a:off x="397017" y="2203186"/>
            <a:ext cx="182880" cy="182880"/>
          </a:xfrm>
          <a:prstGeom prst="triangle">
            <a:avLst/>
          </a:prstGeom>
          <a:noFill/>
          <a:ln w="1270">
            <a:solidFill>
              <a:srgbClr val="A95437"/>
            </a:solidFill>
            <a:prstDash val="solid"/>
          </a:ln>
        </p:spPr>
      </p:sp>
      <p:sp>
        <p:nvSpPr>
          <p:cNvPr id="8" name="Shape 6"/>
          <p:cNvSpPr/>
          <p:nvPr/>
        </p:nvSpPr>
        <p:spPr>
          <a:xfrm>
            <a:off x="2183700" y="3584024"/>
            <a:ext cx="182880" cy="182880"/>
          </a:xfrm>
          <a:prstGeom prst="cube">
            <a:avLst/>
          </a:prstGeom>
          <a:noFill/>
          <a:ln w="1270">
            <a:solidFill>
              <a:srgbClr val="2DAD9F"/>
            </a:solidFill>
            <a:prstDash val="solid"/>
          </a:ln>
        </p:spPr>
      </p:sp>
      <p:sp>
        <p:nvSpPr>
          <p:cNvPr id="9" name="Shape 7"/>
          <p:cNvSpPr/>
          <p:nvPr/>
        </p:nvSpPr>
        <p:spPr>
          <a:xfrm>
            <a:off x="3737588" y="989058"/>
            <a:ext cx="182880" cy="182880"/>
          </a:xfrm>
          <a:prstGeom prst="rect">
            <a:avLst/>
          </a:prstGeom>
          <a:noFill/>
          <a:ln w="1270">
            <a:solidFill>
              <a:srgbClr val="9C3AC5"/>
            </a:solidFill>
            <a:prstDash val="solid"/>
          </a:ln>
        </p:spPr>
      </p:sp>
      <p:sp>
        <p:nvSpPr>
          <p:cNvPr id="10" name="Shape 8"/>
          <p:cNvSpPr/>
          <p:nvPr/>
        </p:nvSpPr>
        <p:spPr>
          <a:xfrm>
            <a:off x="221268" y="1680781"/>
            <a:ext cx="182880" cy="182880"/>
          </a:xfrm>
          <a:prstGeom prst="rect">
            <a:avLst/>
          </a:prstGeom>
          <a:noFill/>
          <a:ln w="1270">
            <a:solidFill>
              <a:srgbClr val="951D8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 Applications: Drug Discovery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Bioinformatics and Computational Biology accelerate drug discovery: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Target Identification: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Finding proteins involved in disease.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Drug Design: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Designing molecules that bind to these proteins.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Virtual Screening: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Testing millions of potential drugs on computers before lab experiments.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2025-02-24T09:26:16Z</dcterms:created>
  <dcterms:modified xsi:type="dcterms:W3CDTF">2025-02-24T09:26:16Z</dcterms:modified>
</cp:coreProperties>
</file>