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notesMasterIdLst>
    <p:notesMasterId r:id="rId2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57200" y="257175"/>
            <a:ext cx="8229600" cy="27432"/>
          </a:xfrm>
          <a:prstGeom prst="rect">
            <a:avLst/>
          </a:prstGeom>
          <a:solidFill>
            <a:srgbClr val="D6336C"/>
          </a:solidFill>
          <a:ln/>
        </p:spPr>
      </p:sp>
      <p:sp>
        <p:nvSpPr>
          <p:cNvPr id="3" name="Shape 1"/>
          <p:cNvSpPr/>
          <p:nvPr/>
        </p:nvSpPr>
        <p:spPr>
          <a:xfrm>
            <a:off x="457200" y="4886325"/>
            <a:ext cx="8229600" cy="27432"/>
          </a:xfrm>
          <a:prstGeom prst="rect">
            <a:avLst/>
          </a:prstGeom>
          <a:solidFill>
            <a:srgbClr val="D6336C"/>
          </a:solidFill>
          <a:ln/>
        </p:spPr>
      </p:sp>
      <p:sp>
        <p:nvSpPr>
          <p:cNvPr id="4" name="Shape 2"/>
          <p:cNvSpPr/>
          <p:nvPr/>
        </p:nvSpPr>
        <p:spPr>
          <a:xfrm>
            <a:off x="4757302" y="3525155"/>
            <a:ext cx="182880" cy="182880"/>
          </a:xfrm>
          <a:prstGeom prst="triangle">
            <a:avLst/>
          </a:prstGeom>
          <a:noFill/>
          <a:ln w="1270">
            <a:solidFill>
              <a:srgbClr val="54958F"/>
            </a:solidFill>
            <a:prstDash val="solid"/>
          </a:ln>
        </p:spPr>
      </p:sp>
      <p:sp>
        <p:nvSpPr>
          <p:cNvPr id="5" name="Shape 3"/>
          <p:cNvSpPr/>
          <p:nvPr/>
        </p:nvSpPr>
        <p:spPr>
          <a:xfrm>
            <a:off x="7143699" y="2579644"/>
            <a:ext cx="182880" cy="182880"/>
          </a:xfrm>
          <a:prstGeom prst="sun">
            <a:avLst/>
          </a:prstGeom>
          <a:noFill/>
          <a:ln w="1270">
            <a:solidFill>
              <a:srgbClr val="43F50D"/>
            </a:solidFill>
            <a:prstDash val="solid"/>
          </a:ln>
        </p:spPr>
      </p:sp>
      <p:sp>
        <p:nvSpPr>
          <p:cNvPr id="6" name="Shape 4"/>
          <p:cNvSpPr/>
          <p:nvPr/>
        </p:nvSpPr>
        <p:spPr>
          <a:xfrm>
            <a:off x="6898588" y="1621602"/>
            <a:ext cx="182880" cy="182880"/>
          </a:xfrm>
          <a:prstGeom prst="cube">
            <a:avLst/>
          </a:prstGeom>
          <a:noFill/>
          <a:ln w="1270">
            <a:solidFill>
              <a:srgbClr val="3FF483"/>
            </a:solidFill>
            <a:prstDash val="solid"/>
          </a:ln>
        </p:spPr>
      </p:sp>
      <p:sp>
        <p:nvSpPr>
          <p:cNvPr id="7" name="Shape 5"/>
          <p:cNvSpPr/>
          <p:nvPr/>
        </p:nvSpPr>
        <p:spPr>
          <a:xfrm>
            <a:off x="4127469" y="1036533"/>
            <a:ext cx="182880" cy="182880"/>
          </a:xfrm>
          <a:prstGeom prst="triangle">
            <a:avLst/>
          </a:prstGeom>
          <a:noFill/>
          <a:ln w="1270">
            <a:solidFill>
              <a:srgbClr val="384F54"/>
            </a:solidFill>
            <a:prstDash val="solid"/>
          </a:ln>
        </p:spPr>
      </p:sp>
      <p:sp>
        <p:nvSpPr>
          <p:cNvPr id="8" name="Shape 6"/>
          <p:cNvSpPr/>
          <p:nvPr/>
        </p:nvSpPr>
        <p:spPr>
          <a:xfrm>
            <a:off x="1059766" y="3730885"/>
            <a:ext cx="182880" cy="182880"/>
          </a:xfrm>
          <a:prstGeom prst="rect">
            <a:avLst/>
          </a:prstGeom>
          <a:noFill/>
          <a:ln w="1270">
            <a:solidFill>
              <a:srgbClr val="BFC195"/>
            </a:solidFill>
            <a:prstDash val="solid"/>
          </a:ln>
        </p:spPr>
      </p:sp>
      <p:sp>
        <p:nvSpPr>
          <p:cNvPr id="9" name="Text 7"/>
          <p:cNvSpPr/>
          <p:nvPr/>
        </p:nvSpPr>
        <p:spPr>
          <a:xfrm>
            <a:off x="457200" y="548640"/>
            <a:ext cx="8229600" cy="914400"/>
          </a:xfrm>
          <a:prstGeom prst="rect">
            <a:avLst/>
          </a:prstGeom>
          <a:noFill/>
          <a:ln/>
        </p:spPr>
        <p:txBody>
          <a:bodyPr wrap="square" rtlCol="0" anchor="ctr"/>
          <a:lstStyle/>
          <a:p>
            <a:pPr algn="ctr" indent="0" marL="0">
              <a:buNone/>
            </a:pPr>
            <a:r>
              <a:rPr lang="en-US" sz="3200" b="1" dirty="0">
                <a:solidFill>
                  <a:srgbClr val="D6336C"/>
                </a:solidFill>
                <a:latin typeface="Montserrat" pitchFamily="34" charset="0"/>
                <a:ea typeface="Montserrat" pitchFamily="34" charset="-122"/>
                <a:cs typeface="Montserrat" pitchFamily="34" charset="-120"/>
              </a:rPr>
              <a:t>Cloud Computing: A Beginner's Guide</a:t>
            </a:r>
            <a:endParaRPr lang="en-US" sz="3200" dirty="0"/>
          </a:p>
        </p:txBody>
      </p:sp>
      <p:sp>
        <p:nvSpPr>
          <p:cNvPr id="10" name="Text 8"/>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Welcome! This presentation will cover: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What is Cloud Computing?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Why use the Cloud?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(Benefits)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Cloud Service Models: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IaaS, PaaS, SaaS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Cloud Deployment Models: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Public, Private, Hybrid, Community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Key Cloud Concepts &amp; Technologies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Examples of Cloud Services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Security &amp; Considerations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Getting Started with the Cloud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1" name="Text 9"/>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5515266" y="396286"/>
            <a:ext cx="182880" cy="182880"/>
          </a:xfrm>
          <a:prstGeom prst="triangle">
            <a:avLst/>
          </a:prstGeom>
          <a:noFill/>
          <a:ln w="1270">
            <a:solidFill>
              <a:srgbClr val="9C174D"/>
            </a:solidFill>
            <a:prstDash val="solid"/>
          </a:ln>
        </p:spPr>
      </p:sp>
      <p:sp>
        <p:nvSpPr>
          <p:cNvPr id="7" name="Shape 5"/>
          <p:cNvSpPr/>
          <p:nvPr/>
        </p:nvSpPr>
        <p:spPr>
          <a:xfrm>
            <a:off x="752976" y="913007"/>
            <a:ext cx="182880" cy="182880"/>
          </a:xfrm>
          <a:prstGeom prst="rect">
            <a:avLst/>
          </a:prstGeom>
          <a:noFill/>
          <a:ln w="1270">
            <a:solidFill>
              <a:srgbClr val="F62C6C"/>
            </a:solidFill>
            <a:prstDash val="solid"/>
          </a:ln>
        </p:spPr>
      </p:sp>
      <p:sp>
        <p:nvSpPr>
          <p:cNvPr id="8" name="Shape 6"/>
          <p:cNvSpPr/>
          <p:nvPr/>
        </p:nvSpPr>
        <p:spPr>
          <a:xfrm>
            <a:off x="5731633" y="3457313"/>
            <a:ext cx="182880" cy="182880"/>
          </a:xfrm>
          <a:prstGeom prst="rect">
            <a:avLst/>
          </a:prstGeom>
          <a:noFill/>
          <a:ln w="1270">
            <a:solidFill>
              <a:srgbClr val="A777F1"/>
            </a:solidFill>
            <a:prstDash val="solid"/>
          </a:ln>
        </p:spPr>
      </p:sp>
      <p:sp>
        <p:nvSpPr>
          <p:cNvPr id="9" name="Shape 7"/>
          <p:cNvSpPr/>
          <p:nvPr/>
        </p:nvSpPr>
        <p:spPr>
          <a:xfrm>
            <a:off x="3861832" y="440496"/>
            <a:ext cx="182880" cy="182880"/>
          </a:xfrm>
          <a:prstGeom prst="sun">
            <a:avLst/>
          </a:prstGeom>
          <a:noFill/>
          <a:ln w="1270">
            <a:solidFill>
              <a:srgbClr val="5DA2E4"/>
            </a:solidFill>
            <a:prstDash val="solid"/>
          </a:ln>
        </p:spPr>
      </p:sp>
      <p:sp>
        <p:nvSpPr>
          <p:cNvPr id="10" name="Shape 8"/>
          <p:cNvSpPr/>
          <p:nvPr/>
        </p:nvSpPr>
        <p:spPr>
          <a:xfrm>
            <a:off x="3464601" y="821030"/>
            <a:ext cx="182880" cy="182880"/>
          </a:xfrm>
          <a:prstGeom prst="triangle">
            <a:avLst/>
          </a:prstGeom>
          <a:noFill/>
          <a:ln w="1270">
            <a:solidFill>
              <a:srgbClr val="8FE717"/>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Cloud Deployment Models: Community Cloud</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Community Cloud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Shared by several organizations with common interests (e.g., regulatory compliance, security requirements).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Can be hosted on-premises or by a third-party provider.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Benefits: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Cost-effective and collaborative solution for specific industries or communities.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Use Cases: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Healthcare providers sharing patient data, government agencies collaborating on projects.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10</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003964" y="2608353"/>
            <a:ext cx="182880" cy="182880"/>
          </a:xfrm>
          <a:prstGeom prst="triangle">
            <a:avLst/>
          </a:prstGeom>
          <a:noFill/>
          <a:ln w="1270">
            <a:solidFill>
              <a:srgbClr val="4938F3"/>
            </a:solidFill>
            <a:prstDash val="solid"/>
          </a:ln>
        </p:spPr>
      </p:sp>
      <p:sp>
        <p:nvSpPr>
          <p:cNvPr id="7" name="Shape 5"/>
          <p:cNvSpPr/>
          <p:nvPr/>
        </p:nvSpPr>
        <p:spPr>
          <a:xfrm>
            <a:off x="6876554" y="15227"/>
            <a:ext cx="182880" cy="182880"/>
          </a:xfrm>
          <a:prstGeom prst="cube">
            <a:avLst/>
          </a:prstGeom>
          <a:noFill/>
          <a:ln w="1270">
            <a:solidFill>
              <a:srgbClr val="DF75CB"/>
            </a:solidFill>
            <a:prstDash val="solid"/>
          </a:ln>
        </p:spPr>
      </p:sp>
      <p:sp>
        <p:nvSpPr>
          <p:cNvPr id="8" name="Shape 6"/>
          <p:cNvSpPr/>
          <p:nvPr/>
        </p:nvSpPr>
        <p:spPr>
          <a:xfrm>
            <a:off x="6526184" y="1672373"/>
            <a:ext cx="182880" cy="182880"/>
          </a:xfrm>
          <a:prstGeom prst="rect">
            <a:avLst/>
          </a:prstGeom>
          <a:noFill/>
          <a:ln w="1270">
            <a:solidFill>
              <a:srgbClr val="59A837"/>
            </a:solidFill>
            <a:prstDash val="solid"/>
          </a:ln>
        </p:spPr>
      </p:sp>
      <p:sp>
        <p:nvSpPr>
          <p:cNvPr id="9" name="Shape 7"/>
          <p:cNvSpPr/>
          <p:nvPr/>
        </p:nvSpPr>
        <p:spPr>
          <a:xfrm>
            <a:off x="7788535" y="25421"/>
            <a:ext cx="182880" cy="182880"/>
          </a:xfrm>
          <a:prstGeom prst="rect">
            <a:avLst/>
          </a:prstGeom>
          <a:noFill/>
          <a:ln w="1270">
            <a:solidFill>
              <a:srgbClr val="517BD0"/>
            </a:solidFill>
            <a:prstDash val="solid"/>
          </a:ln>
        </p:spPr>
      </p:sp>
      <p:sp>
        <p:nvSpPr>
          <p:cNvPr id="10" name="Shape 8"/>
          <p:cNvSpPr/>
          <p:nvPr/>
        </p:nvSpPr>
        <p:spPr>
          <a:xfrm>
            <a:off x="7072306" y="2575814"/>
            <a:ext cx="182880" cy="182880"/>
          </a:xfrm>
          <a:prstGeom prst="sun">
            <a:avLst/>
          </a:prstGeom>
          <a:noFill/>
          <a:ln w="1270">
            <a:solidFill>
              <a:srgbClr val="6E779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Key Cloud Concepts: Virtualization</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Virtualization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The foundation of cloud computing.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Creates virtual versions of hardware resources (servers, storage, networks).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Allows multiple virtual machines (VMs) to run on a single physical server.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Benefits: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Resource optimization, cost savings, increased flexibility.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11</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1617806" y="3042909"/>
            <a:ext cx="182880" cy="182880"/>
          </a:xfrm>
          <a:prstGeom prst="cube">
            <a:avLst/>
          </a:prstGeom>
          <a:noFill/>
          <a:ln w="1270">
            <a:solidFill>
              <a:srgbClr val="399725"/>
            </a:solidFill>
            <a:prstDash val="solid"/>
          </a:ln>
        </p:spPr>
      </p:sp>
      <p:sp>
        <p:nvSpPr>
          <p:cNvPr id="7" name="Shape 5"/>
          <p:cNvSpPr/>
          <p:nvPr/>
        </p:nvSpPr>
        <p:spPr>
          <a:xfrm>
            <a:off x="6242088" y="1079393"/>
            <a:ext cx="182880" cy="182880"/>
          </a:xfrm>
          <a:prstGeom prst="cube">
            <a:avLst/>
          </a:prstGeom>
          <a:noFill/>
          <a:ln w="1270">
            <a:solidFill>
              <a:srgbClr val="C12825"/>
            </a:solidFill>
            <a:prstDash val="solid"/>
          </a:ln>
        </p:spPr>
      </p:sp>
      <p:sp>
        <p:nvSpPr>
          <p:cNvPr id="8" name="Shape 6"/>
          <p:cNvSpPr/>
          <p:nvPr/>
        </p:nvSpPr>
        <p:spPr>
          <a:xfrm>
            <a:off x="7469465" y="229650"/>
            <a:ext cx="182880" cy="182880"/>
          </a:xfrm>
          <a:prstGeom prst="triangle">
            <a:avLst/>
          </a:prstGeom>
          <a:noFill/>
          <a:ln w="1270">
            <a:solidFill>
              <a:srgbClr val="7A54F8"/>
            </a:solidFill>
            <a:prstDash val="solid"/>
          </a:ln>
        </p:spPr>
      </p:sp>
      <p:sp>
        <p:nvSpPr>
          <p:cNvPr id="9" name="Shape 7"/>
          <p:cNvSpPr/>
          <p:nvPr/>
        </p:nvSpPr>
        <p:spPr>
          <a:xfrm>
            <a:off x="2685085" y="1921535"/>
            <a:ext cx="182880" cy="182880"/>
          </a:xfrm>
          <a:prstGeom prst="sun">
            <a:avLst/>
          </a:prstGeom>
          <a:noFill/>
          <a:ln w="1270">
            <a:solidFill>
              <a:srgbClr val="EC45C0"/>
            </a:solidFill>
            <a:prstDash val="solid"/>
          </a:ln>
        </p:spPr>
      </p:sp>
      <p:sp>
        <p:nvSpPr>
          <p:cNvPr id="10" name="Shape 8"/>
          <p:cNvSpPr/>
          <p:nvPr/>
        </p:nvSpPr>
        <p:spPr>
          <a:xfrm>
            <a:off x="4043165" y="2946687"/>
            <a:ext cx="182880" cy="182880"/>
          </a:xfrm>
          <a:prstGeom prst="cube">
            <a:avLst/>
          </a:prstGeom>
          <a:noFill/>
          <a:ln w="1270">
            <a:solidFill>
              <a:srgbClr val="4A0EA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Key Cloud Concepts: Containers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Containers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 lightweight alternative to VMs.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Package applications and their dependencies into isolated containers.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Share the operating system kernel, making them more efficient than VMs.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Benefits: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Portability, scalability, faster startup times.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Examples: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Docker, Kubernetes.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12</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262711" y="3338243"/>
            <a:ext cx="182880" cy="182880"/>
          </a:xfrm>
          <a:prstGeom prst="sun">
            <a:avLst/>
          </a:prstGeom>
          <a:noFill/>
          <a:ln w="1270">
            <a:solidFill>
              <a:srgbClr val="D75A13"/>
            </a:solidFill>
            <a:prstDash val="solid"/>
          </a:ln>
        </p:spPr>
      </p:sp>
      <p:sp>
        <p:nvSpPr>
          <p:cNvPr id="7" name="Shape 5"/>
          <p:cNvSpPr/>
          <p:nvPr/>
        </p:nvSpPr>
        <p:spPr>
          <a:xfrm>
            <a:off x="1974807" y="33252"/>
            <a:ext cx="182880" cy="182880"/>
          </a:xfrm>
          <a:prstGeom prst="triangle">
            <a:avLst/>
          </a:prstGeom>
          <a:noFill/>
          <a:ln w="1270">
            <a:solidFill>
              <a:srgbClr val="C16691"/>
            </a:solidFill>
            <a:prstDash val="solid"/>
          </a:ln>
        </p:spPr>
      </p:sp>
      <p:sp>
        <p:nvSpPr>
          <p:cNvPr id="8" name="Shape 6"/>
          <p:cNvSpPr/>
          <p:nvPr/>
        </p:nvSpPr>
        <p:spPr>
          <a:xfrm>
            <a:off x="5287599" y="2766343"/>
            <a:ext cx="182880" cy="182880"/>
          </a:xfrm>
          <a:prstGeom prst="rect">
            <a:avLst/>
          </a:prstGeom>
          <a:noFill/>
          <a:ln w="1270">
            <a:solidFill>
              <a:srgbClr val="C24367"/>
            </a:solidFill>
            <a:prstDash val="solid"/>
          </a:ln>
        </p:spPr>
      </p:sp>
      <p:sp>
        <p:nvSpPr>
          <p:cNvPr id="9" name="Shape 7"/>
          <p:cNvSpPr/>
          <p:nvPr/>
        </p:nvSpPr>
        <p:spPr>
          <a:xfrm>
            <a:off x="1904750" y="268642"/>
            <a:ext cx="182880" cy="182880"/>
          </a:xfrm>
          <a:prstGeom prst="cube">
            <a:avLst/>
          </a:prstGeom>
          <a:noFill/>
          <a:ln w="1270">
            <a:solidFill>
              <a:srgbClr val="177416"/>
            </a:solidFill>
            <a:prstDash val="solid"/>
          </a:ln>
        </p:spPr>
      </p:sp>
      <p:sp>
        <p:nvSpPr>
          <p:cNvPr id="10" name="Shape 8"/>
          <p:cNvSpPr/>
          <p:nvPr/>
        </p:nvSpPr>
        <p:spPr>
          <a:xfrm>
            <a:off x="2394824" y="4377039"/>
            <a:ext cx="182880" cy="182880"/>
          </a:xfrm>
          <a:prstGeom prst="triangle">
            <a:avLst/>
          </a:prstGeom>
          <a:noFill/>
          <a:ln w="1270">
            <a:solidFill>
              <a:srgbClr val="A801D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Key Cloud Concepts: Microservices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Microservices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An architectural approach that structures an application as a collection of small, independent services.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Each service performs a specific business function.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Benefits: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Scalability, resilience, independent deployment.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Examples: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Netflix, Amazon.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13</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245703" y="2050218"/>
            <a:ext cx="182880" cy="182880"/>
          </a:xfrm>
          <a:prstGeom prst="rect">
            <a:avLst/>
          </a:prstGeom>
          <a:noFill/>
          <a:ln w="1270">
            <a:solidFill>
              <a:srgbClr val="5D7ADE"/>
            </a:solidFill>
            <a:prstDash val="solid"/>
          </a:ln>
        </p:spPr>
      </p:sp>
      <p:sp>
        <p:nvSpPr>
          <p:cNvPr id="7" name="Shape 5"/>
          <p:cNvSpPr/>
          <p:nvPr/>
        </p:nvSpPr>
        <p:spPr>
          <a:xfrm>
            <a:off x="8174159" y="1550226"/>
            <a:ext cx="182880" cy="182880"/>
          </a:xfrm>
          <a:prstGeom prst="rect">
            <a:avLst/>
          </a:prstGeom>
          <a:noFill/>
          <a:ln w="1270">
            <a:solidFill>
              <a:srgbClr val="7D325D"/>
            </a:solidFill>
            <a:prstDash val="solid"/>
          </a:ln>
        </p:spPr>
      </p:sp>
      <p:sp>
        <p:nvSpPr>
          <p:cNvPr id="8" name="Shape 6"/>
          <p:cNvSpPr/>
          <p:nvPr/>
        </p:nvSpPr>
        <p:spPr>
          <a:xfrm>
            <a:off x="3990712" y="207343"/>
            <a:ext cx="182880" cy="182880"/>
          </a:xfrm>
          <a:prstGeom prst="triangle">
            <a:avLst/>
          </a:prstGeom>
          <a:noFill/>
          <a:ln w="1270">
            <a:solidFill>
              <a:srgbClr val="F56D3C"/>
            </a:solidFill>
            <a:prstDash val="solid"/>
          </a:ln>
        </p:spPr>
      </p:sp>
      <p:sp>
        <p:nvSpPr>
          <p:cNvPr id="9" name="Shape 7"/>
          <p:cNvSpPr/>
          <p:nvPr/>
        </p:nvSpPr>
        <p:spPr>
          <a:xfrm>
            <a:off x="6558324" y="2024458"/>
            <a:ext cx="182880" cy="182880"/>
          </a:xfrm>
          <a:prstGeom prst="rect">
            <a:avLst/>
          </a:prstGeom>
          <a:noFill/>
          <a:ln w="1270">
            <a:solidFill>
              <a:srgbClr val="05DE5F"/>
            </a:solidFill>
            <a:prstDash val="solid"/>
          </a:ln>
        </p:spPr>
      </p:sp>
      <p:sp>
        <p:nvSpPr>
          <p:cNvPr id="10" name="Shape 8"/>
          <p:cNvSpPr/>
          <p:nvPr/>
        </p:nvSpPr>
        <p:spPr>
          <a:xfrm>
            <a:off x="7059061" y="3017681"/>
            <a:ext cx="182880" cy="182880"/>
          </a:xfrm>
          <a:prstGeom prst="cube">
            <a:avLst/>
          </a:prstGeom>
          <a:noFill/>
          <a:ln w="1270">
            <a:solidFill>
              <a:srgbClr val="C3580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Examples of Cloud Services: Compute</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Compute Services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Provide virtual servers and computing power.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Examples: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Amazon EC2:</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Elastic Compute Cloud (AWS)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Azure Virtual Machines: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(Microsoft Azure)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Google Compute Engine: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(Google Cloud Platform)</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14</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438472" y="2630855"/>
            <a:ext cx="182880" cy="182880"/>
          </a:xfrm>
          <a:prstGeom prst="triangle">
            <a:avLst/>
          </a:prstGeom>
          <a:noFill/>
          <a:ln w="1270">
            <a:solidFill>
              <a:srgbClr val="98B695"/>
            </a:solidFill>
            <a:prstDash val="solid"/>
          </a:ln>
        </p:spPr>
      </p:sp>
      <p:sp>
        <p:nvSpPr>
          <p:cNvPr id="7" name="Shape 5"/>
          <p:cNvSpPr/>
          <p:nvPr/>
        </p:nvSpPr>
        <p:spPr>
          <a:xfrm>
            <a:off x="1549161" y="2552176"/>
            <a:ext cx="182880" cy="182880"/>
          </a:xfrm>
          <a:prstGeom prst="triangle">
            <a:avLst/>
          </a:prstGeom>
          <a:noFill/>
          <a:ln w="1270">
            <a:solidFill>
              <a:srgbClr val="9485BF"/>
            </a:solidFill>
            <a:prstDash val="solid"/>
          </a:ln>
        </p:spPr>
      </p:sp>
      <p:sp>
        <p:nvSpPr>
          <p:cNvPr id="8" name="Shape 6"/>
          <p:cNvSpPr/>
          <p:nvPr/>
        </p:nvSpPr>
        <p:spPr>
          <a:xfrm>
            <a:off x="8187150" y="3673167"/>
            <a:ext cx="182880" cy="182880"/>
          </a:xfrm>
          <a:prstGeom prst="rect">
            <a:avLst/>
          </a:prstGeom>
          <a:noFill/>
          <a:ln w="1270">
            <a:solidFill>
              <a:srgbClr val="7EBEE6"/>
            </a:solidFill>
            <a:prstDash val="solid"/>
          </a:ln>
        </p:spPr>
      </p:sp>
      <p:sp>
        <p:nvSpPr>
          <p:cNvPr id="9" name="Shape 7"/>
          <p:cNvSpPr/>
          <p:nvPr/>
        </p:nvSpPr>
        <p:spPr>
          <a:xfrm>
            <a:off x="7829194" y="2145311"/>
            <a:ext cx="182880" cy="182880"/>
          </a:xfrm>
          <a:prstGeom prst="triangle">
            <a:avLst/>
          </a:prstGeom>
          <a:noFill/>
          <a:ln w="1270">
            <a:solidFill>
              <a:srgbClr val="D78D19"/>
            </a:solidFill>
            <a:prstDash val="solid"/>
          </a:ln>
        </p:spPr>
      </p:sp>
      <p:sp>
        <p:nvSpPr>
          <p:cNvPr id="10" name="Shape 8"/>
          <p:cNvSpPr/>
          <p:nvPr/>
        </p:nvSpPr>
        <p:spPr>
          <a:xfrm>
            <a:off x="1769595" y="2015685"/>
            <a:ext cx="182880" cy="182880"/>
          </a:xfrm>
          <a:prstGeom prst="cube">
            <a:avLst/>
          </a:prstGeom>
          <a:noFill/>
          <a:ln w="1270">
            <a:solidFill>
              <a:srgbClr val="07E394"/>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Examples of Cloud Services: Storage</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Storage Services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Provide storage for data and applications.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Examples: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Amazon S3:</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Simple Storage Service (AWS)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Azure Blob Storage: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(Microsoft Azure)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Google Cloud Storage: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(Google Cloud Platform)</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15</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040305" y="1181508"/>
            <a:ext cx="182880" cy="182880"/>
          </a:xfrm>
          <a:prstGeom prst="rect">
            <a:avLst/>
          </a:prstGeom>
          <a:noFill/>
          <a:ln w="1270">
            <a:solidFill>
              <a:srgbClr val="E9EA49"/>
            </a:solidFill>
            <a:prstDash val="solid"/>
          </a:ln>
        </p:spPr>
      </p:sp>
      <p:sp>
        <p:nvSpPr>
          <p:cNvPr id="7" name="Shape 5"/>
          <p:cNvSpPr/>
          <p:nvPr/>
        </p:nvSpPr>
        <p:spPr>
          <a:xfrm>
            <a:off x="6811043" y="803343"/>
            <a:ext cx="182880" cy="182880"/>
          </a:xfrm>
          <a:prstGeom prst="rect">
            <a:avLst/>
          </a:prstGeom>
          <a:noFill/>
          <a:ln w="1270">
            <a:solidFill>
              <a:srgbClr val="552EA2"/>
            </a:solidFill>
            <a:prstDash val="solid"/>
          </a:ln>
        </p:spPr>
      </p:sp>
      <p:sp>
        <p:nvSpPr>
          <p:cNvPr id="8" name="Shape 6"/>
          <p:cNvSpPr/>
          <p:nvPr/>
        </p:nvSpPr>
        <p:spPr>
          <a:xfrm>
            <a:off x="2213163" y="3410865"/>
            <a:ext cx="182880" cy="182880"/>
          </a:xfrm>
          <a:prstGeom prst="sun">
            <a:avLst/>
          </a:prstGeom>
          <a:noFill/>
          <a:ln w="1270">
            <a:solidFill>
              <a:srgbClr val="CE6E03"/>
            </a:solidFill>
            <a:prstDash val="solid"/>
          </a:ln>
        </p:spPr>
      </p:sp>
      <p:sp>
        <p:nvSpPr>
          <p:cNvPr id="9" name="Shape 7"/>
          <p:cNvSpPr/>
          <p:nvPr/>
        </p:nvSpPr>
        <p:spPr>
          <a:xfrm>
            <a:off x="7328120" y="3243940"/>
            <a:ext cx="182880" cy="182880"/>
          </a:xfrm>
          <a:prstGeom prst="sun">
            <a:avLst/>
          </a:prstGeom>
          <a:noFill/>
          <a:ln w="1270">
            <a:solidFill>
              <a:srgbClr val="867477"/>
            </a:solidFill>
            <a:prstDash val="solid"/>
          </a:ln>
        </p:spPr>
      </p:sp>
      <p:sp>
        <p:nvSpPr>
          <p:cNvPr id="10" name="Shape 8"/>
          <p:cNvSpPr/>
          <p:nvPr/>
        </p:nvSpPr>
        <p:spPr>
          <a:xfrm>
            <a:off x="1148484" y="250263"/>
            <a:ext cx="182880" cy="182880"/>
          </a:xfrm>
          <a:prstGeom prst="rect">
            <a:avLst/>
          </a:prstGeom>
          <a:noFill/>
          <a:ln w="1270">
            <a:solidFill>
              <a:srgbClr val="96F00E"/>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Examples of Cloud Services: Databases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Database Services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Provide managed database services.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Examples: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Amazon RDS: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Relational Database Service (AWS)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Azure SQL Database: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(Microsoft Azure)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Google Cloud SQL: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(Google Cloud Platform)</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16</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329606" y="3164606"/>
            <a:ext cx="182880" cy="182880"/>
          </a:xfrm>
          <a:prstGeom prst="cube">
            <a:avLst/>
          </a:prstGeom>
          <a:noFill/>
          <a:ln w="1270">
            <a:solidFill>
              <a:srgbClr val="62EB7B"/>
            </a:solidFill>
            <a:prstDash val="solid"/>
          </a:ln>
        </p:spPr>
      </p:sp>
      <p:sp>
        <p:nvSpPr>
          <p:cNvPr id="7" name="Shape 5"/>
          <p:cNvSpPr/>
          <p:nvPr/>
        </p:nvSpPr>
        <p:spPr>
          <a:xfrm>
            <a:off x="3373258" y="1672140"/>
            <a:ext cx="182880" cy="182880"/>
          </a:xfrm>
          <a:prstGeom prst="sun">
            <a:avLst/>
          </a:prstGeom>
          <a:noFill/>
          <a:ln w="1270">
            <a:solidFill>
              <a:srgbClr val="3EA58B"/>
            </a:solidFill>
            <a:prstDash val="solid"/>
          </a:ln>
        </p:spPr>
      </p:sp>
      <p:sp>
        <p:nvSpPr>
          <p:cNvPr id="8" name="Shape 6"/>
          <p:cNvSpPr/>
          <p:nvPr/>
        </p:nvSpPr>
        <p:spPr>
          <a:xfrm>
            <a:off x="1175488" y="789102"/>
            <a:ext cx="182880" cy="182880"/>
          </a:xfrm>
          <a:prstGeom prst="sun">
            <a:avLst/>
          </a:prstGeom>
          <a:noFill/>
          <a:ln w="1270">
            <a:solidFill>
              <a:srgbClr val="8C257C"/>
            </a:solidFill>
            <a:prstDash val="solid"/>
          </a:ln>
        </p:spPr>
      </p:sp>
      <p:sp>
        <p:nvSpPr>
          <p:cNvPr id="9" name="Shape 7"/>
          <p:cNvSpPr/>
          <p:nvPr/>
        </p:nvSpPr>
        <p:spPr>
          <a:xfrm>
            <a:off x="7330367" y="3699477"/>
            <a:ext cx="182880" cy="182880"/>
          </a:xfrm>
          <a:prstGeom prst="sun">
            <a:avLst/>
          </a:prstGeom>
          <a:noFill/>
          <a:ln w="1270">
            <a:solidFill>
              <a:srgbClr val="90AD76"/>
            </a:solidFill>
            <a:prstDash val="solid"/>
          </a:ln>
        </p:spPr>
      </p:sp>
      <p:sp>
        <p:nvSpPr>
          <p:cNvPr id="10" name="Shape 8"/>
          <p:cNvSpPr/>
          <p:nvPr/>
        </p:nvSpPr>
        <p:spPr>
          <a:xfrm>
            <a:off x="4075521" y="1644969"/>
            <a:ext cx="182880" cy="182880"/>
          </a:xfrm>
          <a:prstGeom prst="cube">
            <a:avLst/>
          </a:prstGeom>
          <a:noFill/>
          <a:ln w="1270">
            <a:solidFill>
              <a:srgbClr val="C5FC37"/>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Examples of Cloud Services: Networking</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Networking Services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Provide networking capabilities in the cloud.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Examples: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Amazon VPC:</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Virtual Private Cloud (AWS)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Azure Virtual Network:</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(Microsoft Azure)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Google Virtual Private Cloud (VPC):</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(Google Cloud Platform)</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17</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974253" y="3904540"/>
            <a:ext cx="182880" cy="182880"/>
          </a:xfrm>
          <a:prstGeom prst="sun">
            <a:avLst/>
          </a:prstGeom>
          <a:noFill/>
          <a:ln w="1270">
            <a:solidFill>
              <a:srgbClr val="8B7F2E"/>
            </a:solidFill>
            <a:prstDash val="solid"/>
          </a:ln>
        </p:spPr>
      </p:sp>
      <p:sp>
        <p:nvSpPr>
          <p:cNvPr id="7" name="Shape 5"/>
          <p:cNvSpPr/>
          <p:nvPr/>
        </p:nvSpPr>
        <p:spPr>
          <a:xfrm>
            <a:off x="5952761" y="4502685"/>
            <a:ext cx="182880" cy="182880"/>
          </a:xfrm>
          <a:prstGeom prst="triangle">
            <a:avLst/>
          </a:prstGeom>
          <a:noFill/>
          <a:ln w="1270">
            <a:solidFill>
              <a:srgbClr val="86A3C9"/>
            </a:solidFill>
            <a:prstDash val="solid"/>
          </a:ln>
        </p:spPr>
      </p:sp>
      <p:sp>
        <p:nvSpPr>
          <p:cNvPr id="8" name="Shape 6"/>
          <p:cNvSpPr/>
          <p:nvPr/>
        </p:nvSpPr>
        <p:spPr>
          <a:xfrm>
            <a:off x="5179961" y="2523872"/>
            <a:ext cx="182880" cy="182880"/>
          </a:xfrm>
          <a:prstGeom prst="rect">
            <a:avLst/>
          </a:prstGeom>
          <a:noFill/>
          <a:ln w="1270">
            <a:solidFill>
              <a:srgbClr val="FF8722"/>
            </a:solidFill>
            <a:prstDash val="solid"/>
          </a:ln>
        </p:spPr>
      </p:sp>
      <p:sp>
        <p:nvSpPr>
          <p:cNvPr id="9" name="Shape 7"/>
          <p:cNvSpPr/>
          <p:nvPr/>
        </p:nvSpPr>
        <p:spPr>
          <a:xfrm>
            <a:off x="1533063" y="3968405"/>
            <a:ext cx="182880" cy="182880"/>
          </a:xfrm>
          <a:prstGeom prst="cube">
            <a:avLst/>
          </a:prstGeom>
          <a:noFill/>
          <a:ln w="1270">
            <a:solidFill>
              <a:srgbClr val="AE2F98"/>
            </a:solidFill>
            <a:prstDash val="solid"/>
          </a:ln>
        </p:spPr>
      </p:sp>
      <p:sp>
        <p:nvSpPr>
          <p:cNvPr id="10" name="Shape 8"/>
          <p:cNvSpPr/>
          <p:nvPr/>
        </p:nvSpPr>
        <p:spPr>
          <a:xfrm>
            <a:off x="7904778" y="1681268"/>
            <a:ext cx="182880" cy="182880"/>
          </a:xfrm>
          <a:prstGeom prst="sun">
            <a:avLst/>
          </a:prstGeom>
          <a:noFill/>
          <a:ln w="1270">
            <a:solidFill>
              <a:srgbClr val="92171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Security in the Cloud</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Cloud security is a shared responsibility: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Provider Responsibility: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Securing the infrastructure itself.</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Customer Responsibility: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Securing the data and applications running on the cloud.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Key Considerations: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Data encryption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Identity and access management (IAM)</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Network security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Compliance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18</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1613558" y="650929"/>
            <a:ext cx="182880" cy="182880"/>
          </a:xfrm>
          <a:prstGeom prst="cube">
            <a:avLst/>
          </a:prstGeom>
          <a:noFill/>
          <a:ln w="1270">
            <a:solidFill>
              <a:srgbClr val="934822"/>
            </a:solidFill>
            <a:prstDash val="solid"/>
          </a:ln>
        </p:spPr>
      </p:sp>
      <p:sp>
        <p:nvSpPr>
          <p:cNvPr id="7" name="Shape 5"/>
          <p:cNvSpPr/>
          <p:nvPr/>
        </p:nvSpPr>
        <p:spPr>
          <a:xfrm>
            <a:off x="7351951" y="309074"/>
            <a:ext cx="182880" cy="182880"/>
          </a:xfrm>
          <a:prstGeom prst="sun">
            <a:avLst/>
          </a:prstGeom>
          <a:noFill/>
          <a:ln w="1270">
            <a:solidFill>
              <a:srgbClr val="E580F3"/>
            </a:solidFill>
            <a:prstDash val="solid"/>
          </a:ln>
        </p:spPr>
      </p:sp>
      <p:sp>
        <p:nvSpPr>
          <p:cNvPr id="8" name="Shape 6"/>
          <p:cNvSpPr/>
          <p:nvPr/>
        </p:nvSpPr>
        <p:spPr>
          <a:xfrm>
            <a:off x="7232371" y="1884070"/>
            <a:ext cx="182880" cy="182880"/>
          </a:xfrm>
          <a:prstGeom prst="rect">
            <a:avLst/>
          </a:prstGeom>
          <a:noFill/>
          <a:ln w="1270">
            <a:solidFill>
              <a:srgbClr val="E70A07"/>
            </a:solidFill>
            <a:prstDash val="solid"/>
          </a:ln>
        </p:spPr>
      </p:sp>
      <p:sp>
        <p:nvSpPr>
          <p:cNvPr id="9" name="Shape 7"/>
          <p:cNvSpPr/>
          <p:nvPr/>
        </p:nvSpPr>
        <p:spPr>
          <a:xfrm>
            <a:off x="317789" y="64449"/>
            <a:ext cx="182880" cy="182880"/>
          </a:xfrm>
          <a:prstGeom prst="rect">
            <a:avLst/>
          </a:prstGeom>
          <a:noFill/>
          <a:ln w="1270">
            <a:solidFill>
              <a:srgbClr val="257A8C"/>
            </a:solidFill>
            <a:prstDash val="solid"/>
          </a:ln>
        </p:spPr>
      </p:sp>
      <p:sp>
        <p:nvSpPr>
          <p:cNvPr id="10" name="Shape 8"/>
          <p:cNvSpPr/>
          <p:nvPr/>
        </p:nvSpPr>
        <p:spPr>
          <a:xfrm>
            <a:off x="5383105" y="1368803"/>
            <a:ext cx="182880" cy="182880"/>
          </a:xfrm>
          <a:prstGeom prst="triangle">
            <a:avLst/>
          </a:prstGeom>
          <a:noFill/>
          <a:ln w="1270">
            <a:solidFill>
              <a:srgbClr val="533831"/>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Considerations Before Moving to the Cloud</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Before migrating to the cloud, consider: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Security: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Ensure adequate security measures are in place.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Compliance: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Meet regulatory requirements.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Cost: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Analyze the total cost of ownership (TCO).</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Performance: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Optimize applications for the cloud.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Migration Strategy: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Plan a smooth and effective migration.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Vendor Lock-in: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Be aware of potential vendor lock-in.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19</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5014415" y="1236723"/>
            <a:ext cx="182880" cy="182880"/>
          </a:xfrm>
          <a:prstGeom prst="sun">
            <a:avLst/>
          </a:prstGeom>
          <a:noFill/>
          <a:ln w="1270">
            <a:solidFill>
              <a:srgbClr val="49C8AC"/>
            </a:solidFill>
            <a:prstDash val="solid"/>
          </a:ln>
        </p:spPr>
      </p:sp>
      <p:sp>
        <p:nvSpPr>
          <p:cNvPr id="7" name="Shape 5"/>
          <p:cNvSpPr/>
          <p:nvPr/>
        </p:nvSpPr>
        <p:spPr>
          <a:xfrm>
            <a:off x="7203585" y="3624517"/>
            <a:ext cx="182880" cy="182880"/>
          </a:xfrm>
          <a:prstGeom prst="cube">
            <a:avLst/>
          </a:prstGeom>
          <a:noFill/>
          <a:ln w="1270">
            <a:solidFill>
              <a:srgbClr val="C880CC"/>
            </a:solidFill>
            <a:prstDash val="solid"/>
          </a:ln>
        </p:spPr>
      </p:sp>
      <p:sp>
        <p:nvSpPr>
          <p:cNvPr id="8" name="Shape 6"/>
          <p:cNvSpPr/>
          <p:nvPr/>
        </p:nvSpPr>
        <p:spPr>
          <a:xfrm>
            <a:off x="4245666" y="4249873"/>
            <a:ext cx="182880" cy="182880"/>
          </a:xfrm>
          <a:prstGeom prst="cube">
            <a:avLst/>
          </a:prstGeom>
          <a:noFill/>
          <a:ln w="1270">
            <a:solidFill>
              <a:srgbClr val="84BB4B"/>
            </a:solidFill>
            <a:prstDash val="solid"/>
          </a:ln>
        </p:spPr>
      </p:sp>
      <p:sp>
        <p:nvSpPr>
          <p:cNvPr id="9" name="Shape 7"/>
          <p:cNvSpPr/>
          <p:nvPr/>
        </p:nvSpPr>
        <p:spPr>
          <a:xfrm>
            <a:off x="262791" y="3568296"/>
            <a:ext cx="182880" cy="182880"/>
          </a:xfrm>
          <a:prstGeom prst="triangle">
            <a:avLst/>
          </a:prstGeom>
          <a:noFill/>
          <a:ln w="1270">
            <a:solidFill>
              <a:srgbClr val="CEA413"/>
            </a:solidFill>
            <a:prstDash val="solid"/>
          </a:ln>
        </p:spPr>
      </p:sp>
      <p:sp>
        <p:nvSpPr>
          <p:cNvPr id="10" name="Shape 8"/>
          <p:cNvSpPr/>
          <p:nvPr/>
        </p:nvSpPr>
        <p:spPr>
          <a:xfrm>
            <a:off x="6564543" y="366420"/>
            <a:ext cx="182880" cy="182880"/>
          </a:xfrm>
          <a:prstGeom prst="rect">
            <a:avLst/>
          </a:prstGeom>
          <a:noFill/>
          <a:ln w="1270">
            <a:solidFill>
              <a:srgbClr val="0A9D61"/>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What is Cloud Computing?</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Cloud computing is like renting computing resources (servers, storage, software) over the internet instead of owning and maintaining them yourself.  Think of it like renting electricity instead of building your own power plant.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Essentially: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Accessing computing resources on-demand.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Key Characteristics: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On-demand self-service: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Get resources when you need them.</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Broad network access: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Access from anywhere with an internet connection.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Resource pooling: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Resources are shared among multiple users.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Rapid elasticity: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Scale up or down quickly based on demand.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Measured service: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Pay only for what you use.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a:t>
            </a:r>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4974330" y="3109074"/>
            <a:ext cx="182880" cy="182880"/>
          </a:xfrm>
          <a:prstGeom prst="triangle">
            <a:avLst/>
          </a:prstGeom>
          <a:noFill/>
          <a:ln w="1270">
            <a:solidFill>
              <a:srgbClr val="181254"/>
            </a:solidFill>
            <a:prstDash val="solid"/>
          </a:ln>
        </p:spPr>
      </p:sp>
      <p:sp>
        <p:nvSpPr>
          <p:cNvPr id="7" name="Shape 5"/>
          <p:cNvSpPr/>
          <p:nvPr/>
        </p:nvSpPr>
        <p:spPr>
          <a:xfrm>
            <a:off x="1737857" y="2429449"/>
            <a:ext cx="182880" cy="182880"/>
          </a:xfrm>
          <a:prstGeom prst="triangle">
            <a:avLst/>
          </a:prstGeom>
          <a:noFill/>
          <a:ln w="1270">
            <a:solidFill>
              <a:srgbClr val="53528D"/>
            </a:solidFill>
            <a:prstDash val="solid"/>
          </a:ln>
        </p:spPr>
      </p:sp>
      <p:sp>
        <p:nvSpPr>
          <p:cNvPr id="8" name="Shape 6"/>
          <p:cNvSpPr/>
          <p:nvPr/>
        </p:nvSpPr>
        <p:spPr>
          <a:xfrm>
            <a:off x="7194738" y="2942358"/>
            <a:ext cx="182880" cy="182880"/>
          </a:xfrm>
          <a:prstGeom prst="cube">
            <a:avLst/>
          </a:prstGeom>
          <a:noFill/>
          <a:ln w="1270">
            <a:solidFill>
              <a:srgbClr val="6304A3"/>
            </a:solidFill>
            <a:prstDash val="solid"/>
          </a:ln>
        </p:spPr>
      </p:sp>
      <p:sp>
        <p:nvSpPr>
          <p:cNvPr id="9" name="Shape 7"/>
          <p:cNvSpPr/>
          <p:nvPr/>
        </p:nvSpPr>
        <p:spPr>
          <a:xfrm>
            <a:off x="3463228" y="3857159"/>
            <a:ext cx="182880" cy="182880"/>
          </a:xfrm>
          <a:prstGeom prst="sun">
            <a:avLst/>
          </a:prstGeom>
          <a:noFill/>
          <a:ln w="1270">
            <a:solidFill>
              <a:srgbClr val="F38675"/>
            </a:solidFill>
            <a:prstDash val="solid"/>
          </a:ln>
        </p:spPr>
      </p:sp>
      <p:sp>
        <p:nvSpPr>
          <p:cNvPr id="10" name="Shape 8"/>
          <p:cNvSpPr/>
          <p:nvPr/>
        </p:nvSpPr>
        <p:spPr>
          <a:xfrm>
            <a:off x="1411071" y="1291410"/>
            <a:ext cx="182880" cy="182880"/>
          </a:xfrm>
          <a:prstGeom prst="triangle">
            <a:avLst/>
          </a:prstGeom>
          <a:noFill/>
          <a:ln w="1270">
            <a:solidFill>
              <a:srgbClr val="3F7C5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Getting Started with Cloud Computing</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Here's how to get started with cloud computing: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Choose a Cloud Provider: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AWS, Azure, Google Cloud.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Create an Account: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Sign up for a free tier or trial account.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Learn the Basics: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Explore the provider's documentation and tutorials.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Start Small: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Deploy a simple application or service.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Experiment and Iterate: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Continuously learn and improve your cloud skills.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Consider Certification: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AWS Certified Cloud Practitioner, Azure Fundamentals, Google Cloud Associate Cloud Engineer.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20</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796420" y="2903565"/>
            <a:ext cx="182880" cy="182880"/>
          </a:xfrm>
          <a:prstGeom prst="sun">
            <a:avLst/>
          </a:prstGeom>
          <a:noFill/>
          <a:ln w="1270">
            <a:solidFill>
              <a:srgbClr val="9418F9"/>
            </a:solidFill>
            <a:prstDash val="solid"/>
          </a:ln>
        </p:spPr>
      </p:sp>
      <p:sp>
        <p:nvSpPr>
          <p:cNvPr id="7" name="Shape 5"/>
          <p:cNvSpPr/>
          <p:nvPr/>
        </p:nvSpPr>
        <p:spPr>
          <a:xfrm>
            <a:off x="6012605" y="1823961"/>
            <a:ext cx="182880" cy="182880"/>
          </a:xfrm>
          <a:prstGeom prst="cube">
            <a:avLst/>
          </a:prstGeom>
          <a:noFill/>
          <a:ln w="1270">
            <a:solidFill>
              <a:srgbClr val="16F32B"/>
            </a:solidFill>
            <a:prstDash val="solid"/>
          </a:ln>
        </p:spPr>
      </p:sp>
      <p:sp>
        <p:nvSpPr>
          <p:cNvPr id="8" name="Shape 6"/>
          <p:cNvSpPr/>
          <p:nvPr/>
        </p:nvSpPr>
        <p:spPr>
          <a:xfrm>
            <a:off x="2387811" y="145017"/>
            <a:ext cx="182880" cy="182880"/>
          </a:xfrm>
          <a:prstGeom prst="cube">
            <a:avLst/>
          </a:prstGeom>
          <a:noFill/>
          <a:ln w="1270">
            <a:solidFill>
              <a:srgbClr val="82C9C2"/>
            </a:solidFill>
            <a:prstDash val="solid"/>
          </a:ln>
        </p:spPr>
      </p:sp>
      <p:sp>
        <p:nvSpPr>
          <p:cNvPr id="9" name="Shape 7"/>
          <p:cNvSpPr/>
          <p:nvPr/>
        </p:nvSpPr>
        <p:spPr>
          <a:xfrm>
            <a:off x="2760310" y="227127"/>
            <a:ext cx="182880" cy="182880"/>
          </a:xfrm>
          <a:prstGeom prst="sun">
            <a:avLst/>
          </a:prstGeom>
          <a:noFill/>
          <a:ln w="1270">
            <a:solidFill>
              <a:srgbClr val="76B0CD"/>
            </a:solidFill>
            <a:prstDash val="solid"/>
          </a:ln>
        </p:spPr>
      </p:sp>
      <p:sp>
        <p:nvSpPr>
          <p:cNvPr id="10" name="Shape 8"/>
          <p:cNvSpPr/>
          <p:nvPr/>
        </p:nvSpPr>
        <p:spPr>
          <a:xfrm>
            <a:off x="1287942" y="3649763"/>
            <a:ext cx="182880" cy="182880"/>
          </a:xfrm>
          <a:prstGeom prst="cube">
            <a:avLst/>
          </a:prstGeom>
          <a:noFill/>
          <a:ln w="1270">
            <a:solidFill>
              <a:srgbClr val="D8CCEF"/>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Cloud Native Applications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Cloud Native applications are designed to take full advantage of the cloud computing model.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Key Characteristics: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Microservices Architecture: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Decomposing applications into small, independent services.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Containerization: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Packaging applications and their dependencies into containers.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DevOps Practices: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Automating software development and deployment processes.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Continuous Delivery: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Frequent and automated releases of software updates.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Scalability and Resilience: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Designing applications to scale automatically and withstand failures.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Using a Cloud Native approach can lead to increased agility, faster innovation, and improved resource utilization.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21</a:t>
            </a: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082117" y="483577"/>
            <a:ext cx="182880" cy="182880"/>
          </a:xfrm>
          <a:prstGeom prst="rect">
            <a:avLst/>
          </a:prstGeom>
          <a:noFill/>
          <a:ln w="1270">
            <a:solidFill>
              <a:srgbClr val="568BAB"/>
            </a:solidFill>
            <a:prstDash val="solid"/>
          </a:ln>
        </p:spPr>
      </p:sp>
      <p:sp>
        <p:nvSpPr>
          <p:cNvPr id="7" name="Shape 5"/>
          <p:cNvSpPr/>
          <p:nvPr/>
        </p:nvSpPr>
        <p:spPr>
          <a:xfrm>
            <a:off x="957289" y="1173764"/>
            <a:ext cx="182880" cy="182880"/>
          </a:xfrm>
          <a:prstGeom prst="triangle">
            <a:avLst/>
          </a:prstGeom>
          <a:noFill/>
          <a:ln w="1270">
            <a:solidFill>
              <a:srgbClr val="E366EC"/>
            </a:solidFill>
            <a:prstDash val="solid"/>
          </a:ln>
        </p:spPr>
      </p:sp>
      <p:sp>
        <p:nvSpPr>
          <p:cNvPr id="8" name="Shape 6"/>
          <p:cNvSpPr/>
          <p:nvPr/>
        </p:nvSpPr>
        <p:spPr>
          <a:xfrm>
            <a:off x="3868007" y="1793502"/>
            <a:ext cx="182880" cy="182880"/>
          </a:xfrm>
          <a:prstGeom prst="cube">
            <a:avLst/>
          </a:prstGeom>
          <a:noFill/>
          <a:ln w="1270">
            <a:solidFill>
              <a:srgbClr val="9BDA4C"/>
            </a:solidFill>
            <a:prstDash val="solid"/>
          </a:ln>
        </p:spPr>
      </p:sp>
      <p:sp>
        <p:nvSpPr>
          <p:cNvPr id="9" name="Shape 7"/>
          <p:cNvSpPr/>
          <p:nvPr/>
        </p:nvSpPr>
        <p:spPr>
          <a:xfrm>
            <a:off x="4226005" y="4186360"/>
            <a:ext cx="182880" cy="182880"/>
          </a:xfrm>
          <a:prstGeom prst="rect">
            <a:avLst/>
          </a:prstGeom>
          <a:noFill/>
          <a:ln w="1270">
            <a:solidFill>
              <a:srgbClr val="C7B9B6"/>
            </a:solidFill>
            <a:prstDash val="solid"/>
          </a:ln>
        </p:spPr>
      </p:sp>
      <p:sp>
        <p:nvSpPr>
          <p:cNvPr id="10" name="Shape 8"/>
          <p:cNvSpPr/>
          <p:nvPr/>
        </p:nvSpPr>
        <p:spPr>
          <a:xfrm>
            <a:off x="8143472" y="3064172"/>
            <a:ext cx="182880" cy="182880"/>
          </a:xfrm>
          <a:prstGeom prst="sun">
            <a:avLst/>
          </a:prstGeom>
          <a:noFill/>
          <a:ln w="1270">
            <a:solidFill>
              <a:srgbClr val="E4EFF4"/>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Serverless Computing</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Serverless Computing allows you to execute code without managing servers.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Key Characteristics: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Event-Driven: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Functions are triggered by events.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Pay-Per-Use: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You pay only for the compute time consumed.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Automatic Scaling: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Resources are automatically scaled based on demand.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Reduced Operational Overhead: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No need to manage servers or infrastructure.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Examples: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AWS Lambda: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(AWS)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Azure Functions: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(Microsoft Azure)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Google Cloud Functions: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(Google Cloud Platform)</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22</a:t>
            </a:r>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5418574" y="2986116"/>
            <a:ext cx="182880" cy="182880"/>
          </a:xfrm>
          <a:prstGeom prst="sun">
            <a:avLst/>
          </a:prstGeom>
          <a:noFill/>
          <a:ln w="1270">
            <a:solidFill>
              <a:srgbClr val="209DEE"/>
            </a:solidFill>
            <a:prstDash val="solid"/>
          </a:ln>
        </p:spPr>
      </p:sp>
      <p:sp>
        <p:nvSpPr>
          <p:cNvPr id="7" name="Shape 5"/>
          <p:cNvSpPr/>
          <p:nvPr/>
        </p:nvSpPr>
        <p:spPr>
          <a:xfrm>
            <a:off x="6389745" y="2630719"/>
            <a:ext cx="182880" cy="182880"/>
          </a:xfrm>
          <a:prstGeom prst="sun">
            <a:avLst/>
          </a:prstGeom>
          <a:noFill/>
          <a:ln w="1270">
            <a:solidFill>
              <a:srgbClr val="1F5026"/>
            </a:solidFill>
            <a:prstDash val="solid"/>
          </a:ln>
        </p:spPr>
      </p:sp>
      <p:sp>
        <p:nvSpPr>
          <p:cNvPr id="8" name="Shape 6"/>
          <p:cNvSpPr/>
          <p:nvPr/>
        </p:nvSpPr>
        <p:spPr>
          <a:xfrm>
            <a:off x="1901718" y="803782"/>
            <a:ext cx="182880" cy="182880"/>
          </a:xfrm>
          <a:prstGeom prst="triangle">
            <a:avLst/>
          </a:prstGeom>
          <a:noFill/>
          <a:ln w="1270">
            <a:solidFill>
              <a:srgbClr val="AC762E"/>
            </a:solidFill>
            <a:prstDash val="solid"/>
          </a:ln>
        </p:spPr>
      </p:sp>
      <p:sp>
        <p:nvSpPr>
          <p:cNvPr id="9" name="Shape 7"/>
          <p:cNvSpPr/>
          <p:nvPr/>
        </p:nvSpPr>
        <p:spPr>
          <a:xfrm>
            <a:off x="278332" y="3955976"/>
            <a:ext cx="182880" cy="182880"/>
          </a:xfrm>
          <a:prstGeom prst="sun">
            <a:avLst/>
          </a:prstGeom>
          <a:noFill/>
          <a:ln w="1270">
            <a:solidFill>
              <a:srgbClr val="DD0AC1"/>
            </a:solidFill>
            <a:prstDash val="solid"/>
          </a:ln>
        </p:spPr>
      </p:sp>
      <p:sp>
        <p:nvSpPr>
          <p:cNvPr id="10" name="Shape 8"/>
          <p:cNvSpPr/>
          <p:nvPr/>
        </p:nvSpPr>
        <p:spPr>
          <a:xfrm>
            <a:off x="2256178" y="3994288"/>
            <a:ext cx="182880" cy="182880"/>
          </a:xfrm>
          <a:prstGeom prst="rect">
            <a:avLst/>
          </a:prstGeom>
          <a:noFill/>
          <a:ln w="1270">
            <a:solidFill>
              <a:srgbClr val="7F279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Cloud Security Best Practices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Security in the Cloud requires a multi-layered approach.</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Key Practices: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Identity and Access Management (IAM):</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Control who has access to cloud resources.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Data Encryption: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Protect data at rest and in transit.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Network Security: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Secure the network perimeter and internal network traffic.</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Vulnerability Management: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Regularly scan for and address vulnerabilities.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Compliance and Governance: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Adhere to industry standards and regulations.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Incident Response: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Have a plan in place to respond to security incidents.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Implement these best practices to ensure a secure cloud environment.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23</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448420" y="650273"/>
            <a:ext cx="182880" cy="182880"/>
          </a:xfrm>
          <a:prstGeom prst="triangle">
            <a:avLst/>
          </a:prstGeom>
          <a:noFill/>
          <a:ln w="1270">
            <a:solidFill>
              <a:srgbClr val="54C0BE"/>
            </a:solidFill>
            <a:prstDash val="solid"/>
          </a:ln>
        </p:spPr>
      </p:sp>
      <p:sp>
        <p:nvSpPr>
          <p:cNvPr id="7" name="Shape 5"/>
          <p:cNvSpPr/>
          <p:nvPr/>
        </p:nvSpPr>
        <p:spPr>
          <a:xfrm>
            <a:off x="1125202" y="480421"/>
            <a:ext cx="182880" cy="182880"/>
          </a:xfrm>
          <a:prstGeom prst="triangle">
            <a:avLst/>
          </a:prstGeom>
          <a:noFill/>
          <a:ln w="1270">
            <a:solidFill>
              <a:srgbClr val="BDF072"/>
            </a:solidFill>
            <a:prstDash val="solid"/>
          </a:ln>
        </p:spPr>
      </p:sp>
      <p:sp>
        <p:nvSpPr>
          <p:cNvPr id="8" name="Shape 6"/>
          <p:cNvSpPr/>
          <p:nvPr/>
        </p:nvSpPr>
        <p:spPr>
          <a:xfrm>
            <a:off x="7765436" y="636038"/>
            <a:ext cx="182880" cy="182880"/>
          </a:xfrm>
          <a:prstGeom prst="triangle">
            <a:avLst/>
          </a:prstGeom>
          <a:noFill/>
          <a:ln w="1270">
            <a:solidFill>
              <a:srgbClr val="EF8637"/>
            </a:solidFill>
            <a:prstDash val="solid"/>
          </a:ln>
        </p:spPr>
      </p:sp>
      <p:sp>
        <p:nvSpPr>
          <p:cNvPr id="9" name="Shape 7"/>
          <p:cNvSpPr/>
          <p:nvPr/>
        </p:nvSpPr>
        <p:spPr>
          <a:xfrm>
            <a:off x="4905877" y="2374545"/>
            <a:ext cx="182880" cy="182880"/>
          </a:xfrm>
          <a:prstGeom prst="sun">
            <a:avLst/>
          </a:prstGeom>
          <a:noFill/>
          <a:ln w="1270">
            <a:solidFill>
              <a:srgbClr val="E84029"/>
            </a:solidFill>
            <a:prstDash val="solid"/>
          </a:ln>
        </p:spPr>
      </p:sp>
      <p:sp>
        <p:nvSpPr>
          <p:cNvPr id="10" name="Shape 8"/>
          <p:cNvSpPr/>
          <p:nvPr/>
        </p:nvSpPr>
        <p:spPr>
          <a:xfrm>
            <a:off x="2297766" y="2504464"/>
            <a:ext cx="182880" cy="182880"/>
          </a:xfrm>
          <a:prstGeom prst="rect">
            <a:avLst/>
          </a:prstGeom>
          <a:noFill/>
          <a:ln w="1270">
            <a:solidFill>
              <a:srgbClr val="E10DD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Cloud Cost Optimization</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Optimizing cloud costs is essential for maximizing the benefits of cloud computing.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Key Strategies: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Right-Sizing Resources: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Use the appropriate size of virtual machines and storage.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Reserved Instances: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Purchase reserved instances for long-term workloads.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Spot Instances: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Utilize spot instances for fault-tolerant workloads.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Auto-Scaling: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Automatically scale resources based on demand.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Data Lifecycle Management: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Store data in the appropriate storage tier based on its access frequency.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Monitoring and Analysis: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Track cloud spending and identify areas for optimization.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By implementing these strategies, you can significantly reduce cloud costs without compromising performance or availability.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24</a:t>
            </a:r>
            <a:endParaRPr lang="en-US"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880807" y="612003"/>
            <a:ext cx="182880" cy="182880"/>
          </a:xfrm>
          <a:prstGeom prst="cube">
            <a:avLst/>
          </a:prstGeom>
          <a:noFill/>
          <a:ln w="1270">
            <a:solidFill>
              <a:srgbClr val="9633D9"/>
            </a:solidFill>
            <a:prstDash val="solid"/>
          </a:ln>
        </p:spPr>
      </p:sp>
      <p:sp>
        <p:nvSpPr>
          <p:cNvPr id="7" name="Shape 5"/>
          <p:cNvSpPr/>
          <p:nvPr/>
        </p:nvSpPr>
        <p:spPr>
          <a:xfrm>
            <a:off x="8058058" y="2418443"/>
            <a:ext cx="182880" cy="182880"/>
          </a:xfrm>
          <a:prstGeom prst="rect">
            <a:avLst/>
          </a:prstGeom>
          <a:noFill/>
          <a:ln w="1270">
            <a:solidFill>
              <a:srgbClr val="63F987"/>
            </a:solidFill>
            <a:prstDash val="solid"/>
          </a:ln>
        </p:spPr>
      </p:sp>
      <p:sp>
        <p:nvSpPr>
          <p:cNvPr id="8" name="Shape 6"/>
          <p:cNvSpPr/>
          <p:nvPr/>
        </p:nvSpPr>
        <p:spPr>
          <a:xfrm>
            <a:off x="6045234" y="1796434"/>
            <a:ext cx="182880" cy="182880"/>
          </a:xfrm>
          <a:prstGeom prst="cube">
            <a:avLst/>
          </a:prstGeom>
          <a:noFill/>
          <a:ln w="1270">
            <a:solidFill>
              <a:srgbClr val="7825F8"/>
            </a:solidFill>
            <a:prstDash val="solid"/>
          </a:ln>
        </p:spPr>
      </p:sp>
      <p:sp>
        <p:nvSpPr>
          <p:cNvPr id="9" name="Shape 7"/>
          <p:cNvSpPr/>
          <p:nvPr/>
        </p:nvSpPr>
        <p:spPr>
          <a:xfrm>
            <a:off x="1395936" y="3273550"/>
            <a:ext cx="182880" cy="182880"/>
          </a:xfrm>
          <a:prstGeom prst="triangle">
            <a:avLst/>
          </a:prstGeom>
          <a:noFill/>
          <a:ln w="1270">
            <a:solidFill>
              <a:srgbClr val="34A9B9"/>
            </a:solidFill>
            <a:prstDash val="solid"/>
          </a:ln>
        </p:spPr>
      </p:sp>
      <p:sp>
        <p:nvSpPr>
          <p:cNvPr id="10" name="Shape 8"/>
          <p:cNvSpPr/>
          <p:nvPr/>
        </p:nvSpPr>
        <p:spPr>
          <a:xfrm>
            <a:off x="3198759" y="3828154"/>
            <a:ext cx="182880" cy="182880"/>
          </a:xfrm>
          <a:prstGeom prst="rect">
            <a:avLst/>
          </a:prstGeom>
          <a:noFill/>
          <a:ln w="1270">
            <a:solidFill>
              <a:srgbClr val="95EC97"/>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The Future of Cloud Computing</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Cloud Computing is continuously evolving and shaping the future of technology.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Emerging Trends: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Edge Computing: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Processing data closer to the source for reduced latency.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Quantum Computing: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Leveraging quantum mechanics to solve complex problems.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Artificial Intelligence (AI) and Machine Learning (ML):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Utilizing cloud resources for AI/ML workloads.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Multi-Cloud and Hybrid Cloud Strategies: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Distributing workloads across multiple cloud providers and on-premises infrastructure.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Sustainability: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Focus on energy-efficient cloud solutions and reducing the environmental impact.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Stay updated with these trends to leverage the full potential of cloud computing.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25</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1826757" y="4327055"/>
            <a:ext cx="182880" cy="182880"/>
          </a:xfrm>
          <a:prstGeom prst="cube">
            <a:avLst/>
          </a:prstGeom>
          <a:noFill/>
          <a:ln w="1270">
            <a:solidFill>
              <a:srgbClr val="C40377"/>
            </a:solidFill>
            <a:prstDash val="solid"/>
          </a:ln>
        </p:spPr>
      </p:sp>
      <p:sp>
        <p:nvSpPr>
          <p:cNvPr id="7" name="Shape 5"/>
          <p:cNvSpPr/>
          <p:nvPr/>
        </p:nvSpPr>
        <p:spPr>
          <a:xfrm>
            <a:off x="7924668" y="782705"/>
            <a:ext cx="182880" cy="182880"/>
          </a:xfrm>
          <a:prstGeom prst="rect">
            <a:avLst/>
          </a:prstGeom>
          <a:noFill/>
          <a:ln w="1270">
            <a:solidFill>
              <a:srgbClr val="A61C4E"/>
            </a:solidFill>
            <a:prstDash val="solid"/>
          </a:ln>
        </p:spPr>
      </p:sp>
      <p:sp>
        <p:nvSpPr>
          <p:cNvPr id="8" name="Shape 6"/>
          <p:cNvSpPr/>
          <p:nvPr/>
        </p:nvSpPr>
        <p:spPr>
          <a:xfrm>
            <a:off x="3598873" y="3860663"/>
            <a:ext cx="182880" cy="182880"/>
          </a:xfrm>
          <a:prstGeom prst="triangle">
            <a:avLst/>
          </a:prstGeom>
          <a:noFill/>
          <a:ln w="1270">
            <a:solidFill>
              <a:srgbClr val="CFDA38"/>
            </a:solidFill>
            <a:prstDash val="solid"/>
          </a:ln>
        </p:spPr>
      </p:sp>
      <p:sp>
        <p:nvSpPr>
          <p:cNvPr id="9" name="Shape 7"/>
          <p:cNvSpPr/>
          <p:nvPr/>
        </p:nvSpPr>
        <p:spPr>
          <a:xfrm>
            <a:off x="5793772" y="1555890"/>
            <a:ext cx="182880" cy="182880"/>
          </a:xfrm>
          <a:prstGeom prst="sun">
            <a:avLst/>
          </a:prstGeom>
          <a:noFill/>
          <a:ln w="1270">
            <a:solidFill>
              <a:srgbClr val="963A7E"/>
            </a:solidFill>
            <a:prstDash val="solid"/>
          </a:ln>
        </p:spPr>
      </p:sp>
      <p:sp>
        <p:nvSpPr>
          <p:cNvPr id="10" name="Shape 8"/>
          <p:cNvSpPr/>
          <p:nvPr/>
        </p:nvSpPr>
        <p:spPr>
          <a:xfrm>
            <a:off x="1521306" y="1595911"/>
            <a:ext cx="182880" cy="182880"/>
          </a:xfrm>
          <a:prstGeom prst="rect">
            <a:avLst/>
          </a:prstGeom>
          <a:noFill/>
          <a:ln w="1270">
            <a:solidFill>
              <a:srgbClr val="BEC5A8"/>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Why Use the Cloud? (Benefits)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Cloud computing offers numerous advantages: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Cost Savings: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Reduce capital expenditure (CAPEX) and operating expenditure (OPEX).</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Scalability: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Easily scale resources up or down as needed.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Flexibility: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Access a wide range of services and technologies.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Reliability: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Cloud providers offer high availability and redundancy.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Accessibility: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Access your data and applications from anywhere.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Automatic Updates: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No need to manually update software or infrastructure.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Increased Collaboration: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Easier to share and collaborate on documents and projects.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3</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1039641" y="3939382"/>
            <a:ext cx="182880" cy="182880"/>
          </a:xfrm>
          <a:prstGeom prst="rect">
            <a:avLst/>
          </a:prstGeom>
          <a:noFill/>
          <a:ln w="1270">
            <a:solidFill>
              <a:srgbClr val="9E8CEA"/>
            </a:solidFill>
            <a:prstDash val="solid"/>
          </a:ln>
        </p:spPr>
      </p:sp>
      <p:sp>
        <p:nvSpPr>
          <p:cNvPr id="7" name="Shape 5"/>
          <p:cNvSpPr/>
          <p:nvPr/>
        </p:nvSpPr>
        <p:spPr>
          <a:xfrm>
            <a:off x="663132" y="3331289"/>
            <a:ext cx="182880" cy="182880"/>
          </a:xfrm>
          <a:prstGeom prst="rect">
            <a:avLst/>
          </a:prstGeom>
          <a:noFill/>
          <a:ln w="1270">
            <a:solidFill>
              <a:srgbClr val="BF2357"/>
            </a:solidFill>
            <a:prstDash val="solid"/>
          </a:ln>
        </p:spPr>
      </p:sp>
      <p:sp>
        <p:nvSpPr>
          <p:cNvPr id="8" name="Shape 6"/>
          <p:cNvSpPr/>
          <p:nvPr/>
        </p:nvSpPr>
        <p:spPr>
          <a:xfrm>
            <a:off x="19855" y="1469353"/>
            <a:ext cx="182880" cy="182880"/>
          </a:xfrm>
          <a:prstGeom prst="sun">
            <a:avLst/>
          </a:prstGeom>
          <a:noFill/>
          <a:ln w="1270">
            <a:solidFill>
              <a:srgbClr val="1E4D1A"/>
            </a:solidFill>
            <a:prstDash val="solid"/>
          </a:ln>
        </p:spPr>
      </p:sp>
      <p:sp>
        <p:nvSpPr>
          <p:cNvPr id="9" name="Shape 7"/>
          <p:cNvSpPr/>
          <p:nvPr/>
        </p:nvSpPr>
        <p:spPr>
          <a:xfrm>
            <a:off x="6125853" y="861898"/>
            <a:ext cx="182880" cy="182880"/>
          </a:xfrm>
          <a:prstGeom prst="sun">
            <a:avLst/>
          </a:prstGeom>
          <a:noFill/>
          <a:ln w="1270">
            <a:solidFill>
              <a:srgbClr val="DAA2BD"/>
            </a:solidFill>
            <a:prstDash val="solid"/>
          </a:ln>
        </p:spPr>
      </p:sp>
      <p:sp>
        <p:nvSpPr>
          <p:cNvPr id="10" name="Shape 8"/>
          <p:cNvSpPr/>
          <p:nvPr/>
        </p:nvSpPr>
        <p:spPr>
          <a:xfrm>
            <a:off x="1141753" y="2745929"/>
            <a:ext cx="182880" cy="182880"/>
          </a:xfrm>
          <a:prstGeom prst="rect">
            <a:avLst/>
          </a:prstGeom>
          <a:noFill/>
          <a:ln w="1270">
            <a:solidFill>
              <a:srgbClr val="E8B99F"/>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Cloud Service Models: IaaS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IaaS: Infrastructure as a Service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Provides access to fundamental computing infrastructure (servers, storage, networking).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You manage the operating system, applications, and data.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Think of it as: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Renting the foundation and walls of a building; you furnish and decorate it.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Examples: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Amazon EC2, Microsoft Azure Virtual Machines, Google Compute Engine.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Use Cases: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Development and testing, website hosting, storage, backup and recovery.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4</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4888481" y="1012"/>
            <a:ext cx="182880" cy="182880"/>
          </a:xfrm>
          <a:prstGeom prst="sun">
            <a:avLst/>
          </a:prstGeom>
          <a:noFill/>
          <a:ln w="1270">
            <a:solidFill>
              <a:srgbClr val="1AC402"/>
            </a:solidFill>
            <a:prstDash val="solid"/>
          </a:ln>
        </p:spPr>
      </p:sp>
      <p:sp>
        <p:nvSpPr>
          <p:cNvPr id="7" name="Shape 5"/>
          <p:cNvSpPr/>
          <p:nvPr/>
        </p:nvSpPr>
        <p:spPr>
          <a:xfrm>
            <a:off x="7403343" y="4208449"/>
            <a:ext cx="182880" cy="182880"/>
          </a:xfrm>
          <a:prstGeom prst="sun">
            <a:avLst/>
          </a:prstGeom>
          <a:noFill/>
          <a:ln w="1270">
            <a:solidFill>
              <a:srgbClr val="C2A20C"/>
            </a:solidFill>
            <a:prstDash val="solid"/>
          </a:ln>
        </p:spPr>
      </p:sp>
      <p:sp>
        <p:nvSpPr>
          <p:cNvPr id="8" name="Shape 6"/>
          <p:cNvSpPr/>
          <p:nvPr/>
        </p:nvSpPr>
        <p:spPr>
          <a:xfrm>
            <a:off x="4409104" y="1485670"/>
            <a:ext cx="182880" cy="182880"/>
          </a:xfrm>
          <a:prstGeom prst="cube">
            <a:avLst/>
          </a:prstGeom>
          <a:noFill/>
          <a:ln w="1270">
            <a:solidFill>
              <a:srgbClr val="431E98"/>
            </a:solidFill>
            <a:prstDash val="solid"/>
          </a:ln>
        </p:spPr>
      </p:sp>
      <p:sp>
        <p:nvSpPr>
          <p:cNvPr id="9" name="Shape 7"/>
          <p:cNvSpPr/>
          <p:nvPr/>
        </p:nvSpPr>
        <p:spPr>
          <a:xfrm>
            <a:off x="4176203" y="4464882"/>
            <a:ext cx="182880" cy="182880"/>
          </a:xfrm>
          <a:prstGeom prst="triangle">
            <a:avLst/>
          </a:prstGeom>
          <a:noFill/>
          <a:ln w="1270">
            <a:solidFill>
              <a:srgbClr val="F8D900"/>
            </a:solidFill>
            <a:prstDash val="solid"/>
          </a:ln>
        </p:spPr>
      </p:sp>
      <p:sp>
        <p:nvSpPr>
          <p:cNvPr id="10" name="Shape 8"/>
          <p:cNvSpPr/>
          <p:nvPr/>
        </p:nvSpPr>
        <p:spPr>
          <a:xfrm>
            <a:off x="8186638" y="3836227"/>
            <a:ext cx="182880" cy="182880"/>
          </a:xfrm>
          <a:prstGeom prst="rect">
            <a:avLst/>
          </a:prstGeom>
          <a:noFill/>
          <a:ln w="1270">
            <a:solidFill>
              <a:srgbClr val="FB7F1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Cloud Service Models: PaaS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PaaS: Platform as a Service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Provides a platform for developing, running, and managing applications.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You manage the applications and data; the provider manages everything else.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Think of it as: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Renting a fully equipped apartment; you just move in your furniture.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Examples: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AWS Elastic Beanstalk, Google App Engine, Microsoft Azure App Service.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Use Cases: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Web application development, mobile app development, API development.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5</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4973721" y="3971616"/>
            <a:ext cx="182880" cy="182880"/>
          </a:xfrm>
          <a:prstGeom prst="rect">
            <a:avLst/>
          </a:prstGeom>
          <a:noFill/>
          <a:ln w="1270">
            <a:solidFill>
              <a:srgbClr val="B5B6FF"/>
            </a:solidFill>
            <a:prstDash val="solid"/>
          </a:ln>
        </p:spPr>
      </p:sp>
      <p:sp>
        <p:nvSpPr>
          <p:cNvPr id="7" name="Shape 5"/>
          <p:cNvSpPr/>
          <p:nvPr/>
        </p:nvSpPr>
        <p:spPr>
          <a:xfrm>
            <a:off x="1130764" y="3561251"/>
            <a:ext cx="182880" cy="182880"/>
          </a:xfrm>
          <a:prstGeom prst="rect">
            <a:avLst/>
          </a:prstGeom>
          <a:noFill/>
          <a:ln w="1270">
            <a:solidFill>
              <a:srgbClr val="5DCB4B"/>
            </a:solidFill>
            <a:prstDash val="solid"/>
          </a:ln>
        </p:spPr>
      </p:sp>
      <p:sp>
        <p:nvSpPr>
          <p:cNvPr id="8" name="Shape 6"/>
          <p:cNvSpPr/>
          <p:nvPr/>
        </p:nvSpPr>
        <p:spPr>
          <a:xfrm>
            <a:off x="382142" y="2375296"/>
            <a:ext cx="182880" cy="182880"/>
          </a:xfrm>
          <a:prstGeom prst="cube">
            <a:avLst/>
          </a:prstGeom>
          <a:noFill/>
          <a:ln w="1270">
            <a:solidFill>
              <a:srgbClr val="DE3BF3"/>
            </a:solidFill>
            <a:prstDash val="solid"/>
          </a:ln>
        </p:spPr>
      </p:sp>
      <p:sp>
        <p:nvSpPr>
          <p:cNvPr id="9" name="Shape 7"/>
          <p:cNvSpPr/>
          <p:nvPr/>
        </p:nvSpPr>
        <p:spPr>
          <a:xfrm>
            <a:off x="7538947" y="1096901"/>
            <a:ext cx="182880" cy="182880"/>
          </a:xfrm>
          <a:prstGeom prst="cube">
            <a:avLst/>
          </a:prstGeom>
          <a:noFill/>
          <a:ln w="1270">
            <a:solidFill>
              <a:srgbClr val="506B28"/>
            </a:solidFill>
            <a:prstDash val="solid"/>
          </a:ln>
        </p:spPr>
      </p:sp>
      <p:sp>
        <p:nvSpPr>
          <p:cNvPr id="10" name="Shape 8"/>
          <p:cNvSpPr/>
          <p:nvPr/>
        </p:nvSpPr>
        <p:spPr>
          <a:xfrm>
            <a:off x="3758132" y="459468"/>
            <a:ext cx="182880" cy="182880"/>
          </a:xfrm>
          <a:prstGeom prst="sun">
            <a:avLst/>
          </a:prstGeom>
          <a:noFill/>
          <a:ln w="1270">
            <a:solidFill>
              <a:srgbClr val="FBE0F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Cloud Service Models: SaaS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SaaS: Software as a Service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Provides access to software applications over the internet.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You use the software; the provider manages everything.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Think of it as: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Renting a movie theater; you just watch the movie.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Examples: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Salesforce, Google Workspace (Gmail, Docs), Microsoft Office 365, Dropbox.</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Use Cases: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Email, CRM, office productivity, collaboration.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6</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362495" y="1273572"/>
            <a:ext cx="182880" cy="182880"/>
          </a:xfrm>
          <a:prstGeom prst="rect">
            <a:avLst/>
          </a:prstGeom>
          <a:noFill/>
          <a:ln w="1270">
            <a:solidFill>
              <a:srgbClr val="EAFFCF"/>
            </a:solidFill>
            <a:prstDash val="solid"/>
          </a:ln>
        </p:spPr>
      </p:sp>
      <p:sp>
        <p:nvSpPr>
          <p:cNvPr id="7" name="Shape 5"/>
          <p:cNvSpPr/>
          <p:nvPr/>
        </p:nvSpPr>
        <p:spPr>
          <a:xfrm>
            <a:off x="1595609" y="1219163"/>
            <a:ext cx="182880" cy="182880"/>
          </a:xfrm>
          <a:prstGeom prst="rect">
            <a:avLst/>
          </a:prstGeom>
          <a:noFill/>
          <a:ln w="1270">
            <a:solidFill>
              <a:srgbClr val="032112"/>
            </a:solidFill>
            <a:prstDash val="solid"/>
          </a:ln>
        </p:spPr>
      </p:sp>
      <p:sp>
        <p:nvSpPr>
          <p:cNvPr id="8" name="Shape 6"/>
          <p:cNvSpPr/>
          <p:nvPr/>
        </p:nvSpPr>
        <p:spPr>
          <a:xfrm>
            <a:off x="1608930" y="4274498"/>
            <a:ext cx="182880" cy="182880"/>
          </a:xfrm>
          <a:prstGeom prst="cube">
            <a:avLst/>
          </a:prstGeom>
          <a:noFill/>
          <a:ln w="1270">
            <a:solidFill>
              <a:srgbClr val="7AAFE6"/>
            </a:solidFill>
            <a:prstDash val="solid"/>
          </a:ln>
        </p:spPr>
      </p:sp>
      <p:sp>
        <p:nvSpPr>
          <p:cNvPr id="9" name="Shape 7"/>
          <p:cNvSpPr/>
          <p:nvPr/>
        </p:nvSpPr>
        <p:spPr>
          <a:xfrm>
            <a:off x="4628878" y="1743238"/>
            <a:ext cx="182880" cy="182880"/>
          </a:xfrm>
          <a:prstGeom prst="rect">
            <a:avLst/>
          </a:prstGeom>
          <a:noFill/>
          <a:ln w="1270">
            <a:solidFill>
              <a:srgbClr val="0C0F45"/>
            </a:solidFill>
            <a:prstDash val="solid"/>
          </a:ln>
        </p:spPr>
      </p:sp>
      <p:sp>
        <p:nvSpPr>
          <p:cNvPr id="10" name="Shape 8"/>
          <p:cNvSpPr/>
          <p:nvPr/>
        </p:nvSpPr>
        <p:spPr>
          <a:xfrm>
            <a:off x="2130928" y="2395869"/>
            <a:ext cx="182880" cy="182880"/>
          </a:xfrm>
          <a:prstGeom prst="triangle">
            <a:avLst/>
          </a:prstGeom>
          <a:noFill/>
          <a:ln w="1270">
            <a:solidFill>
              <a:srgbClr val="F6481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Cloud Deployment Models: Public Cloud</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Public Cloud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Owned and operated by a third-party provider.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Resources are shared among multiple tenants (customers).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Accessible over the public internet.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Benefits: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Cost-effective, highly scalable, readily available.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Examples: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AWS, Azure, Google Cloud Platform.</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7</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19991" y="3716251"/>
            <a:ext cx="182880" cy="182880"/>
          </a:xfrm>
          <a:prstGeom prst="triangle">
            <a:avLst/>
          </a:prstGeom>
          <a:noFill/>
          <a:ln w="1270">
            <a:solidFill>
              <a:srgbClr val="3BAB97"/>
            </a:solidFill>
            <a:prstDash val="solid"/>
          </a:ln>
        </p:spPr>
      </p:sp>
      <p:sp>
        <p:nvSpPr>
          <p:cNvPr id="7" name="Shape 5"/>
          <p:cNvSpPr/>
          <p:nvPr/>
        </p:nvSpPr>
        <p:spPr>
          <a:xfrm>
            <a:off x="2786520" y="30010"/>
            <a:ext cx="182880" cy="182880"/>
          </a:xfrm>
          <a:prstGeom prst="sun">
            <a:avLst/>
          </a:prstGeom>
          <a:noFill/>
          <a:ln w="1270">
            <a:solidFill>
              <a:srgbClr val="B691FD"/>
            </a:solidFill>
            <a:prstDash val="solid"/>
          </a:ln>
        </p:spPr>
      </p:sp>
      <p:sp>
        <p:nvSpPr>
          <p:cNvPr id="8" name="Shape 6"/>
          <p:cNvSpPr/>
          <p:nvPr/>
        </p:nvSpPr>
        <p:spPr>
          <a:xfrm>
            <a:off x="5276680" y="943869"/>
            <a:ext cx="182880" cy="182880"/>
          </a:xfrm>
          <a:prstGeom prst="cube">
            <a:avLst/>
          </a:prstGeom>
          <a:noFill/>
          <a:ln w="1270">
            <a:solidFill>
              <a:srgbClr val="769E01"/>
            </a:solidFill>
            <a:prstDash val="solid"/>
          </a:ln>
        </p:spPr>
      </p:sp>
      <p:sp>
        <p:nvSpPr>
          <p:cNvPr id="9" name="Shape 7"/>
          <p:cNvSpPr/>
          <p:nvPr/>
        </p:nvSpPr>
        <p:spPr>
          <a:xfrm>
            <a:off x="688431" y="3466997"/>
            <a:ext cx="182880" cy="182880"/>
          </a:xfrm>
          <a:prstGeom prst="cube">
            <a:avLst/>
          </a:prstGeom>
          <a:noFill/>
          <a:ln w="1270">
            <a:solidFill>
              <a:srgbClr val="C1FD37"/>
            </a:solidFill>
            <a:prstDash val="solid"/>
          </a:ln>
        </p:spPr>
      </p:sp>
      <p:sp>
        <p:nvSpPr>
          <p:cNvPr id="10" name="Shape 8"/>
          <p:cNvSpPr/>
          <p:nvPr/>
        </p:nvSpPr>
        <p:spPr>
          <a:xfrm>
            <a:off x="6740733" y="3583784"/>
            <a:ext cx="182880" cy="182880"/>
          </a:xfrm>
          <a:prstGeom prst="sun">
            <a:avLst/>
          </a:prstGeom>
          <a:noFill/>
          <a:ln w="1270">
            <a:solidFill>
              <a:srgbClr val="5A6CBC"/>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Cloud Deployment Models: Private Cloud</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Private Cloud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Dedicated to a single organization.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Can be hosted on-premises or by a third-party provider.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Offers greater control and security.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Benefits: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Enhanced security, compliance, and customization.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Use Cases: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Organizations with strict regulatory requirements or sensitive data.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8</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821159" y="1309121"/>
            <a:ext cx="182880" cy="182880"/>
          </a:xfrm>
          <a:prstGeom prst="rect">
            <a:avLst/>
          </a:prstGeom>
          <a:noFill/>
          <a:ln w="1270">
            <a:solidFill>
              <a:srgbClr val="3DA45B"/>
            </a:solidFill>
            <a:prstDash val="solid"/>
          </a:ln>
        </p:spPr>
      </p:sp>
      <p:sp>
        <p:nvSpPr>
          <p:cNvPr id="7" name="Shape 5"/>
          <p:cNvSpPr/>
          <p:nvPr/>
        </p:nvSpPr>
        <p:spPr>
          <a:xfrm>
            <a:off x="3778334" y="1750311"/>
            <a:ext cx="182880" cy="182880"/>
          </a:xfrm>
          <a:prstGeom prst="triangle">
            <a:avLst/>
          </a:prstGeom>
          <a:noFill/>
          <a:ln w="1270">
            <a:solidFill>
              <a:srgbClr val="975AD2"/>
            </a:solidFill>
            <a:prstDash val="solid"/>
          </a:ln>
        </p:spPr>
      </p:sp>
      <p:sp>
        <p:nvSpPr>
          <p:cNvPr id="8" name="Shape 6"/>
          <p:cNvSpPr/>
          <p:nvPr/>
        </p:nvSpPr>
        <p:spPr>
          <a:xfrm>
            <a:off x="5236545" y="1731354"/>
            <a:ext cx="182880" cy="182880"/>
          </a:xfrm>
          <a:prstGeom prst="cube">
            <a:avLst/>
          </a:prstGeom>
          <a:noFill/>
          <a:ln w="1270">
            <a:solidFill>
              <a:srgbClr val="F386CF"/>
            </a:solidFill>
            <a:prstDash val="solid"/>
          </a:ln>
        </p:spPr>
      </p:sp>
      <p:sp>
        <p:nvSpPr>
          <p:cNvPr id="9" name="Shape 7"/>
          <p:cNvSpPr/>
          <p:nvPr/>
        </p:nvSpPr>
        <p:spPr>
          <a:xfrm>
            <a:off x="3704385" y="2917433"/>
            <a:ext cx="182880" cy="182880"/>
          </a:xfrm>
          <a:prstGeom prst="triangle">
            <a:avLst/>
          </a:prstGeom>
          <a:noFill/>
          <a:ln w="1270">
            <a:solidFill>
              <a:srgbClr val="5E4A18"/>
            </a:solidFill>
            <a:prstDash val="solid"/>
          </a:ln>
        </p:spPr>
      </p:sp>
      <p:sp>
        <p:nvSpPr>
          <p:cNvPr id="10" name="Shape 8"/>
          <p:cNvSpPr/>
          <p:nvPr/>
        </p:nvSpPr>
        <p:spPr>
          <a:xfrm>
            <a:off x="1781302" y="3171226"/>
            <a:ext cx="182880" cy="182880"/>
          </a:xfrm>
          <a:prstGeom prst="sun">
            <a:avLst/>
          </a:prstGeom>
          <a:noFill/>
          <a:ln w="1270">
            <a:solidFill>
              <a:srgbClr val="96C361"/>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Cloud Deployment Models: Hybrid Cloud</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Hybrid Cloud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 combination of public and private clouds.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Allows organizations to leverage the benefits of both models.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Benefits: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Flexibility, scalability, cost optimization.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Use Cases: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Running non-sensitive applications in the public cloud and sensitive applications in the private cloud, or using the public cloud for burst capacity.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9</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2025-02-24T09:26:16Z</dcterms:created>
  <dcterms:modified xsi:type="dcterms:W3CDTF">2025-02-24T09:26:16Z</dcterms:modified>
</cp:coreProperties>
</file>