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1084349" y="1615710"/>
            <a:ext cx="182880" cy="182880"/>
          </a:xfrm>
          <a:prstGeom prst="cube">
            <a:avLst/>
          </a:prstGeom>
          <a:noFill/>
          <a:ln w="1270">
            <a:solidFill>
              <a:srgbClr val="64FF6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4518" y="2794296"/>
            <a:ext cx="182880" cy="182880"/>
          </a:xfrm>
          <a:prstGeom prst="triangle">
            <a:avLst/>
          </a:prstGeom>
          <a:noFill/>
          <a:ln w="1270">
            <a:solidFill>
              <a:srgbClr val="C087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66301" y="4525378"/>
            <a:ext cx="182880" cy="182880"/>
          </a:xfrm>
          <a:prstGeom prst="sun">
            <a:avLst/>
          </a:prstGeom>
          <a:noFill/>
          <a:ln w="1270">
            <a:solidFill>
              <a:srgbClr val="37679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34498" y="102271"/>
            <a:ext cx="182880" cy="182880"/>
          </a:xfrm>
          <a:prstGeom prst="sun">
            <a:avLst/>
          </a:prstGeom>
          <a:noFill/>
          <a:ln w="1270">
            <a:solidFill>
              <a:srgbClr val="7081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65795" y="788321"/>
            <a:ext cx="182880" cy="182880"/>
          </a:xfrm>
          <a:prstGeom prst="cube">
            <a:avLst/>
          </a:prstGeom>
          <a:noFill/>
          <a:ln w="1270">
            <a:solidFill>
              <a:srgbClr val="3013B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Computational Science &amp; Numerical Analysis: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Computational Science?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problems with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Numerical Analysis?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Approximating solutions.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they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Solving real-world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Algorithms, Error, and Stability.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taste of what we can do!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and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Overview of some common methods.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Directions: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What's next in these fields?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84644" y="1452038"/>
            <a:ext cx="182880" cy="182880"/>
          </a:xfrm>
          <a:prstGeom prst="rect">
            <a:avLst/>
          </a:prstGeom>
          <a:noFill/>
          <a:ln w="1270">
            <a:solidFill>
              <a:srgbClr val="7229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05397" y="4187243"/>
            <a:ext cx="182880" cy="182880"/>
          </a:xfrm>
          <a:prstGeom prst="rect">
            <a:avLst/>
          </a:prstGeom>
          <a:noFill/>
          <a:ln w="1270">
            <a:solidFill>
              <a:srgbClr val="24E7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21656" y="3681467"/>
            <a:ext cx="182880" cy="182880"/>
          </a:xfrm>
          <a:prstGeom prst="cube">
            <a:avLst/>
          </a:prstGeom>
          <a:noFill/>
          <a:ln w="1270">
            <a:solidFill>
              <a:srgbClr val="9851A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09555" y="626060"/>
            <a:ext cx="182880" cy="182880"/>
          </a:xfrm>
          <a:prstGeom prst="rect">
            <a:avLst/>
          </a:prstGeom>
          <a:noFill/>
          <a:ln w="1270">
            <a:solidFill>
              <a:srgbClr val="6C3A8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64411" y="175224"/>
            <a:ext cx="182880" cy="182880"/>
          </a:xfrm>
          <a:prstGeom prst="sun">
            <a:avLst/>
          </a:prstGeom>
          <a:noFill/>
          <a:ln w="1270">
            <a:solidFill>
              <a:srgbClr val="2F2A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Tools: Programming Languages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programming languages for Computational Science: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Easy to learn, versatile, with excellent scientific libraries (NumPy, SciPy, Matplotlib).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MATLAB: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Specialized for numerical computation and visualization.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Fortran: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Historically important for scientific computing, still used for high-performance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C/C++: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Powerful languages for performance-critical tasks.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16407" y="3189058"/>
            <a:ext cx="182880" cy="182880"/>
          </a:xfrm>
          <a:prstGeom prst="triangle">
            <a:avLst/>
          </a:prstGeom>
          <a:noFill/>
          <a:ln w="1270">
            <a:solidFill>
              <a:srgbClr val="EA7B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13057" y="1206397"/>
            <a:ext cx="182880" cy="182880"/>
          </a:xfrm>
          <a:prstGeom prst="rect">
            <a:avLst/>
          </a:prstGeom>
          <a:noFill/>
          <a:ln w="1270">
            <a:solidFill>
              <a:srgbClr val="D7B8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36927" y="1274803"/>
            <a:ext cx="182880" cy="182880"/>
          </a:xfrm>
          <a:prstGeom prst="sun">
            <a:avLst/>
          </a:prstGeom>
          <a:noFill/>
          <a:ln w="1270">
            <a:solidFill>
              <a:srgbClr val="1511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96990" y="372251"/>
            <a:ext cx="182880" cy="182880"/>
          </a:xfrm>
          <a:prstGeom prst="triangle">
            <a:avLst/>
          </a:prstGeom>
          <a:noFill/>
          <a:ln w="1270">
            <a:solidFill>
              <a:srgbClr val="2008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68800" y="3179033"/>
            <a:ext cx="182880" cy="182880"/>
          </a:xfrm>
          <a:prstGeom prst="sun">
            <a:avLst/>
          </a:prstGeom>
          <a:noFill/>
          <a:ln w="1270">
            <a:solidFill>
              <a:srgbClr val="8AA33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Tools: Software Libraries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Software Libraries: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NumPy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Arrays, linear algebra, random number generation.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SciPy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Optimization, integration, interpolation, signal processing.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Matplotlib (Python):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Plotting and visualization.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LAPACK: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Linear Algebra Package (Fortran, but with interfaces for other languages).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Linear Algebra Subprograms (Fortran, foundation for LAPACK).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06081" y="426119"/>
            <a:ext cx="182880" cy="182880"/>
          </a:xfrm>
          <a:prstGeom prst="sun">
            <a:avLst/>
          </a:prstGeom>
          <a:noFill/>
          <a:ln w="1270">
            <a:solidFill>
              <a:srgbClr val="B596F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0216" y="2076528"/>
            <a:ext cx="182880" cy="182880"/>
          </a:xfrm>
          <a:prstGeom prst="sun">
            <a:avLst/>
          </a:prstGeom>
          <a:noFill/>
          <a:ln w="1270">
            <a:solidFill>
              <a:srgbClr val="80BAA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4340" y="36351"/>
            <a:ext cx="182880" cy="182880"/>
          </a:xfrm>
          <a:prstGeom prst="triangle">
            <a:avLst/>
          </a:prstGeom>
          <a:noFill/>
          <a:ln w="1270">
            <a:solidFill>
              <a:srgbClr val="F345C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81654" y="180895"/>
            <a:ext cx="182880" cy="182880"/>
          </a:xfrm>
          <a:prstGeom prst="rect">
            <a:avLst/>
          </a:prstGeom>
          <a:noFill/>
          <a:ln w="1270">
            <a:solidFill>
              <a:srgbClr val="019FB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75443" y="3244030"/>
            <a:ext cx="182880" cy="182880"/>
          </a:xfrm>
          <a:prstGeom prst="triangle">
            <a:avLst/>
          </a:prstGeom>
          <a:noFill/>
          <a:ln w="1270">
            <a:solidFill>
              <a:srgbClr val="6BA9C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Techniques: Finite Difference Method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Finite Difference Method (FDM) approximates derivatives using difference quotients.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Approximating the first derivative of a function f(x) at a point x₀: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f'(x₀) ≈ (f(x₀ + h) - f(x₀)) / h  (where h is a small step size).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differential equations on a grid.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90109" y="4018583"/>
            <a:ext cx="182880" cy="182880"/>
          </a:xfrm>
          <a:prstGeom prst="cube">
            <a:avLst/>
          </a:prstGeom>
          <a:noFill/>
          <a:ln w="1270">
            <a:solidFill>
              <a:srgbClr val="2AEDE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61651" y="1923666"/>
            <a:ext cx="182880" cy="182880"/>
          </a:xfrm>
          <a:prstGeom prst="triangle">
            <a:avLst/>
          </a:prstGeom>
          <a:noFill/>
          <a:ln w="1270">
            <a:solidFill>
              <a:srgbClr val="60D85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13893" y="2440501"/>
            <a:ext cx="182880" cy="182880"/>
          </a:xfrm>
          <a:prstGeom prst="cube">
            <a:avLst/>
          </a:prstGeom>
          <a:noFill/>
          <a:ln w="1270">
            <a:solidFill>
              <a:srgbClr val="AA47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4536" y="2446849"/>
            <a:ext cx="182880" cy="182880"/>
          </a:xfrm>
          <a:prstGeom prst="triangle">
            <a:avLst/>
          </a:prstGeom>
          <a:noFill/>
          <a:ln w="1270">
            <a:solidFill>
              <a:srgbClr val="C4F9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7419" y="1169298"/>
            <a:ext cx="182880" cy="182880"/>
          </a:xfrm>
          <a:prstGeom prst="triangle">
            <a:avLst/>
          </a:prstGeom>
          <a:noFill/>
          <a:ln w="1270">
            <a:solidFill>
              <a:srgbClr val="8275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Techniques: Finite Element Method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Finite Element Method (FEM) divides a complex domain into smaller, simpler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Structural analysis, heat transfer, fluid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handle complex geometries and boundary conditions.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Divide the domain into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Approximate the solution within each element.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Assemble the element equations into a global system.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the system of equations.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39754" y="99243"/>
            <a:ext cx="182880" cy="182880"/>
          </a:xfrm>
          <a:prstGeom prst="sun">
            <a:avLst/>
          </a:prstGeom>
          <a:noFill/>
          <a:ln w="1270">
            <a:solidFill>
              <a:srgbClr val="F3D5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53468" y="2192635"/>
            <a:ext cx="182880" cy="182880"/>
          </a:xfrm>
          <a:prstGeom prst="cube">
            <a:avLst/>
          </a:prstGeom>
          <a:noFill/>
          <a:ln w="1270">
            <a:solidFill>
              <a:srgbClr val="CF65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94650" y="3687041"/>
            <a:ext cx="182880" cy="182880"/>
          </a:xfrm>
          <a:prstGeom prst="triangle">
            <a:avLst/>
          </a:prstGeom>
          <a:noFill/>
          <a:ln w="1270">
            <a:solidFill>
              <a:srgbClr val="EB19F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21758" y="2022135"/>
            <a:ext cx="182880" cy="182880"/>
          </a:xfrm>
          <a:prstGeom prst="sun">
            <a:avLst/>
          </a:prstGeom>
          <a:noFill/>
          <a:ln w="1270">
            <a:solidFill>
              <a:srgbClr val="BF3C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14140" y="4096700"/>
            <a:ext cx="182880" cy="182880"/>
          </a:xfrm>
          <a:prstGeom prst="rect">
            <a:avLst/>
          </a:prstGeom>
          <a:noFill/>
          <a:ln w="1270">
            <a:solidFill>
              <a:srgbClr val="E83C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Techniques: Monte Carlo Methods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Monte Carlo Methods use random sampling to obtain numerical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Simulating physical and financial systems, estimating integrals.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Estimating the value of π by randomly throwing darts at a square containing a circle.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handle high-dimensional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Disadvantages: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computationally expensive.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31829" y="1949770"/>
            <a:ext cx="182880" cy="182880"/>
          </a:xfrm>
          <a:prstGeom prst="cube">
            <a:avLst/>
          </a:prstGeom>
          <a:noFill/>
          <a:ln w="1270">
            <a:solidFill>
              <a:srgbClr val="50120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35584" y="700922"/>
            <a:ext cx="182880" cy="182880"/>
          </a:xfrm>
          <a:prstGeom prst="cube">
            <a:avLst/>
          </a:prstGeom>
          <a:noFill/>
          <a:ln w="1270">
            <a:solidFill>
              <a:srgbClr val="2F09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80232" y="1660266"/>
            <a:ext cx="182880" cy="182880"/>
          </a:xfrm>
          <a:prstGeom prst="rect">
            <a:avLst/>
          </a:prstGeom>
          <a:noFill/>
          <a:ln w="1270">
            <a:solidFill>
              <a:srgbClr val="AA3A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98699" y="3153113"/>
            <a:ext cx="182880" cy="182880"/>
          </a:xfrm>
          <a:prstGeom prst="rect">
            <a:avLst/>
          </a:prstGeom>
          <a:noFill/>
          <a:ln w="1270">
            <a:solidFill>
              <a:srgbClr val="F2EB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87267" y="780248"/>
            <a:ext cx="182880" cy="182880"/>
          </a:xfrm>
          <a:prstGeom prst="rect">
            <a:avLst/>
          </a:prstGeom>
          <a:noFill/>
          <a:ln w="1270">
            <a:solidFill>
              <a:srgbClr val="7809E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Directions: High-Performance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High-Performance Computing (HPC) uses supercomputers and parallel processing to solve computationally intensive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Enables us to tackle even larger and more complex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Increasing use of GPUs (Graphics Processing Units).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Exascale computing (a billion billion calculations per second).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for scientific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34167" y="871627"/>
            <a:ext cx="182880" cy="182880"/>
          </a:xfrm>
          <a:prstGeom prst="triangle">
            <a:avLst/>
          </a:prstGeom>
          <a:noFill/>
          <a:ln w="1270">
            <a:solidFill>
              <a:srgbClr val="7E33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30933" y="1711366"/>
            <a:ext cx="182880" cy="182880"/>
          </a:xfrm>
          <a:prstGeom prst="cube">
            <a:avLst/>
          </a:prstGeom>
          <a:noFill/>
          <a:ln w="1270">
            <a:solidFill>
              <a:srgbClr val="051F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8796" y="2580934"/>
            <a:ext cx="182880" cy="182880"/>
          </a:xfrm>
          <a:prstGeom prst="rect">
            <a:avLst/>
          </a:prstGeom>
          <a:noFill/>
          <a:ln w="1270">
            <a:solidFill>
              <a:srgbClr val="482BE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05849" y="722696"/>
            <a:ext cx="182880" cy="182880"/>
          </a:xfrm>
          <a:prstGeom prst="sun">
            <a:avLst/>
          </a:prstGeom>
          <a:noFill/>
          <a:ln w="1270">
            <a:solidFill>
              <a:srgbClr val="2643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29914" y="1943407"/>
            <a:ext cx="182880" cy="182880"/>
          </a:xfrm>
          <a:prstGeom prst="triangle">
            <a:avLst/>
          </a:prstGeom>
          <a:noFill/>
          <a:ln w="1270">
            <a:solidFill>
              <a:srgbClr val="B5965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Directions: Machine Learning Integration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Integrating Machine Learning (ML) with Computational Science: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Developing surrogate models to speed up simulations.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Improving the accuracy of numerical methods.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Discovering new patterns in scientific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Revolutionize scientific discovery and engineering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51672" y="581154"/>
            <a:ext cx="182880" cy="182880"/>
          </a:xfrm>
          <a:prstGeom prst="rect">
            <a:avLst/>
          </a:prstGeom>
          <a:noFill/>
          <a:ln w="1270">
            <a:solidFill>
              <a:srgbClr val="58BE5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59804" y="2113192"/>
            <a:ext cx="182880" cy="182880"/>
          </a:xfrm>
          <a:prstGeom prst="triangle">
            <a:avLst/>
          </a:prstGeom>
          <a:noFill/>
          <a:ln w="1270">
            <a:solidFill>
              <a:srgbClr val="A726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16345" y="4174192"/>
            <a:ext cx="182880" cy="182880"/>
          </a:xfrm>
          <a:prstGeom prst="triangle">
            <a:avLst/>
          </a:prstGeom>
          <a:noFill/>
          <a:ln w="1270">
            <a:solidFill>
              <a:srgbClr val="727E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1959" y="270474"/>
            <a:ext cx="182880" cy="182880"/>
          </a:xfrm>
          <a:prstGeom prst="triangle">
            <a:avLst/>
          </a:prstGeom>
          <a:noFill/>
          <a:ln w="1270">
            <a:solidFill>
              <a:srgbClr val="9DE6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3913" y="3110665"/>
            <a:ext cx="182880" cy="182880"/>
          </a:xfrm>
          <a:prstGeom prst="sun">
            <a:avLst/>
          </a:prstGeom>
          <a:noFill/>
          <a:ln w="1270">
            <a:solidFill>
              <a:srgbClr val="38923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Directions: Quantum Computing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 offers the potential to solve problems that are intractable for classical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Potential 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Drug discovery.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 science.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Cryptography.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Quantum computers are still in their early stages of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Could transform computational science in the long term.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05840" y="27981"/>
            <a:ext cx="182880" cy="182880"/>
          </a:xfrm>
          <a:prstGeom prst="sun">
            <a:avLst/>
          </a:prstGeom>
          <a:noFill/>
          <a:ln w="1270">
            <a:solidFill>
              <a:srgbClr val="AD92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5658" y="777310"/>
            <a:ext cx="182880" cy="182880"/>
          </a:xfrm>
          <a:prstGeom prst="rect">
            <a:avLst/>
          </a:prstGeom>
          <a:noFill/>
          <a:ln w="1270">
            <a:solidFill>
              <a:srgbClr val="14A2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91839" y="3161172"/>
            <a:ext cx="182880" cy="182880"/>
          </a:xfrm>
          <a:prstGeom prst="cube">
            <a:avLst/>
          </a:prstGeom>
          <a:noFill/>
          <a:ln w="1270">
            <a:solidFill>
              <a:srgbClr val="85DC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48210" y="29706"/>
            <a:ext cx="182880" cy="182880"/>
          </a:xfrm>
          <a:prstGeom prst="triangle">
            <a:avLst/>
          </a:prstGeom>
          <a:noFill/>
          <a:ln w="1270">
            <a:solidFill>
              <a:srgbClr val="A21A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48093" y="516585"/>
            <a:ext cx="182880" cy="182880"/>
          </a:xfrm>
          <a:prstGeom prst="rect">
            <a:avLst/>
          </a:prstGeom>
          <a:noFill/>
          <a:ln w="1270">
            <a:solidFill>
              <a:srgbClr val="40B78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We've covered: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Computational Science and Numerical Analysis?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they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Algorithms, Error, Stability.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Solving equations, simulating fluid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and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Programming languages, software libraries, FDM, FEM, Monte Carlo.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Directions: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HPC, ML integration, Quantum Computing.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58634" y="1344267"/>
            <a:ext cx="182880" cy="182880"/>
          </a:xfrm>
          <a:prstGeom prst="rect">
            <a:avLst/>
          </a:prstGeom>
          <a:noFill/>
          <a:ln w="1270">
            <a:solidFill>
              <a:srgbClr val="BDB8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13713" y="1568387"/>
            <a:ext cx="182880" cy="182880"/>
          </a:xfrm>
          <a:prstGeom prst="rect">
            <a:avLst/>
          </a:prstGeom>
          <a:noFill/>
          <a:ln w="1270">
            <a:solidFill>
              <a:srgbClr val="4206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9160" y="2443879"/>
            <a:ext cx="182880" cy="182880"/>
          </a:xfrm>
          <a:prstGeom prst="rect">
            <a:avLst/>
          </a:prstGeom>
          <a:noFill/>
          <a:ln w="1270">
            <a:solidFill>
              <a:srgbClr val="9C613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44393" y="4229525"/>
            <a:ext cx="182880" cy="182880"/>
          </a:xfrm>
          <a:prstGeom prst="cube">
            <a:avLst/>
          </a:prstGeom>
          <a:noFill/>
          <a:ln w="1270">
            <a:solidFill>
              <a:srgbClr val="A9FAC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13591" y="2370323"/>
            <a:ext cx="182880" cy="182880"/>
          </a:xfrm>
          <a:prstGeom prst="cube">
            <a:avLst/>
          </a:prstGeom>
          <a:noFill/>
          <a:ln w="1270">
            <a:solidFill>
              <a:srgbClr val="AC41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learn more?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Udacity.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Numerical Analysis by Burden and Faires, Introduction to Scientific Computing by Heath.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Open-Source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NumPy, SciPy, PETSc.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Papers: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scientific journals and conferences.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988903" y="3194895"/>
            <a:ext cx="182880" cy="182880"/>
          </a:xfrm>
          <a:prstGeom prst="triangle">
            <a:avLst/>
          </a:prstGeom>
          <a:noFill/>
          <a:ln w="1270">
            <a:solidFill>
              <a:srgbClr val="F189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79157" y="1277097"/>
            <a:ext cx="182880" cy="182880"/>
          </a:xfrm>
          <a:prstGeom prst="sun">
            <a:avLst/>
          </a:prstGeom>
          <a:noFill/>
          <a:ln w="1270">
            <a:solidFill>
              <a:srgbClr val="0344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53011" y="4175773"/>
            <a:ext cx="182880" cy="182880"/>
          </a:xfrm>
          <a:prstGeom prst="triangle">
            <a:avLst/>
          </a:prstGeom>
          <a:noFill/>
          <a:ln w="1270">
            <a:solidFill>
              <a:srgbClr val="21E8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03616" y="2322891"/>
            <a:ext cx="182880" cy="182880"/>
          </a:xfrm>
          <a:prstGeom prst="sun">
            <a:avLst/>
          </a:prstGeom>
          <a:noFill/>
          <a:ln w="1270">
            <a:solidFill>
              <a:srgbClr val="1130B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68618" y="4437051"/>
            <a:ext cx="182880" cy="182880"/>
          </a:xfrm>
          <a:prstGeom prst="rect">
            <a:avLst/>
          </a:prstGeom>
          <a:noFill/>
          <a:ln w="1270">
            <a:solidFill>
              <a:srgbClr val="5608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Computational Science?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Science uses computers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predicting weather to designing airplanes.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Simulate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Like the human heart or the stock market.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Finding patterns in large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predictions: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Forecasting future outcomes.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it's applying computer power to scientific and engineering challenges.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9989" y="1605338"/>
            <a:ext cx="182880" cy="182880"/>
          </a:xfrm>
          <a:prstGeom prst="rect">
            <a:avLst/>
          </a:prstGeom>
          <a:noFill/>
          <a:ln w="1270">
            <a:solidFill>
              <a:srgbClr val="54E95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19982" y="3593582"/>
            <a:ext cx="182880" cy="182880"/>
          </a:xfrm>
          <a:prstGeom prst="rect">
            <a:avLst/>
          </a:prstGeom>
          <a:noFill/>
          <a:ln w="1270">
            <a:solidFill>
              <a:srgbClr val="D36F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9036" y="1848587"/>
            <a:ext cx="182880" cy="182880"/>
          </a:xfrm>
          <a:prstGeom prst="rect">
            <a:avLst/>
          </a:prstGeom>
          <a:noFill/>
          <a:ln w="1270">
            <a:solidFill>
              <a:srgbClr val="8826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38972" y="2809914"/>
            <a:ext cx="182880" cy="182880"/>
          </a:xfrm>
          <a:prstGeom prst="triangle">
            <a:avLst/>
          </a:prstGeom>
          <a:noFill/>
          <a:ln w="1270">
            <a:solidFill>
              <a:srgbClr val="EE7EC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8323" y="2386563"/>
            <a:ext cx="182880" cy="182880"/>
          </a:xfrm>
          <a:prstGeom prst="rect">
            <a:avLst/>
          </a:prstGeom>
          <a:noFill/>
          <a:ln w="1270">
            <a:solidFill>
              <a:srgbClr val="4D6B7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&amp; 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Questions? Let's discuss!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44354" y="487601"/>
            <a:ext cx="182880" cy="182880"/>
          </a:xfrm>
          <a:prstGeom prst="cube">
            <a:avLst/>
          </a:prstGeom>
          <a:noFill/>
          <a:ln w="1270">
            <a:solidFill>
              <a:srgbClr val="F523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46536" y="3879648"/>
            <a:ext cx="182880" cy="182880"/>
          </a:xfrm>
          <a:prstGeom prst="rect">
            <a:avLst/>
          </a:prstGeom>
          <a:noFill/>
          <a:ln w="1270">
            <a:solidFill>
              <a:srgbClr val="3806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59193" y="1409416"/>
            <a:ext cx="182880" cy="182880"/>
          </a:xfrm>
          <a:prstGeom prst="triangle">
            <a:avLst/>
          </a:prstGeom>
          <a:noFill/>
          <a:ln w="1270">
            <a:solidFill>
              <a:srgbClr val="E356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62226" y="3910308"/>
            <a:ext cx="182880" cy="182880"/>
          </a:xfrm>
          <a:prstGeom prst="rect">
            <a:avLst/>
          </a:prstGeom>
          <a:noFill/>
          <a:ln w="1270">
            <a:solidFill>
              <a:srgbClr val="06EA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67649" y="3978633"/>
            <a:ext cx="182880" cy="182880"/>
          </a:xfrm>
          <a:prstGeom prst="sun">
            <a:avLst/>
          </a:prstGeom>
          <a:noFill/>
          <a:ln w="1270">
            <a:solidFill>
              <a:srgbClr val="68E0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Numerical Analysis?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Numerical Analysis is the study of algorithms for: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Approximating solutions: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When exact solutions are impossible to find (which is often!).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Solving equations: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Finding the roots of complex functions.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Calculating integrals: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areas under curves.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Solving differential equations: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Modeling how things change over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about finding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enough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answers using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651777" y="3490638"/>
            <a:ext cx="182880" cy="182880"/>
          </a:xfrm>
          <a:prstGeom prst="rect">
            <a:avLst/>
          </a:prstGeom>
          <a:noFill/>
          <a:ln w="1270">
            <a:solidFill>
              <a:srgbClr val="7AC45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58044" y="3422697"/>
            <a:ext cx="182880" cy="182880"/>
          </a:xfrm>
          <a:prstGeom prst="sun">
            <a:avLst/>
          </a:prstGeom>
          <a:noFill/>
          <a:ln w="1270">
            <a:solidFill>
              <a:srgbClr val="CF846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8556" y="1716840"/>
            <a:ext cx="182880" cy="182880"/>
          </a:xfrm>
          <a:prstGeom prst="cube">
            <a:avLst/>
          </a:prstGeom>
          <a:noFill/>
          <a:ln w="1270">
            <a:solidFill>
              <a:srgbClr val="EA24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62771" y="3980449"/>
            <a:ext cx="182880" cy="182880"/>
          </a:xfrm>
          <a:prstGeom prst="sun">
            <a:avLst/>
          </a:prstGeom>
          <a:noFill/>
          <a:ln w="1270">
            <a:solidFill>
              <a:srgbClr val="8391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89500" y="4260253"/>
            <a:ext cx="182880" cy="182880"/>
          </a:xfrm>
          <a:prstGeom prst="triangle">
            <a:avLst/>
          </a:prstGeom>
          <a:noFill/>
          <a:ln w="1270">
            <a:solidFill>
              <a:srgbClr val="EDCF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are they Important?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Science and Numerical Analysis are essential because they enable us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complex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Problems too difficult or expensive for traditional methods.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accurate predictions: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decision-making in various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better products: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performance and efficiency.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 scientific discovery: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Gaining new insights into the natural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short, they help us understand and improve the world around us.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59808" y="3708893"/>
            <a:ext cx="182880" cy="182880"/>
          </a:xfrm>
          <a:prstGeom prst="cube">
            <a:avLst/>
          </a:prstGeom>
          <a:noFill/>
          <a:ln w="1270">
            <a:solidFill>
              <a:srgbClr val="0D14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27311" y="1525244"/>
            <a:ext cx="182880" cy="182880"/>
          </a:xfrm>
          <a:prstGeom prst="cube">
            <a:avLst/>
          </a:prstGeom>
          <a:noFill/>
          <a:ln w="1270">
            <a:solidFill>
              <a:srgbClr val="5BFA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09748" y="550560"/>
            <a:ext cx="182880" cy="182880"/>
          </a:xfrm>
          <a:prstGeom prst="cube">
            <a:avLst/>
          </a:prstGeom>
          <a:noFill/>
          <a:ln w="1270">
            <a:solidFill>
              <a:srgbClr val="0ECA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44423" y="157848"/>
            <a:ext cx="182880" cy="182880"/>
          </a:xfrm>
          <a:prstGeom prst="rect">
            <a:avLst/>
          </a:prstGeom>
          <a:noFill/>
          <a:ln w="1270">
            <a:solidFill>
              <a:srgbClr val="D893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55242" y="3733695"/>
            <a:ext cx="182880" cy="182880"/>
          </a:xfrm>
          <a:prstGeom prst="triangle">
            <a:avLst/>
          </a:prstGeom>
          <a:noFill/>
          <a:ln w="1270">
            <a:solidFill>
              <a:srgbClr val="D921B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Algorithms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algorithm is a step-by-step procedure for solving a problem.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recipe is an algorithm for baking a cake.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Computational Science, algorithms are implemented as computer programs.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 matters: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 want algorithms that are fast and use minimal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algorithm is crucial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accuracy and speed.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540550" y="966938"/>
            <a:ext cx="182880" cy="182880"/>
          </a:xfrm>
          <a:prstGeom prst="sun">
            <a:avLst/>
          </a:prstGeom>
          <a:noFill/>
          <a:ln w="1270">
            <a:solidFill>
              <a:srgbClr val="51DE0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97614" y="1462972"/>
            <a:ext cx="182880" cy="182880"/>
          </a:xfrm>
          <a:prstGeom prst="sun">
            <a:avLst/>
          </a:prstGeom>
          <a:noFill/>
          <a:ln w="1270">
            <a:solidFill>
              <a:srgbClr val="17748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03677" y="345206"/>
            <a:ext cx="182880" cy="182880"/>
          </a:xfrm>
          <a:prstGeom prst="sun">
            <a:avLst/>
          </a:prstGeom>
          <a:noFill/>
          <a:ln w="1270">
            <a:solidFill>
              <a:srgbClr val="F0F3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3145" y="1884443"/>
            <a:ext cx="182880" cy="182880"/>
          </a:xfrm>
          <a:prstGeom prst="cube">
            <a:avLst/>
          </a:prstGeom>
          <a:noFill/>
          <a:ln w="1270">
            <a:solidFill>
              <a:srgbClr val="0098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16773" y="4504454"/>
            <a:ext cx="182880" cy="182880"/>
          </a:xfrm>
          <a:prstGeom prst="triangle">
            <a:avLst/>
          </a:prstGeom>
          <a:noFill/>
          <a:ln w="1270">
            <a:solidFill>
              <a:srgbClr val="CEB4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Error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Error is the difference between the true solution and the approximate solution.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Numerical methods introduce error: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Because we're using approximations.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Error: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Round-off error: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Due to limited precision of computers.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Truncation error: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Due to approximations in the algorithm.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Minimize error and understand its impact on the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06151" y="2688625"/>
            <a:ext cx="182880" cy="182880"/>
          </a:xfrm>
          <a:prstGeom prst="rect">
            <a:avLst/>
          </a:prstGeom>
          <a:noFill/>
          <a:ln w="1270">
            <a:solidFill>
              <a:srgbClr val="FDBDB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76465" y="1883985"/>
            <a:ext cx="182880" cy="182880"/>
          </a:xfrm>
          <a:prstGeom prst="sun">
            <a:avLst/>
          </a:prstGeom>
          <a:noFill/>
          <a:ln w="1270">
            <a:solidFill>
              <a:srgbClr val="AE06D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01525" y="2818370"/>
            <a:ext cx="182880" cy="182880"/>
          </a:xfrm>
          <a:prstGeom prst="cube">
            <a:avLst/>
          </a:prstGeom>
          <a:noFill/>
          <a:ln w="1270">
            <a:solidFill>
              <a:srgbClr val="423EC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18472" y="1023053"/>
            <a:ext cx="182880" cy="182880"/>
          </a:xfrm>
          <a:prstGeom prst="triangle">
            <a:avLst/>
          </a:prstGeom>
          <a:noFill/>
          <a:ln w="1270">
            <a:solidFill>
              <a:srgbClr val="EE22D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67504" y="3617530"/>
            <a:ext cx="182880" cy="182880"/>
          </a:xfrm>
          <a:prstGeom prst="cube">
            <a:avLst/>
          </a:prstGeom>
          <a:noFill/>
          <a:ln w="1270">
            <a:solidFill>
              <a:srgbClr val="1E3A4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Concept: Stability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Stability refers to how sensitive an algorithm is to small changes in the input data or computational errors.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stable algorithm: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Produces similar results even with small changes.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unstable algorithm: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produce wildly different results with small changes. This is bad!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 need stable algorithms to ensure reliable results.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12566" y="2086769"/>
            <a:ext cx="182880" cy="182880"/>
          </a:xfrm>
          <a:prstGeom prst="cube">
            <a:avLst/>
          </a:prstGeom>
          <a:noFill/>
          <a:ln w="1270">
            <a:solidFill>
              <a:srgbClr val="2F9ED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26887" y="1912912"/>
            <a:ext cx="182880" cy="182880"/>
          </a:xfrm>
          <a:prstGeom prst="cube">
            <a:avLst/>
          </a:prstGeom>
          <a:noFill/>
          <a:ln w="1270">
            <a:solidFill>
              <a:srgbClr val="CBB8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39137" y="227008"/>
            <a:ext cx="182880" cy="182880"/>
          </a:xfrm>
          <a:prstGeom prst="rect">
            <a:avLst/>
          </a:prstGeom>
          <a:noFill/>
          <a:ln w="1270">
            <a:solidFill>
              <a:srgbClr val="0A937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54571" y="956801"/>
            <a:ext cx="182880" cy="182880"/>
          </a:xfrm>
          <a:prstGeom prst="sun">
            <a:avLst/>
          </a:prstGeom>
          <a:noFill/>
          <a:ln w="1270">
            <a:solidFill>
              <a:srgbClr val="DB7E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48481" y="3369538"/>
            <a:ext cx="182880" cy="182880"/>
          </a:xfrm>
          <a:prstGeom prst="triangle">
            <a:avLst/>
          </a:prstGeom>
          <a:noFill/>
          <a:ln w="1270">
            <a:solidFill>
              <a:srgbClr val="5D358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Solving an Equation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say we want to solve the equation:  x^2 - 2 = 0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Analytical Solution: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x = ±√2 (But what is √2 exactly?)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Numerical Method (Bisection):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Repeatedly narrow down the interval containing the root.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can use a computer program to find an approximate solution (e.g., x ≈ 1.414) with a specified level of accuracy.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57736" y="3687474"/>
            <a:ext cx="182880" cy="182880"/>
          </a:xfrm>
          <a:prstGeom prst="triangle">
            <a:avLst/>
          </a:prstGeom>
          <a:noFill/>
          <a:ln w="1270">
            <a:solidFill>
              <a:srgbClr val="A7009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42889" y="407965"/>
            <a:ext cx="182880" cy="182880"/>
          </a:xfrm>
          <a:prstGeom prst="cube">
            <a:avLst/>
          </a:prstGeom>
          <a:noFill/>
          <a:ln w="1270">
            <a:solidFill>
              <a:srgbClr val="DFA2B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13253" y="1683535"/>
            <a:ext cx="182880" cy="182880"/>
          </a:xfrm>
          <a:prstGeom prst="rect">
            <a:avLst/>
          </a:prstGeom>
          <a:noFill/>
          <a:ln w="1270">
            <a:solidFill>
              <a:srgbClr val="E37F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24637" y="1923461"/>
            <a:ext cx="182880" cy="182880"/>
          </a:xfrm>
          <a:prstGeom prst="sun">
            <a:avLst/>
          </a:prstGeom>
          <a:noFill/>
          <a:ln w="1270">
            <a:solidFill>
              <a:srgbClr val="4B286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66386" y="3973287"/>
            <a:ext cx="182880" cy="182880"/>
          </a:xfrm>
          <a:prstGeom prst="cube">
            <a:avLst/>
          </a:prstGeom>
          <a:noFill/>
          <a:ln w="1270">
            <a:solidFill>
              <a:srgbClr val="EBC90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Example: Simulating Fluid Flow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Computational Fluid Dynamics (CFD) uses numerical methods to simulate how fluids (liquids and gases) flow.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airplanes, analyzing weather patterns, optimizing pipelines.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Governing Equations: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Navier-Stokes equations (complex partial differential equations).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Numerical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Finite element method, finite difference method.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CFD helps engineers and scientists understand and predict fluid behavior.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2025-02-24T09:26:16Z</dcterms:created>
  <dcterms:modified xsi:type="dcterms:W3CDTF">2025-02-24T09:26:16Z</dcterms:modified>
</cp:coreProperties>
</file>