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notesMasterIdLst>
    <p:notesMasterId r:id="rId2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E94560"/>
          </a:solidFill>
          <a:ln/>
        </p:spPr>
      </p:sp>
      <p:sp>
        <p:nvSpPr>
          <p:cNvPr id="3" name="Shape 1"/>
          <p:cNvSpPr/>
          <p:nvPr/>
        </p:nvSpPr>
        <p:spPr>
          <a:xfrm>
            <a:off x="457200" y="4886325"/>
            <a:ext cx="8229600" cy="27432"/>
          </a:xfrm>
          <a:prstGeom prst="rect">
            <a:avLst/>
          </a:prstGeom>
          <a:solidFill>
            <a:srgbClr val="E94560"/>
          </a:solidFill>
          <a:ln/>
        </p:spPr>
      </p:sp>
      <p:sp>
        <p:nvSpPr>
          <p:cNvPr id="4" name="Shape 2"/>
          <p:cNvSpPr/>
          <p:nvPr/>
        </p:nvSpPr>
        <p:spPr>
          <a:xfrm>
            <a:off x="2826454" y="3883211"/>
            <a:ext cx="182880" cy="182880"/>
          </a:xfrm>
          <a:prstGeom prst="sun">
            <a:avLst/>
          </a:prstGeom>
          <a:noFill/>
          <a:ln w="1270">
            <a:solidFill>
              <a:srgbClr val="E2DBC9"/>
            </a:solidFill>
            <a:prstDash val="solid"/>
          </a:ln>
        </p:spPr>
      </p:sp>
      <p:sp>
        <p:nvSpPr>
          <p:cNvPr id="5" name="Shape 3"/>
          <p:cNvSpPr/>
          <p:nvPr/>
        </p:nvSpPr>
        <p:spPr>
          <a:xfrm>
            <a:off x="7442891" y="3167078"/>
            <a:ext cx="182880" cy="182880"/>
          </a:xfrm>
          <a:prstGeom prst="rect">
            <a:avLst/>
          </a:prstGeom>
          <a:noFill/>
          <a:ln w="1270">
            <a:solidFill>
              <a:srgbClr val="593E7B"/>
            </a:solidFill>
            <a:prstDash val="solid"/>
          </a:ln>
        </p:spPr>
      </p:sp>
      <p:sp>
        <p:nvSpPr>
          <p:cNvPr id="6" name="Shape 4"/>
          <p:cNvSpPr/>
          <p:nvPr/>
        </p:nvSpPr>
        <p:spPr>
          <a:xfrm>
            <a:off x="4840705" y="618025"/>
            <a:ext cx="182880" cy="182880"/>
          </a:xfrm>
          <a:prstGeom prst="rect">
            <a:avLst/>
          </a:prstGeom>
          <a:noFill/>
          <a:ln w="1270">
            <a:solidFill>
              <a:srgbClr val="F48D55"/>
            </a:solidFill>
            <a:prstDash val="solid"/>
          </a:ln>
        </p:spPr>
      </p:sp>
      <p:sp>
        <p:nvSpPr>
          <p:cNvPr id="7" name="Shape 5"/>
          <p:cNvSpPr/>
          <p:nvPr/>
        </p:nvSpPr>
        <p:spPr>
          <a:xfrm>
            <a:off x="4266704" y="567004"/>
            <a:ext cx="182880" cy="182880"/>
          </a:xfrm>
          <a:prstGeom prst="rect">
            <a:avLst/>
          </a:prstGeom>
          <a:noFill/>
          <a:ln w="1270">
            <a:solidFill>
              <a:srgbClr val="C332E7"/>
            </a:solidFill>
            <a:prstDash val="solid"/>
          </a:ln>
        </p:spPr>
      </p:sp>
      <p:sp>
        <p:nvSpPr>
          <p:cNvPr id="8" name="Shape 6"/>
          <p:cNvSpPr/>
          <p:nvPr/>
        </p:nvSpPr>
        <p:spPr>
          <a:xfrm>
            <a:off x="4915976" y="2778699"/>
            <a:ext cx="182880" cy="182880"/>
          </a:xfrm>
          <a:prstGeom prst="sun">
            <a:avLst/>
          </a:prstGeom>
          <a:noFill/>
          <a:ln w="1270">
            <a:solidFill>
              <a:srgbClr val="A2785E"/>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E94560"/>
                </a:solidFill>
                <a:latin typeface="Montserrat" pitchFamily="34" charset="0"/>
                <a:ea typeface="Montserrat" pitchFamily="34" charset="-122"/>
                <a:cs typeface="Montserrat" pitchFamily="34" charset="-120"/>
              </a:rPr>
              <a:t>Computer Architecture: A Beginner's Guide</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Welcome! This presentation will cover the fundamentals of computer architecture, from basic components to how they all work together. We'll explore: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is Computer Architecture?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Key Components: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CPU, Memory, Input/Output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Instruction Sets: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How computers understand commands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Memory Hierarchy: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Speed vs. Capacity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Input/Output Systems: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Connecting to the world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Modern Architectures: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brief look at current trends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452804" y="1945785"/>
            <a:ext cx="182880" cy="182880"/>
          </a:xfrm>
          <a:prstGeom prst="sun">
            <a:avLst/>
          </a:prstGeom>
          <a:noFill/>
          <a:ln w="1270">
            <a:solidFill>
              <a:srgbClr val="52124C"/>
            </a:solidFill>
            <a:prstDash val="solid"/>
          </a:ln>
        </p:spPr>
      </p:sp>
      <p:sp>
        <p:nvSpPr>
          <p:cNvPr id="7" name="Shape 5"/>
          <p:cNvSpPr/>
          <p:nvPr/>
        </p:nvSpPr>
        <p:spPr>
          <a:xfrm>
            <a:off x="6372862" y="3501083"/>
            <a:ext cx="182880" cy="182880"/>
          </a:xfrm>
          <a:prstGeom prst="sun">
            <a:avLst/>
          </a:prstGeom>
          <a:noFill/>
          <a:ln w="1270">
            <a:solidFill>
              <a:srgbClr val="92DE16"/>
            </a:solidFill>
            <a:prstDash val="solid"/>
          </a:ln>
        </p:spPr>
      </p:sp>
      <p:sp>
        <p:nvSpPr>
          <p:cNvPr id="8" name="Shape 6"/>
          <p:cNvSpPr/>
          <p:nvPr/>
        </p:nvSpPr>
        <p:spPr>
          <a:xfrm>
            <a:off x="2919102" y="1583671"/>
            <a:ext cx="182880" cy="182880"/>
          </a:xfrm>
          <a:prstGeom prst="sun">
            <a:avLst/>
          </a:prstGeom>
          <a:noFill/>
          <a:ln w="1270">
            <a:solidFill>
              <a:srgbClr val="F873D4"/>
            </a:solidFill>
            <a:prstDash val="solid"/>
          </a:ln>
        </p:spPr>
      </p:sp>
      <p:sp>
        <p:nvSpPr>
          <p:cNvPr id="9" name="Shape 7"/>
          <p:cNvSpPr/>
          <p:nvPr/>
        </p:nvSpPr>
        <p:spPr>
          <a:xfrm>
            <a:off x="5411172" y="2317598"/>
            <a:ext cx="182880" cy="182880"/>
          </a:xfrm>
          <a:prstGeom prst="cube">
            <a:avLst/>
          </a:prstGeom>
          <a:noFill/>
          <a:ln w="1270">
            <a:solidFill>
              <a:srgbClr val="9E4264"/>
            </a:solidFill>
            <a:prstDash val="solid"/>
          </a:ln>
        </p:spPr>
      </p:sp>
      <p:sp>
        <p:nvSpPr>
          <p:cNvPr id="10" name="Shape 8"/>
          <p:cNvSpPr/>
          <p:nvPr/>
        </p:nvSpPr>
        <p:spPr>
          <a:xfrm>
            <a:off x="135878" y="4080882"/>
            <a:ext cx="182880" cy="182880"/>
          </a:xfrm>
          <a:prstGeom prst="triangle">
            <a:avLst/>
          </a:prstGeom>
          <a:noFill/>
          <a:ln w="1270">
            <a:solidFill>
              <a:srgbClr val="4120F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Storage Devices: Long-Term Memory</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Storage devices provide long-term, non-volatile storage for data and programs.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Hard Disk Drives (HDDs):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Mechanical storage using spinning disks.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Solid State Drives (SSDs):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flash memory for faster access and durability.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USB Drives: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Portable storage using flash memory.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Optical Discs (CDs, DVDs, Blu-rays):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lasers to read and write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524893" y="1277273"/>
            <a:ext cx="182880" cy="182880"/>
          </a:xfrm>
          <a:prstGeom prst="sun">
            <a:avLst/>
          </a:prstGeom>
          <a:noFill/>
          <a:ln w="1270">
            <a:solidFill>
              <a:srgbClr val="E9A178"/>
            </a:solidFill>
            <a:prstDash val="solid"/>
          </a:ln>
        </p:spPr>
      </p:sp>
      <p:sp>
        <p:nvSpPr>
          <p:cNvPr id="7" name="Shape 5"/>
          <p:cNvSpPr/>
          <p:nvPr/>
        </p:nvSpPr>
        <p:spPr>
          <a:xfrm>
            <a:off x="4173943" y="3779227"/>
            <a:ext cx="182880" cy="182880"/>
          </a:xfrm>
          <a:prstGeom prst="cube">
            <a:avLst/>
          </a:prstGeom>
          <a:noFill/>
          <a:ln w="1270">
            <a:solidFill>
              <a:srgbClr val="DE3040"/>
            </a:solidFill>
            <a:prstDash val="solid"/>
          </a:ln>
        </p:spPr>
      </p:sp>
      <p:sp>
        <p:nvSpPr>
          <p:cNvPr id="8" name="Shape 6"/>
          <p:cNvSpPr/>
          <p:nvPr/>
        </p:nvSpPr>
        <p:spPr>
          <a:xfrm>
            <a:off x="3371148" y="684420"/>
            <a:ext cx="182880" cy="182880"/>
          </a:xfrm>
          <a:prstGeom prst="sun">
            <a:avLst/>
          </a:prstGeom>
          <a:noFill/>
          <a:ln w="1270">
            <a:solidFill>
              <a:srgbClr val="B5C937"/>
            </a:solidFill>
            <a:prstDash val="solid"/>
          </a:ln>
        </p:spPr>
      </p:sp>
      <p:sp>
        <p:nvSpPr>
          <p:cNvPr id="9" name="Shape 7"/>
          <p:cNvSpPr/>
          <p:nvPr/>
        </p:nvSpPr>
        <p:spPr>
          <a:xfrm>
            <a:off x="2864846" y="3413554"/>
            <a:ext cx="182880" cy="182880"/>
          </a:xfrm>
          <a:prstGeom prst="cube">
            <a:avLst/>
          </a:prstGeom>
          <a:noFill/>
          <a:ln w="1270">
            <a:solidFill>
              <a:srgbClr val="06C4A7"/>
            </a:solidFill>
            <a:prstDash val="solid"/>
          </a:ln>
        </p:spPr>
      </p:sp>
      <p:sp>
        <p:nvSpPr>
          <p:cNvPr id="10" name="Shape 8"/>
          <p:cNvSpPr/>
          <p:nvPr/>
        </p:nvSpPr>
        <p:spPr>
          <a:xfrm>
            <a:off x="7938172" y="1819912"/>
            <a:ext cx="182880" cy="182880"/>
          </a:xfrm>
          <a:prstGeom prst="sun">
            <a:avLst/>
          </a:prstGeom>
          <a:noFill/>
          <a:ln w="1270">
            <a:solidFill>
              <a:srgbClr val="2882A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Buses: The Highways of Data</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Buses are communication pathways that connect different components within a computer system.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Address bus: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Carries the memory addresses that the CPU wants to access.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Data bus: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Carries the actual data being transferred.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Control bus: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Carries control signals that coordinate the activity of the components.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Common types of buses: PCI, USB, SATA.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772075" y="4060389"/>
            <a:ext cx="182880" cy="182880"/>
          </a:xfrm>
          <a:prstGeom prst="rect">
            <a:avLst/>
          </a:prstGeom>
          <a:noFill/>
          <a:ln w="1270">
            <a:solidFill>
              <a:srgbClr val="F9A04F"/>
            </a:solidFill>
            <a:prstDash val="solid"/>
          </a:ln>
        </p:spPr>
      </p:sp>
      <p:sp>
        <p:nvSpPr>
          <p:cNvPr id="7" name="Shape 5"/>
          <p:cNvSpPr/>
          <p:nvPr/>
        </p:nvSpPr>
        <p:spPr>
          <a:xfrm>
            <a:off x="4498887" y="1865231"/>
            <a:ext cx="182880" cy="182880"/>
          </a:xfrm>
          <a:prstGeom prst="cube">
            <a:avLst/>
          </a:prstGeom>
          <a:noFill/>
          <a:ln w="1270">
            <a:solidFill>
              <a:srgbClr val="897092"/>
            </a:solidFill>
            <a:prstDash val="solid"/>
          </a:ln>
        </p:spPr>
      </p:sp>
      <p:sp>
        <p:nvSpPr>
          <p:cNvPr id="8" name="Shape 6"/>
          <p:cNvSpPr/>
          <p:nvPr/>
        </p:nvSpPr>
        <p:spPr>
          <a:xfrm>
            <a:off x="3184131" y="1062845"/>
            <a:ext cx="182880" cy="182880"/>
          </a:xfrm>
          <a:prstGeom prst="triangle">
            <a:avLst/>
          </a:prstGeom>
          <a:noFill/>
          <a:ln w="1270">
            <a:solidFill>
              <a:srgbClr val="488907"/>
            </a:solidFill>
            <a:prstDash val="solid"/>
          </a:ln>
        </p:spPr>
      </p:sp>
      <p:sp>
        <p:nvSpPr>
          <p:cNvPr id="9" name="Shape 7"/>
          <p:cNvSpPr/>
          <p:nvPr/>
        </p:nvSpPr>
        <p:spPr>
          <a:xfrm>
            <a:off x="7394439" y="3617181"/>
            <a:ext cx="182880" cy="182880"/>
          </a:xfrm>
          <a:prstGeom prst="cube">
            <a:avLst/>
          </a:prstGeom>
          <a:noFill/>
          <a:ln w="1270">
            <a:solidFill>
              <a:srgbClr val="6F2244"/>
            </a:solidFill>
            <a:prstDash val="solid"/>
          </a:ln>
        </p:spPr>
      </p:sp>
      <p:sp>
        <p:nvSpPr>
          <p:cNvPr id="10" name="Shape 8"/>
          <p:cNvSpPr/>
          <p:nvPr/>
        </p:nvSpPr>
        <p:spPr>
          <a:xfrm>
            <a:off x="7464974" y="4365141"/>
            <a:ext cx="182880" cy="182880"/>
          </a:xfrm>
          <a:prstGeom prst="triangle">
            <a:avLst/>
          </a:prstGeom>
          <a:noFill/>
          <a:ln w="1270">
            <a:solidFill>
              <a:srgbClr val="AC5EF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Pipelining: Doing More at Once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Pipelining is a technique used to improve CPU performance by overlapping the execution of multiple instructions.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Break down instructions: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Into stages (fetch, decode, execute, etc.).</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Multiple instructions in progress: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Like an assembly line.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Improved throughput: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More instructions completed per unit of time.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Think of it as washing, drying, and folding clothes at the same time instead of one after the other.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290419" y="1824984"/>
            <a:ext cx="182880" cy="182880"/>
          </a:xfrm>
          <a:prstGeom prst="sun">
            <a:avLst/>
          </a:prstGeom>
          <a:noFill/>
          <a:ln w="1270">
            <a:solidFill>
              <a:srgbClr val="B6BBA4"/>
            </a:solidFill>
            <a:prstDash val="solid"/>
          </a:ln>
        </p:spPr>
      </p:sp>
      <p:sp>
        <p:nvSpPr>
          <p:cNvPr id="7" name="Shape 5"/>
          <p:cNvSpPr/>
          <p:nvPr/>
        </p:nvSpPr>
        <p:spPr>
          <a:xfrm>
            <a:off x="2466316" y="3842057"/>
            <a:ext cx="182880" cy="182880"/>
          </a:xfrm>
          <a:prstGeom prst="cube">
            <a:avLst/>
          </a:prstGeom>
          <a:noFill/>
          <a:ln w="1270">
            <a:solidFill>
              <a:srgbClr val="E780A2"/>
            </a:solidFill>
            <a:prstDash val="solid"/>
          </a:ln>
        </p:spPr>
      </p:sp>
      <p:sp>
        <p:nvSpPr>
          <p:cNvPr id="8" name="Shape 6"/>
          <p:cNvSpPr/>
          <p:nvPr/>
        </p:nvSpPr>
        <p:spPr>
          <a:xfrm>
            <a:off x="526678" y="1917963"/>
            <a:ext cx="182880" cy="182880"/>
          </a:xfrm>
          <a:prstGeom prst="triangle">
            <a:avLst/>
          </a:prstGeom>
          <a:noFill/>
          <a:ln w="1270">
            <a:solidFill>
              <a:srgbClr val="0CF926"/>
            </a:solidFill>
            <a:prstDash val="solid"/>
          </a:ln>
        </p:spPr>
      </p:sp>
      <p:sp>
        <p:nvSpPr>
          <p:cNvPr id="9" name="Shape 7"/>
          <p:cNvSpPr/>
          <p:nvPr/>
        </p:nvSpPr>
        <p:spPr>
          <a:xfrm>
            <a:off x="7798884" y="73526"/>
            <a:ext cx="182880" cy="182880"/>
          </a:xfrm>
          <a:prstGeom prst="sun">
            <a:avLst/>
          </a:prstGeom>
          <a:noFill/>
          <a:ln w="1270">
            <a:solidFill>
              <a:srgbClr val="DA100B"/>
            </a:solidFill>
            <a:prstDash val="solid"/>
          </a:ln>
        </p:spPr>
      </p:sp>
      <p:sp>
        <p:nvSpPr>
          <p:cNvPr id="10" name="Shape 8"/>
          <p:cNvSpPr/>
          <p:nvPr/>
        </p:nvSpPr>
        <p:spPr>
          <a:xfrm>
            <a:off x="2572815" y="4287010"/>
            <a:ext cx="182880" cy="182880"/>
          </a:xfrm>
          <a:prstGeom prst="cube">
            <a:avLst/>
          </a:prstGeom>
          <a:noFill/>
          <a:ln w="1270">
            <a:solidFill>
              <a:srgbClr val="4CD3E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Parallel Processing: Multiple Brains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Parallel processing involves using multiple processors or cores to execute instructions simultaneously.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Multicore CPUs: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Have multiple processing units on a single chip.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Multiprocessor systems: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Have multiple CPUs in a single computer.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Increased performance: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Can significantly speed up tasks that can be divided into smaller parts.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Different forms: Instruction-level parallelism, data-level parallelism.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359966" y="1850508"/>
            <a:ext cx="182880" cy="182880"/>
          </a:xfrm>
          <a:prstGeom prst="sun">
            <a:avLst/>
          </a:prstGeom>
          <a:noFill/>
          <a:ln w="1270">
            <a:solidFill>
              <a:srgbClr val="AD022E"/>
            </a:solidFill>
            <a:prstDash val="solid"/>
          </a:ln>
        </p:spPr>
      </p:sp>
      <p:sp>
        <p:nvSpPr>
          <p:cNvPr id="7" name="Shape 5"/>
          <p:cNvSpPr/>
          <p:nvPr/>
        </p:nvSpPr>
        <p:spPr>
          <a:xfrm>
            <a:off x="2225258" y="1821137"/>
            <a:ext cx="182880" cy="182880"/>
          </a:xfrm>
          <a:prstGeom prst="sun">
            <a:avLst/>
          </a:prstGeom>
          <a:noFill/>
          <a:ln w="1270">
            <a:solidFill>
              <a:srgbClr val="79CF1A"/>
            </a:solidFill>
            <a:prstDash val="solid"/>
          </a:ln>
        </p:spPr>
      </p:sp>
      <p:sp>
        <p:nvSpPr>
          <p:cNvPr id="8" name="Shape 6"/>
          <p:cNvSpPr/>
          <p:nvPr/>
        </p:nvSpPr>
        <p:spPr>
          <a:xfrm>
            <a:off x="4736152" y="2097802"/>
            <a:ext cx="182880" cy="182880"/>
          </a:xfrm>
          <a:prstGeom prst="sun">
            <a:avLst/>
          </a:prstGeom>
          <a:noFill/>
          <a:ln w="1270">
            <a:solidFill>
              <a:srgbClr val="7C6E88"/>
            </a:solidFill>
            <a:prstDash val="solid"/>
          </a:ln>
        </p:spPr>
      </p:sp>
      <p:sp>
        <p:nvSpPr>
          <p:cNvPr id="9" name="Shape 7"/>
          <p:cNvSpPr/>
          <p:nvPr/>
        </p:nvSpPr>
        <p:spPr>
          <a:xfrm>
            <a:off x="1883982" y="2302066"/>
            <a:ext cx="182880" cy="182880"/>
          </a:xfrm>
          <a:prstGeom prst="rect">
            <a:avLst/>
          </a:prstGeom>
          <a:noFill/>
          <a:ln w="1270">
            <a:solidFill>
              <a:srgbClr val="32ADB8"/>
            </a:solidFill>
            <a:prstDash val="solid"/>
          </a:ln>
        </p:spPr>
      </p:sp>
      <p:sp>
        <p:nvSpPr>
          <p:cNvPr id="10" name="Shape 8"/>
          <p:cNvSpPr/>
          <p:nvPr/>
        </p:nvSpPr>
        <p:spPr>
          <a:xfrm>
            <a:off x="3839686" y="3936040"/>
            <a:ext cx="182880" cy="182880"/>
          </a:xfrm>
          <a:prstGeom prst="cube">
            <a:avLst/>
          </a:prstGeom>
          <a:noFill/>
          <a:ln w="1270">
            <a:solidFill>
              <a:srgbClr val="1CE8B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Multicore Processors: Teamwork on a Chip</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Multicore processors integrate multiple CPUs (cores) onto a single chip.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Each core can execute instructions independently.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Share resources: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Cache, memory controller, etc.</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Improved performance: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Can run multiple programs or threads concurrently.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Essential for modern multitasking and demanding 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151914" y="2546130"/>
            <a:ext cx="182880" cy="182880"/>
          </a:xfrm>
          <a:prstGeom prst="triangle">
            <a:avLst/>
          </a:prstGeom>
          <a:noFill/>
          <a:ln w="1270">
            <a:solidFill>
              <a:srgbClr val="F976D3"/>
            </a:solidFill>
            <a:prstDash val="solid"/>
          </a:ln>
        </p:spPr>
      </p:sp>
      <p:sp>
        <p:nvSpPr>
          <p:cNvPr id="7" name="Shape 5"/>
          <p:cNvSpPr/>
          <p:nvPr/>
        </p:nvSpPr>
        <p:spPr>
          <a:xfrm>
            <a:off x="6488015" y="1060856"/>
            <a:ext cx="182880" cy="182880"/>
          </a:xfrm>
          <a:prstGeom prst="triangle">
            <a:avLst/>
          </a:prstGeom>
          <a:noFill/>
          <a:ln w="1270">
            <a:solidFill>
              <a:srgbClr val="9021AA"/>
            </a:solidFill>
            <a:prstDash val="solid"/>
          </a:ln>
        </p:spPr>
      </p:sp>
      <p:sp>
        <p:nvSpPr>
          <p:cNvPr id="8" name="Shape 6"/>
          <p:cNvSpPr/>
          <p:nvPr/>
        </p:nvSpPr>
        <p:spPr>
          <a:xfrm>
            <a:off x="4751338" y="2656435"/>
            <a:ext cx="182880" cy="182880"/>
          </a:xfrm>
          <a:prstGeom prst="triangle">
            <a:avLst/>
          </a:prstGeom>
          <a:noFill/>
          <a:ln w="1270">
            <a:solidFill>
              <a:srgbClr val="9513B8"/>
            </a:solidFill>
            <a:prstDash val="solid"/>
          </a:ln>
        </p:spPr>
      </p:sp>
      <p:sp>
        <p:nvSpPr>
          <p:cNvPr id="9" name="Shape 7"/>
          <p:cNvSpPr/>
          <p:nvPr/>
        </p:nvSpPr>
        <p:spPr>
          <a:xfrm>
            <a:off x="5408284" y="3238282"/>
            <a:ext cx="182880" cy="182880"/>
          </a:xfrm>
          <a:prstGeom prst="triangle">
            <a:avLst/>
          </a:prstGeom>
          <a:noFill/>
          <a:ln w="1270">
            <a:solidFill>
              <a:srgbClr val="D22BC0"/>
            </a:solidFill>
            <a:prstDash val="solid"/>
          </a:ln>
        </p:spPr>
      </p:sp>
      <p:sp>
        <p:nvSpPr>
          <p:cNvPr id="10" name="Shape 8"/>
          <p:cNvSpPr/>
          <p:nvPr/>
        </p:nvSpPr>
        <p:spPr>
          <a:xfrm>
            <a:off x="3486228" y="657366"/>
            <a:ext cx="182880" cy="182880"/>
          </a:xfrm>
          <a:prstGeom prst="triangle">
            <a:avLst/>
          </a:prstGeom>
          <a:noFill/>
          <a:ln w="1270">
            <a:solidFill>
              <a:srgbClr val="A0416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GPU: The Graphics Powerhouse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Graphics Processing Units (GPUs) are specialized processors designed for handling graphics and image processing.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Massively parallel: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Thousands of cores.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Optimized for calculations: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Used in graphics rendering, machine learning, and other compute-intensive tasks.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Dedicated memory: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Usually has its own dedicated memory (VRAM).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Examples:  Nvidia GeForce, AMD Radeon.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830018" y="3330721"/>
            <a:ext cx="182880" cy="182880"/>
          </a:xfrm>
          <a:prstGeom prst="rect">
            <a:avLst/>
          </a:prstGeom>
          <a:noFill/>
          <a:ln w="1270">
            <a:solidFill>
              <a:srgbClr val="EE4616"/>
            </a:solidFill>
            <a:prstDash val="solid"/>
          </a:ln>
        </p:spPr>
      </p:sp>
      <p:sp>
        <p:nvSpPr>
          <p:cNvPr id="7" name="Shape 5"/>
          <p:cNvSpPr/>
          <p:nvPr/>
        </p:nvSpPr>
        <p:spPr>
          <a:xfrm>
            <a:off x="3530441" y="3998652"/>
            <a:ext cx="182880" cy="182880"/>
          </a:xfrm>
          <a:prstGeom prst="rect">
            <a:avLst/>
          </a:prstGeom>
          <a:noFill/>
          <a:ln w="1270">
            <a:solidFill>
              <a:srgbClr val="1C3451"/>
            </a:solidFill>
            <a:prstDash val="solid"/>
          </a:ln>
        </p:spPr>
      </p:sp>
      <p:sp>
        <p:nvSpPr>
          <p:cNvPr id="8" name="Shape 6"/>
          <p:cNvSpPr/>
          <p:nvPr/>
        </p:nvSpPr>
        <p:spPr>
          <a:xfrm>
            <a:off x="2566620" y="4279386"/>
            <a:ext cx="182880" cy="182880"/>
          </a:xfrm>
          <a:prstGeom prst="sun">
            <a:avLst/>
          </a:prstGeom>
          <a:noFill/>
          <a:ln w="1270">
            <a:solidFill>
              <a:srgbClr val="90B3FF"/>
            </a:solidFill>
            <a:prstDash val="solid"/>
          </a:ln>
        </p:spPr>
      </p:sp>
      <p:sp>
        <p:nvSpPr>
          <p:cNvPr id="9" name="Shape 7"/>
          <p:cNvSpPr/>
          <p:nvPr/>
        </p:nvSpPr>
        <p:spPr>
          <a:xfrm>
            <a:off x="499146" y="581776"/>
            <a:ext cx="182880" cy="182880"/>
          </a:xfrm>
          <a:prstGeom prst="rect">
            <a:avLst/>
          </a:prstGeom>
          <a:noFill/>
          <a:ln w="1270">
            <a:solidFill>
              <a:srgbClr val="1C07A4"/>
            </a:solidFill>
            <a:prstDash val="solid"/>
          </a:ln>
        </p:spPr>
      </p:sp>
      <p:sp>
        <p:nvSpPr>
          <p:cNvPr id="10" name="Shape 8"/>
          <p:cNvSpPr/>
          <p:nvPr/>
        </p:nvSpPr>
        <p:spPr>
          <a:xfrm>
            <a:off x="1246893" y="3629284"/>
            <a:ext cx="182880" cy="182880"/>
          </a:xfrm>
          <a:prstGeom prst="cube">
            <a:avLst/>
          </a:prstGeom>
          <a:noFill/>
          <a:ln w="1270">
            <a:solidFill>
              <a:srgbClr val="AB131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Interrupts: Getting the CPU's Attention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Interrupts are signals that tell the CPU to stop what it's doing and handle a different task.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Hardware interrupts: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Generated by devices like the keyboard or mouse.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Software interrupts: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Generated by programs.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Interrupt handler: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special routine that the CPU executes when an interrupt occurs.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Essential for responding to events in a timely manner.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325794" y="1105141"/>
            <a:ext cx="182880" cy="182880"/>
          </a:xfrm>
          <a:prstGeom prst="sun">
            <a:avLst/>
          </a:prstGeom>
          <a:noFill/>
          <a:ln w="1270">
            <a:solidFill>
              <a:srgbClr val="A904F7"/>
            </a:solidFill>
            <a:prstDash val="solid"/>
          </a:ln>
        </p:spPr>
      </p:sp>
      <p:sp>
        <p:nvSpPr>
          <p:cNvPr id="7" name="Shape 5"/>
          <p:cNvSpPr/>
          <p:nvPr/>
        </p:nvSpPr>
        <p:spPr>
          <a:xfrm>
            <a:off x="3226726" y="3866671"/>
            <a:ext cx="182880" cy="182880"/>
          </a:xfrm>
          <a:prstGeom prst="rect">
            <a:avLst/>
          </a:prstGeom>
          <a:noFill/>
          <a:ln w="1270">
            <a:solidFill>
              <a:srgbClr val="0140C9"/>
            </a:solidFill>
            <a:prstDash val="solid"/>
          </a:ln>
        </p:spPr>
      </p:sp>
      <p:sp>
        <p:nvSpPr>
          <p:cNvPr id="8" name="Shape 6"/>
          <p:cNvSpPr/>
          <p:nvPr/>
        </p:nvSpPr>
        <p:spPr>
          <a:xfrm>
            <a:off x="465412" y="3933708"/>
            <a:ext cx="182880" cy="182880"/>
          </a:xfrm>
          <a:prstGeom prst="triangle">
            <a:avLst/>
          </a:prstGeom>
          <a:noFill/>
          <a:ln w="1270">
            <a:solidFill>
              <a:srgbClr val="02F799"/>
            </a:solidFill>
            <a:prstDash val="solid"/>
          </a:ln>
        </p:spPr>
      </p:sp>
      <p:sp>
        <p:nvSpPr>
          <p:cNvPr id="9" name="Shape 7"/>
          <p:cNvSpPr/>
          <p:nvPr/>
        </p:nvSpPr>
        <p:spPr>
          <a:xfrm>
            <a:off x="6649030" y="4446343"/>
            <a:ext cx="182880" cy="182880"/>
          </a:xfrm>
          <a:prstGeom prst="rect">
            <a:avLst/>
          </a:prstGeom>
          <a:noFill/>
          <a:ln w="1270">
            <a:solidFill>
              <a:srgbClr val="C660BD"/>
            </a:solidFill>
            <a:prstDash val="solid"/>
          </a:ln>
        </p:spPr>
      </p:sp>
      <p:sp>
        <p:nvSpPr>
          <p:cNvPr id="10" name="Shape 8"/>
          <p:cNvSpPr/>
          <p:nvPr/>
        </p:nvSpPr>
        <p:spPr>
          <a:xfrm>
            <a:off x="2226758" y="1976399"/>
            <a:ext cx="182880" cy="182880"/>
          </a:xfrm>
          <a:prstGeom prst="triangle">
            <a:avLst/>
          </a:prstGeom>
          <a:noFill/>
          <a:ln w="1270">
            <a:solidFill>
              <a:srgbClr val="45D8A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Operating Systems and Architecture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Operating System (OS) plays a crucial role in managing computer hardware and resources.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Abstracts hardware: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Provides a consistent interface for applications.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Manages memory: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Allocates memory to processes.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Schedules tasks: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Determines which processes get to run on the CPU.</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Handles I/O:</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Communicates with peripheral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OS and the computer architecture are tightly intertwined.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445462" y="3018599"/>
            <a:ext cx="182880" cy="182880"/>
          </a:xfrm>
          <a:prstGeom prst="sun">
            <a:avLst/>
          </a:prstGeom>
          <a:noFill/>
          <a:ln w="1270">
            <a:solidFill>
              <a:srgbClr val="9B13CC"/>
            </a:solidFill>
            <a:prstDash val="solid"/>
          </a:ln>
        </p:spPr>
      </p:sp>
      <p:sp>
        <p:nvSpPr>
          <p:cNvPr id="7" name="Shape 5"/>
          <p:cNvSpPr/>
          <p:nvPr/>
        </p:nvSpPr>
        <p:spPr>
          <a:xfrm>
            <a:off x="4332233" y="2977177"/>
            <a:ext cx="182880" cy="182880"/>
          </a:xfrm>
          <a:prstGeom prst="rect">
            <a:avLst/>
          </a:prstGeom>
          <a:noFill/>
          <a:ln w="1270">
            <a:solidFill>
              <a:srgbClr val="E9C5A2"/>
            </a:solidFill>
            <a:prstDash val="solid"/>
          </a:ln>
        </p:spPr>
      </p:sp>
      <p:sp>
        <p:nvSpPr>
          <p:cNvPr id="8" name="Shape 6"/>
          <p:cNvSpPr/>
          <p:nvPr/>
        </p:nvSpPr>
        <p:spPr>
          <a:xfrm>
            <a:off x="3818973" y="1201248"/>
            <a:ext cx="182880" cy="182880"/>
          </a:xfrm>
          <a:prstGeom prst="triangle">
            <a:avLst/>
          </a:prstGeom>
          <a:noFill/>
          <a:ln w="1270">
            <a:solidFill>
              <a:srgbClr val="C848F9"/>
            </a:solidFill>
            <a:prstDash val="solid"/>
          </a:ln>
        </p:spPr>
      </p:sp>
      <p:sp>
        <p:nvSpPr>
          <p:cNvPr id="9" name="Shape 7"/>
          <p:cNvSpPr/>
          <p:nvPr/>
        </p:nvSpPr>
        <p:spPr>
          <a:xfrm>
            <a:off x="1273477" y="3292652"/>
            <a:ext cx="182880" cy="182880"/>
          </a:xfrm>
          <a:prstGeom prst="cube">
            <a:avLst/>
          </a:prstGeom>
          <a:noFill/>
          <a:ln w="1270">
            <a:solidFill>
              <a:srgbClr val="30137F"/>
            </a:solidFill>
            <a:prstDash val="solid"/>
          </a:ln>
        </p:spPr>
      </p:sp>
      <p:sp>
        <p:nvSpPr>
          <p:cNvPr id="10" name="Shape 8"/>
          <p:cNvSpPr/>
          <p:nvPr/>
        </p:nvSpPr>
        <p:spPr>
          <a:xfrm>
            <a:off x="7787463" y="2196227"/>
            <a:ext cx="182880" cy="182880"/>
          </a:xfrm>
          <a:prstGeom prst="rect">
            <a:avLst/>
          </a:prstGeom>
          <a:noFill/>
          <a:ln w="1270">
            <a:solidFill>
              <a:srgbClr val="83D7C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Virtualization: Running Multiple OSes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Virtualization allows you to run multiple operating systems (virtual machines) on a single physical computer.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Hypervisor: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software layer that manages the virtual machines.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Isolation: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Each virtual machine runs in its own isolated environment.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Resource sharing: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Virtual machines share the physical computer's resources (CPU, memory, storage).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Used for server consolidation, testing, and development.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071890" y="89678"/>
            <a:ext cx="182880" cy="182880"/>
          </a:xfrm>
          <a:prstGeom prst="sun">
            <a:avLst/>
          </a:prstGeom>
          <a:noFill/>
          <a:ln w="1270">
            <a:solidFill>
              <a:srgbClr val="DA31C3"/>
            </a:solidFill>
            <a:prstDash val="solid"/>
          </a:ln>
        </p:spPr>
      </p:sp>
      <p:sp>
        <p:nvSpPr>
          <p:cNvPr id="7" name="Shape 5"/>
          <p:cNvSpPr/>
          <p:nvPr/>
        </p:nvSpPr>
        <p:spPr>
          <a:xfrm>
            <a:off x="4330313" y="1922866"/>
            <a:ext cx="182880" cy="182880"/>
          </a:xfrm>
          <a:prstGeom prst="cube">
            <a:avLst/>
          </a:prstGeom>
          <a:noFill/>
          <a:ln w="1270">
            <a:solidFill>
              <a:srgbClr val="C541FF"/>
            </a:solidFill>
            <a:prstDash val="solid"/>
          </a:ln>
        </p:spPr>
      </p:sp>
      <p:sp>
        <p:nvSpPr>
          <p:cNvPr id="8" name="Shape 6"/>
          <p:cNvSpPr/>
          <p:nvPr/>
        </p:nvSpPr>
        <p:spPr>
          <a:xfrm>
            <a:off x="5444075" y="3451677"/>
            <a:ext cx="182880" cy="182880"/>
          </a:xfrm>
          <a:prstGeom prst="rect">
            <a:avLst/>
          </a:prstGeom>
          <a:noFill/>
          <a:ln w="1270">
            <a:solidFill>
              <a:srgbClr val="338632"/>
            </a:solidFill>
            <a:prstDash val="solid"/>
          </a:ln>
        </p:spPr>
      </p:sp>
      <p:sp>
        <p:nvSpPr>
          <p:cNvPr id="9" name="Shape 7"/>
          <p:cNvSpPr/>
          <p:nvPr/>
        </p:nvSpPr>
        <p:spPr>
          <a:xfrm>
            <a:off x="803850" y="1074612"/>
            <a:ext cx="182880" cy="182880"/>
          </a:xfrm>
          <a:prstGeom prst="cube">
            <a:avLst/>
          </a:prstGeom>
          <a:noFill/>
          <a:ln w="1270">
            <a:solidFill>
              <a:srgbClr val="E5E988"/>
            </a:solidFill>
            <a:prstDash val="solid"/>
          </a:ln>
        </p:spPr>
      </p:sp>
      <p:sp>
        <p:nvSpPr>
          <p:cNvPr id="10" name="Shape 8"/>
          <p:cNvSpPr/>
          <p:nvPr/>
        </p:nvSpPr>
        <p:spPr>
          <a:xfrm>
            <a:off x="7314357" y="4175188"/>
            <a:ext cx="182880" cy="182880"/>
          </a:xfrm>
          <a:prstGeom prst="cube">
            <a:avLst/>
          </a:prstGeom>
          <a:noFill/>
          <a:ln w="1270">
            <a:solidFill>
              <a:srgbClr val="46F92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Embedded Systems: Computers in Everything</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Embedded systems are specialized computer systems designed for specific tasks, often with real-time constraints.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Microwave ovens, cars, medical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Limited resources: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Often have limited processing power and memory.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Real-time operating systems (RTOS):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Designed to guarantee timely execution of tasks.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Focus on efficiency and reliability.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689945" y="1658243"/>
            <a:ext cx="182880" cy="182880"/>
          </a:xfrm>
          <a:prstGeom prst="rect">
            <a:avLst/>
          </a:prstGeom>
          <a:noFill/>
          <a:ln w="1270">
            <a:solidFill>
              <a:srgbClr val="4686BF"/>
            </a:solidFill>
            <a:prstDash val="solid"/>
          </a:ln>
        </p:spPr>
      </p:sp>
      <p:sp>
        <p:nvSpPr>
          <p:cNvPr id="7" name="Shape 5"/>
          <p:cNvSpPr/>
          <p:nvPr/>
        </p:nvSpPr>
        <p:spPr>
          <a:xfrm>
            <a:off x="332217" y="902037"/>
            <a:ext cx="182880" cy="182880"/>
          </a:xfrm>
          <a:prstGeom prst="sun">
            <a:avLst/>
          </a:prstGeom>
          <a:noFill/>
          <a:ln w="1270">
            <a:solidFill>
              <a:srgbClr val="AC2F73"/>
            </a:solidFill>
            <a:prstDash val="solid"/>
          </a:ln>
        </p:spPr>
      </p:sp>
      <p:sp>
        <p:nvSpPr>
          <p:cNvPr id="8" name="Shape 6"/>
          <p:cNvSpPr/>
          <p:nvPr/>
        </p:nvSpPr>
        <p:spPr>
          <a:xfrm>
            <a:off x="4543424" y="2308030"/>
            <a:ext cx="182880" cy="182880"/>
          </a:xfrm>
          <a:prstGeom prst="cube">
            <a:avLst/>
          </a:prstGeom>
          <a:noFill/>
          <a:ln w="1270">
            <a:solidFill>
              <a:srgbClr val="F0985B"/>
            </a:solidFill>
            <a:prstDash val="solid"/>
          </a:ln>
        </p:spPr>
      </p:sp>
      <p:sp>
        <p:nvSpPr>
          <p:cNvPr id="9" name="Shape 7"/>
          <p:cNvSpPr/>
          <p:nvPr/>
        </p:nvSpPr>
        <p:spPr>
          <a:xfrm>
            <a:off x="3688978" y="652246"/>
            <a:ext cx="182880" cy="182880"/>
          </a:xfrm>
          <a:prstGeom prst="cube">
            <a:avLst/>
          </a:prstGeom>
          <a:noFill/>
          <a:ln w="1270">
            <a:solidFill>
              <a:srgbClr val="0D9DC0"/>
            </a:solidFill>
            <a:prstDash val="solid"/>
          </a:ln>
        </p:spPr>
      </p:sp>
      <p:sp>
        <p:nvSpPr>
          <p:cNvPr id="10" name="Shape 8"/>
          <p:cNvSpPr/>
          <p:nvPr/>
        </p:nvSpPr>
        <p:spPr>
          <a:xfrm>
            <a:off x="1466017" y="1548530"/>
            <a:ext cx="182880" cy="182880"/>
          </a:xfrm>
          <a:prstGeom prst="sun">
            <a:avLst/>
          </a:prstGeom>
          <a:noFill/>
          <a:ln w="1270">
            <a:solidFill>
              <a:srgbClr val="98C17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What is Computer Architecture?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Computer architecture is like the blueprint of a computer. It defines: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components are used: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Like the CPU, memory, and storage.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How they are connected: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How these parts communicate.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How they operate: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basic principles of how data is processed.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Think of it as the design and organization of a computer system, impacting its performance, cost, and efficiency.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431322" y="3336783"/>
            <a:ext cx="182880" cy="182880"/>
          </a:xfrm>
          <a:prstGeom prst="triangle">
            <a:avLst/>
          </a:prstGeom>
          <a:noFill/>
          <a:ln w="1270">
            <a:solidFill>
              <a:srgbClr val="A7E4BA"/>
            </a:solidFill>
            <a:prstDash val="solid"/>
          </a:ln>
        </p:spPr>
      </p:sp>
      <p:sp>
        <p:nvSpPr>
          <p:cNvPr id="7" name="Shape 5"/>
          <p:cNvSpPr/>
          <p:nvPr/>
        </p:nvSpPr>
        <p:spPr>
          <a:xfrm>
            <a:off x="4481635" y="1878568"/>
            <a:ext cx="182880" cy="182880"/>
          </a:xfrm>
          <a:prstGeom prst="sun">
            <a:avLst/>
          </a:prstGeom>
          <a:noFill/>
          <a:ln w="1270">
            <a:solidFill>
              <a:srgbClr val="1BF889"/>
            </a:solidFill>
            <a:prstDash val="solid"/>
          </a:ln>
        </p:spPr>
      </p:sp>
      <p:sp>
        <p:nvSpPr>
          <p:cNvPr id="8" name="Shape 6"/>
          <p:cNvSpPr/>
          <p:nvPr/>
        </p:nvSpPr>
        <p:spPr>
          <a:xfrm>
            <a:off x="4584260" y="1786981"/>
            <a:ext cx="182880" cy="182880"/>
          </a:xfrm>
          <a:prstGeom prst="cube">
            <a:avLst/>
          </a:prstGeom>
          <a:noFill/>
          <a:ln w="1270">
            <a:solidFill>
              <a:srgbClr val="039807"/>
            </a:solidFill>
            <a:prstDash val="solid"/>
          </a:ln>
        </p:spPr>
      </p:sp>
      <p:sp>
        <p:nvSpPr>
          <p:cNvPr id="9" name="Shape 7"/>
          <p:cNvSpPr/>
          <p:nvPr/>
        </p:nvSpPr>
        <p:spPr>
          <a:xfrm>
            <a:off x="975891" y="579976"/>
            <a:ext cx="182880" cy="182880"/>
          </a:xfrm>
          <a:prstGeom prst="sun">
            <a:avLst/>
          </a:prstGeom>
          <a:noFill/>
          <a:ln w="1270">
            <a:solidFill>
              <a:srgbClr val="E7659A"/>
            </a:solidFill>
            <a:prstDash val="solid"/>
          </a:ln>
        </p:spPr>
      </p:sp>
      <p:sp>
        <p:nvSpPr>
          <p:cNvPr id="10" name="Shape 8"/>
          <p:cNvSpPr/>
          <p:nvPr/>
        </p:nvSpPr>
        <p:spPr>
          <a:xfrm>
            <a:off x="4630845" y="1528758"/>
            <a:ext cx="182880" cy="182880"/>
          </a:xfrm>
          <a:prstGeom prst="sun">
            <a:avLst/>
          </a:prstGeom>
          <a:noFill/>
          <a:ln w="1270">
            <a:solidFill>
              <a:srgbClr val="C3D2E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Cloud Computing: Architecture on a Massive Scale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Cloud computing provides access to computing resources (servers, storage, databases) over the internet.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Data centers: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Large facilities with thousands of servers.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Scalability: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Resources can be easily scaled up or down as needed.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Pay-as-you-go:</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You only pay for the resources you use.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Major providers: Amazon Web Services (AWS), Microsoft Azure, Google Cloud Platform (GCP).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28799" y="782551"/>
            <a:ext cx="182880" cy="182880"/>
          </a:xfrm>
          <a:prstGeom prst="cube">
            <a:avLst/>
          </a:prstGeom>
          <a:noFill/>
          <a:ln w="1270">
            <a:solidFill>
              <a:srgbClr val="E5AEDE"/>
            </a:solidFill>
            <a:prstDash val="solid"/>
          </a:ln>
        </p:spPr>
      </p:sp>
      <p:sp>
        <p:nvSpPr>
          <p:cNvPr id="7" name="Shape 5"/>
          <p:cNvSpPr/>
          <p:nvPr/>
        </p:nvSpPr>
        <p:spPr>
          <a:xfrm>
            <a:off x="5730095" y="502013"/>
            <a:ext cx="182880" cy="182880"/>
          </a:xfrm>
          <a:prstGeom prst="sun">
            <a:avLst/>
          </a:prstGeom>
          <a:noFill/>
          <a:ln w="1270">
            <a:solidFill>
              <a:srgbClr val="19C9B5"/>
            </a:solidFill>
            <a:prstDash val="solid"/>
          </a:ln>
        </p:spPr>
      </p:sp>
      <p:sp>
        <p:nvSpPr>
          <p:cNvPr id="8" name="Shape 6"/>
          <p:cNvSpPr/>
          <p:nvPr/>
        </p:nvSpPr>
        <p:spPr>
          <a:xfrm>
            <a:off x="3117029" y="3871660"/>
            <a:ext cx="182880" cy="182880"/>
          </a:xfrm>
          <a:prstGeom prst="sun">
            <a:avLst/>
          </a:prstGeom>
          <a:noFill/>
          <a:ln w="1270">
            <a:solidFill>
              <a:srgbClr val="4CBC17"/>
            </a:solidFill>
            <a:prstDash val="solid"/>
          </a:ln>
        </p:spPr>
      </p:sp>
      <p:sp>
        <p:nvSpPr>
          <p:cNvPr id="9" name="Shape 7"/>
          <p:cNvSpPr/>
          <p:nvPr/>
        </p:nvSpPr>
        <p:spPr>
          <a:xfrm>
            <a:off x="5270298" y="849565"/>
            <a:ext cx="182880" cy="182880"/>
          </a:xfrm>
          <a:prstGeom prst="triangle">
            <a:avLst/>
          </a:prstGeom>
          <a:noFill/>
          <a:ln w="1270">
            <a:solidFill>
              <a:srgbClr val="D2869B"/>
            </a:solidFill>
            <a:prstDash val="solid"/>
          </a:ln>
        </p:spPr>
      </p:sp>
      <p:sp>
        <p:nvSpPr>
          <p:cNvPr id="10" name="Shape 8"/>
          <p:cNvSpPr/>
          <p:nvPr/>
        </p:nvSpPr>
        <p:spPr>
          <a:xfrm>
            <a:off x="971286" y="1430005"/>
            <a:ext cx="182880" cy="182880"/>
          </a:xfrm>
          <a:prstGeom prst="sun">
            <a:avLst/>
          </a:prstGeom>
          <a:noFill/>
          <a:ln w="1270">
            <a:solidFill>
              <a:srgbClr val="2FA02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Quantum Computing: A Revolutionary Paradigm</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Quantum computing uses the principles of quantum mechanics to perform computations.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Qubits: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basic unit of information in a quantum computer.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Superposition and entanglement: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Quantum phenomena that enable new types of algorithms.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Potential for breakthroughs: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In fields like drug discovery, materials science, and cryptography.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Still in early stages of development but shows great promise.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019136" y="2857741"/>
            <a:ext cx="182880" cy="182880"/>
          </a:xfrm>
          <a:prstGeom prst="sun">
            <a:avLst/>
          </a:prstGeom>
          <a:noFill/>
          <a:ln w="1270">
            <a:solidFill>
              <a:srgbClr val="86D262"/>
            </a:solidFill>
            <a:prstDash val="solid"/>
          </a:ln>
        </p:spPr>
      </p:sp>
      <p:sp>
        <p:nvSpPr>
          <p:cNvPr id="7" name="Shape 5"/>
          <p:cNvSpPr/>
          <p:nvPr/>
        </p:nvSpPr>
        <p:spPr>
          <a:xfrm>
            <a:off x="5697543" y="4148399"/>
            <a:ext cx="182880" cy="182880"/>
          </a:xfrm>
          <a:prstGeom prst="rect">
            <a:avLst/>
          </a:prstGeom>
          <a:noFill/>
          <a:ln w="1270">
            <a:solidFill>
              <a:srgbClr val="492419"/>
            </a:solidFill>
            <a:prstDash val="solid"/>
          </a:ln>
        </p:spPr>
      </p:sp>
      <p:sp>
        <p:nvSpPr>
          <p:cNvPr id="8" name="Shape 6"/>
          <p:cNvSpPr/>
          <p:nvPr/>
        </p:nvSpPr>
        <p:spPr>
          <a:xfrm>
            <a:off x="394951" y="1965282"/>
            <a:ext cx="182880" cy="182880"/>
          </a:xfrm>
          <a:prstGeom prst="sun">
            <a:avLst/>
          </a:prstGeom>
          <a:noFill/>
          <a:ln w="1270">
            <a:solidFill>
              <a:srgbClr val="A9AEA6"/>
            </a:solidFill>
            <a:prstDash val="solid"/>
          </a:ln>
        </p:spPr>
      </p:sp>
      <p:sp>
        <p:nvSpPr>
          <p:cNvPr id="9" name="Shape 7"/>
          <p:cNvSpPr/>
          <p:nvPr/>
        </p:nvSpPr>
        <p:spPr>
          <a:xfrm>
            <a:off x="1647881" y="4544679"/>
            <a:ext cx="182880" cy="182880"/>
          </a:xfrm>
          <a:prstGeom prst="triangle">
            <a:avLst/>
          </a:prstGeom>
          <a:noFill/>
          <a:ln w="1270">
            <a:solidFill>
              <a:srgbClr val="1C8B20"/>
            </a:solidFill>
            <a:prstDash val="solid"/>
          </a:ln>
        </p:spPr>
      </p:sp>
      <p:sp>
        <p:nvSpPr>
          <p:cNvPr id="10" name="Shape 8"/>
          <p:cNvSpPr/>
          <p:nvPr/>
        </p:nvSpPr>
        <p:spPr>
          <a:xfrm>
            <a:off x="92278" y="1725048"/>
            <a:ext cx="182880" cy="182880"/>
          </a:xfrm>
          <a:prstGeom prst="sun">
            <a:avLst/>
          </a:prstGeom>
          <a:noFill/>
          <a:ln w="1270">
            <a:solidFill>
              <a:srgbClr val="403A5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RISC vs. CISC: Instruction Set Philosophies</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Two major instruction set architectures exist: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RISC (Reduced Instruction Set Computing):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Uses a smaller set of simpler instructions. Faster execution per instruction, often requires more instructions to complete a task. Examples: ARM.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CISC (Complex Instruction Set Computing):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Uses a larger set of more complex instructions. Fewer instructions to complete a task, but instructions can take longer to execute. Examples: x86.</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choice depends on performance goals and application requirements.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515239" y="2006428"/>
            <a:ext cx="182880" cy="182880"/>
          </a:xfrm>
          <a:prstGeom prst="cube">
            <a:avLst/>
          </a:prstGeom>
          <a:noFill/>
          <a:ln w="1270">
            <a:solidFill>
              <a:srgbClr val="DD4385"/>
            </a:solidFill>
            <a:prstDash val="solid"/>
          </a:ln>
        </p:spPr>
      </p:sp>
      <p:sp>
        <p:nvSpPr>
          <p:cNvPr id="7" name="Shape 5"/>
          <p:cNvSpPr/>
          <p:nvPr/>
        </p:nvSpPr>
        <p:spPr>
          <a:xfrm>
            <a:off x="6911109" y="2174914"/>
            <a:ext cx="182880" cy="182880"/>
          </a:xfrm>
          <a:prstGeom prst="rect">
            <a:avLst/>
          </a:prstGeom>
          <a:noFill/>
          <a:ln w="1270">
            <a:solidFill>
              <a:srgbClr val="4BABD7"/>
            </a:solidFill>
            <a:prstDash val="solid"/>
          </a:ln>
        </p:spPr>
      </p:sp>
      <p:sp>
        <p:nvSpPr>
          <p:cNvPr id="8" name="Shape 6"/>
          <p:cNvSpPr/>
          <p:nvPr/>
        </p:nvSpPr>
        <p:spPr>
          <a:xfrm>
            <a:off x="6902945" y="2583499"/>
            <a:ext cx="182880" cy="182880"/>
          </a:xfrm>
          <a:prstGeom prst="sun">
            <a:avLst/>
          </a:prstGeom>
          <a:noFill/>
          <a:ln w="1270">
            <a:solidFill>
              <a:srgbClr val="C13D90"/>
            </a:solidFill>
            <a:prstDash val="solid"/>
          </a:ln>
        </p:spPr>
      </p:sp>
      <p:sp>
        <p:nvSpPr>
          <p:cNvPr id="9" name="Shape 7"/>
          <p:cNvSpPr/>
          <p:nvPr/>
        </p:nvSpPr>
        <p:spPr>
          <a:xfrm>
            <a:off x="7011071" y="2722941"/>
            <a:ext cx="182880" cy="182880"/>
          </a:xfrm>
          <a:prstGeom prst="triangle">
            <a:avLst/>
          </a:prstGeom>
          <a:noFill/>
          <a:ln w="1270">
            <a:solidFill>
              <a:srgbClr val="B90D7D"/>
            </a:solidFill>
            <a:prstDash val="solid"/>
          </a:ln>
        </p:spPr>
      </p:sp>
      <p:sp>
        <p:nvSpPr>
          <p:cNvPr id="10" name="Shape 8"/>
          <p:cNvSpPr/>
          <p:nvPr/>
        </p:nvSpPr>
        <p:spPr>
          <a:xfrm>
            <a:off x="1449097" y="2773404"/>
            <a:ext cx="182880" cy="182880"/>
          </a:xfrm>
          <a:prstGeom prst="cube">
            <a:avLst/>
          </a:prstGeom>
          <a:noFill/>
          <a:ln w="1270">
            <a:solidFill>
              <a:srgbClr val="EC2CBD"/>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Modern Trends in Computer Architecture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field of computer architecture is constantly evolving.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More cores: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Increasing the number of cores in CPUs and GPUs.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Specialized hardware: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Designing processors optimized for specific tasks (e.g., AI accelerators).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Energy efficiency: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Reducing power consumption.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Security: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Protecting against vulnerabilities.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Heterogeneous Computing: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Combining different types of processors (CPU, GPU, AI accelerator) on a single chip to optimize performance and energy efficiency for different types of workloads.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23</a:t>
            </a:r>
            <a:endParaRPr lang="en-US" sz="1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326943" y="2406896"/>
            <a:ext cx="182880" cy="182880"/>
          </a:xfrm>
          <a:prstGeom prst="cube">
            <a:avLst/>
          </a:prstGeom>
          <a:noFill/>
          <a:ln w="1270">
            <a:solidFill>
              <a:srgbClr val="37D480"/>
            </a:solidFill>
            <a:prstDash val="solid"/>
          </a:ln>
        </p:spPr>
      </p:sp>
      <p:sp>
        <p:nvSpPr>
          <p:cNvPr id="7" name="Shape 5"/>
          <p:cNvSpPr/>
          <p:nvPr/>
        </p:nvSpPr>
        <p:spPr>
          <a:xfrm>
            <a:off x="190532" y="2838097"/>
            <a:ext cx="182880" cy="182880"/>
          </a:xfrm>
          <a:prstGeom prst="triangle">
            <a:avLst/>
          </a:prstGeom>
          <a:noFill/>
          <a:ln w="1270">
            <a:solidFill>
              <a:srgbClr val="DFEC97"/>
            </a:solidFill>
            <a:prstDash val="solid"/>
          </a:ln>
        </p:spPr>
      </p:sp>
      <p:sp>
        <p:nvSpPr>
          <p:cNvPr id="8" name="Shape 6"/>
          <p:cNvSpPr/>
          <p:nvPr/>
        </p:nvSpPr>
        <p:spPr>
          <a:xfrm>
            <a:off x="1442671" y="4037392"/>
            <a:ext cx="182880" cy="182880"/>
          </a:xfrm>
          <a:prstGeom prst="triangle">
            <a:avLst/>
          </a:prstGeom>
          <a:noFill/>
          <a:ln w="1270">
            <a:solidFill>
              <a:srgbClr val="2ADAB1"/>
            </a:solidFill>
            <a:prstDash val="solid"/>
          </a:ln>
        </p:spPr>
      </p:sp>
      <p:sp>
        <p:nvSpPr>
          <p:cNvPr id="9" name="Shape 7"/>
          <p:cNvSpPr/>
          <p:nvPr/>
        </p:nvSpPr>
        <p:spPr>
          <a:xfrm>
            <a:off x="7518099" y="1636432"/>
            <a:ext cx="182880" cy="182880"/>
          </a:xfrm>
          <a:prstGeom prst="cube">
            <a:avLst/>
          </a:prstGeom>
          <a:noFill/>
          <a:ln w="1270">
            <a:solidFill>
              <a:srgbClr val="6CC5DB"/>
            </a:solidFill>
            <a:prstDash val="solid"/>
          </a:ln>
        </p:spPr>
      </p:sp>
      <p:sp>
        <p:nvSpPr>
          <p:cNvPr id="10" name="Shape 8"/>
          <p:cNvSpPr/>
          <p:nvPr/>
        </p:nvSpPr>
        <p:spPr>
          <a:xfrm>
            <a:off x="7922259" y="3642270"/>
            <a:ext cx="182880" cy="182880"/>
          </a:xfrm>
          <a:prstGeom prst="sun">
            <a:avLst/>
          </a:prstGeom>
          <a:noFill/>
          <a:ln w="1270">
            <a:solidFill>
              <a:srgbClr val="07A30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Future of Computer Architecture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future of computer architecture is likely to be shaped by several factors: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Continued miniaturization: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Pushing the limits of Moore's Law.</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New materials and technologies: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Exploring new materials and technologies to improve performance and efficiency.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AI-driven design: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Using AI to design better computer architectures.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Quantum computing: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Developing practical quantum computers.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Neuromorphic computing: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Creating systems that mimic the structure and function of the human brain.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24</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8125827" y="1168984"/>
            <a:ext cx="182880" cy="182880"/>
          </a:xfrm>
          <a:prstGeom prst="sun">
            <a:avLst/>
          </a:prstGeom>
          <a:noFill/>
          <a:ln w="1270">
            <a:solidFill>
              <a:srgbClr val="74C133"/>
            </a:solidFill>
            <a:prstDash val="solid"/>
          </a:ln>
        </p:spPr>
      </p:sp>
      <p:sp>
        <p:nvSpPr>
          <p:cNvPr id="7" name="Shape 5"/>
          <p:cNvSpPr/>
          <p:nvPr/>
        </p:nvSpPr>
        <p:spPr>
          <a:xfrm>
            <a:off x="3912935" y="1252341"/>
            <a:ext cx="182880" cy="182880"/>
          </a:xfrm>
          <a:prstGeom prst="cube">
            <a:avLst/>
          </a:prstGeom>
          <a:noFill/>
          <a:ln w="1270">
            <a:solidFill>
              <a:srgbClr val="22EFDC"/>
            </a:solidFill>
            <a:prstDash val="solid"/>
          </a:ln>
        </p:spPr>
      </p:sp>
      <p:sp>
        <p:nvSpPr>
          <p:cNvPr id="8" name="Shape 6"/>
          <p:cNvSpPr/>
          <p:nvPr/>
        </p:nvSpPr>
        <p:spPr>
          <a:xfrm>
            <a:off x="6114239" y="1262326"/>
            <a:ext cx="182880" cy="182880"/>
          </a:xfrm>
          <a:prstGeom prst="cube">
            <a:avLst/>
          </a:prstGeom>
          <a:noFill/>
          <a:ln w="1270">
            <a:solidFill>
              <a:srgbClr val="382C6B"/>
            </a:solidFill>
            <a:prstDash val="solid"/>
          </a:ln>
        </p:spPr>
      </p:sp>
      <p:sp>
        <p:nvSpPr>
          <p:cNvPr id="9" name="Shape 7"/>
          <p:cNvSpPr/>
          <p:nvPr/>
        </p:nvSpPr>
        <p:spPr>
          <a:xfrm>
            <a:off x="7046647" y="1341051"/>
            <a:ext cx="182880" cy="182880"/>
          </a:xfrm>
          <a:prstGeom prst="cube">
            <a:avLst/>
          </a:prstGeom>
          <a:noFill/>
          <a:ln w="1270">
            <a:solidFill>
              <a:srgbClr val="380CA7"/>
            </a:solidFill>
            <a:prstDash val="solid"/>
          </a:ln>
        </p:spPr>
      </p:sp>
      <p:sp>
        <p:nvSpPr>
          <p:cNvPr id="10" name="Shape 8"/>
          <p:cNvSpPr/>
          <p:nvPr/>
        </p:nvSpPr>
        <p:spPr>
          <a:xfrm>
            <a:off x="7605822" y="1287774"/>
            <a:ext cx="182880" cy="182880"/>
          </a:xfrm>
          <a:prstGeom prst="rect">
            <a:avLst/>
          </a:prstGeom>
          <a:noFill/>
          <a:ln w="1270">
            <a:solidFill>
              <a:srgbClr val="D35BC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Conclusion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Computer architecture is a fascinating and complex field that plays a crucial role in shaping the technology we use every day. By understanding the fundamental principles of computer architecture, you can gain a deeper appreciation for how computers work and how they are constantly evolving.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25</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741542" y="3752483"/>
            <a:ext cx="182880" cy="182880"/>
          </a:xfrm>
          <a:prstGeom prst="cube">
            <a:avLst/>
          </a:prstGeom>
          <a:noFill/>
          <a:ln w="1270">
            <a:solidFill>
              <a:srgbClr val="6A8D31"/>
            </a:solidFill>
            <a:prstDash val="solid"/>
          </a:ln>
        </p:spPr>
      </p:sp>
      <p:sp>
        <p:nvSpPr>
          <p:cNvPr id="7" name="Shape 5"/>
          <p:cNvSpPr/>
          <p:nvPr/>
        </p:nvSpPr>
        <p:spPr>
          <a:xfrm>
            <a:off x="4127386" y="17117"/>
            <a:ext cx="182880" cy="182880"/>
          </a:xfrm>
          <a:prstGeom prst="rect">
            <a:avLst/>
          </a:prstGeom>
          <a:noFill/>
          <a:ln w="1270">
            <a:solidFill>
              <a:srgbClr val="6ED4F1"/>
            </a:solidFill>
            <a:prstDash val="solid"/>
          </a:ln>
        </p:spPr>
      </p:sp>
      <p:sp>
        <p:nvSpPr>
          <p:cNvPr id="8" name="Shape 6"/>
          <p:cNvSpPr/>
          <p:nvPr/>
        </p:nvSpPr>
        <p:spPr>
          <a:xfrm>
            <a:off x="6740767" y="282144"/>
            <a:ext cx="182880" cy="182880"/>
          </a:xfrm>
          <a:prstGeom prst="rect">
            <a:avLst/>
          </a:prstGeom>
          <a:noFill/>
          <a:ln w="1270">
            <a:solidFill>
              <a:srgbClr val="160E35"/>
            </a:solidFill>
            <a:prstDash val="solid"/>
          </a:ln>
        </p:spPr>
      </p:sp>
      <p:sp>
        <p:nvSpPr>
          <p:cNvPr id="9" name="Shape 7"/>
          <p:cNvSpPr/>
          <p:nvPr/>
        </p:nvSpPr>
        <p:spPr>
          <a:xfrm>
            <a:off x="7269432" y="2376686"/>
            <a:ext cx="182880" cy="182880"/>
          </a:xfrm>
          <a:prstGeom prst="triangle">
            <a:avLst/>
          </a:prstGeom>
          <a:noFill/>
          <a:ln w="1270">
            <a:solidFill>
              <a:srgbClr val="8CF367"/>
            </a:solidFill>
            <a:prstDash val="solid"/>
          </a:ln>
        </p:spPr>
      </p:sp>
      <p:sp>
        <p:nvSpPr>
          <p:cNvPr id="10" name="Shape 8"/>
          <p:cNvSpPr/>
          <p:nvPr/>
        </p:nvSpPr>
        <p:spPr>
          <a:xfrm>
            <a:off x="5014098" y="2075932"/>
            <a:ext cx="182880" cy="182880"/>
          </a:xfrm>
          <a:prstGeom prst="triangle">
            <a:avLst/>
          </a:prstGeom>
          <a:noFill/>
          <a:ln w="1270">
            <a:solidFill>
              <a:srgbClr val="182CC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The CPU: The Brain of the Computer</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Central Processing Unit (CPU) is where all the magic happens! It: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Executes instructions: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Carries out the commands from programs.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Performs calculations: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Adds, subtracts, etc.</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Controls other components: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Tells other parts what to do.</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Key parts of a CPU:</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Arithmetic Logic Unit (ALU):</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Does the math.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Control Unit (CU):</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Fetches instructions and manages execution.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Registers: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Small, fast storage within the CPU.</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087271" y="4145379"/>
            <a:ext cx="182880" cy="182880"/>
          </a:xfrm>
          <a:prstGeom prst="cube">
            <a:avLst/>
          </a:prstGeom>
          <a:noFill/>
          <a:ln w="1270">
            <a:solidFill>
              <a:srgbClr val="23D5C0"/>
            </a:solidFill>
            <a:prstDash val="solid"/>
          </a:ln>
        </p:spPr>
      </p:sp>
      <p:sp>
        <p:nvSpPr>
          <p:cNvPr id="7" name="Shape 5"/>
          <p:cNvSpPr/>
          <p:nvPr/>
        </p:nvSpPr>
        <p:spPr>
          <a:xfrm>
            <a:off x="7690612" y="3473349"/>
            <a:ext cx="182880" cy="182880"/>
          </a:xfrm>
          <a:prstGeom prst="triangle">
            <a:avLst/>
          </a:prstGeom>
          <a:noFill/>
          <a:ln w="1270">
            <a:solidFill>
              <a:srgbClr val="BF1C18"/>
            </a:solidFill>
            <a:prstDash val="solid"/>
          </a:ln>
        </p:spPr>
      </p:sp>
      <p:sp>
        <p:nvSpPr>
          <p:cNvPr id="8" name="Shape 6"/>
          <p:cNvSpPr/>
          <p:nvPr/>
        </p:nvSpPr>
        <p:spPr>
          <a:xfrm>
            <a:off x="2726142" y="2523387"/>
            <a:ext cx="182880" cy="182880"/>
          </a:xfrm>
          <a:prstGeom prst="cube">
            <a:avLst/>
          </a:prstGeom>
          <a:noFill/>
          <a:ln w="1270">
            <a:solidFill>
              <a:srgbClr val="0D7B87"/>
            </a:solidFill>
            <a:prstDash val="solid"/>
          </a:ln>
        </p:spPr>
      </p:sp>
      <p:sp>
        <p:nvSpPr>
          <p:cNvPr id="9" name="Shape 7"/>
          <p:cNvSpPr/>
          <p:nvPr/>
        </p:nvSpPr>
        <p:spPr>
          <a:xfrm>
            <a:off x="2821828" y="534460"/>
            <a:ext cx="182880" cy="182880"/>
          </a:xfrm>
          <a:prstGeom prst="rect">
            <a:avLst/>
          </a:prstGeom>
          <a:noFill/>
          <a:ln w="1270">
            <a:solidFill>
              <a:srgbClr val="5156D7"/>
            </a:solidFill>
            <a:prstDash val="solid"/>
          </a:ln>
        </p:spPr>
      </p:sp>
      <p:sp>
        <p:nvSpPr>
          <p:cNvPr id="10" name="Shape 8"/>
          <p:cNvSpPr/>
          <p:nvPr/>
        </p:nvSpPr>
        <p:spPr>
          <a:xfrm>
            <a:off x="4176300" y="2894029"/>
            <a:ext cx="182880" cy="182880"/>
          </a:xfrm>
          <a:prstGeom prst="rect">
            <a:avLst/>
          </a:prstGeom>
          <a:noFill/>
          <a:ln w="1270">
            <a:solidFill>
              <a:srgbClr val="086C2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Memory: Short-Term Storage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Memory, specifically RAM (Random Access Memory), is where the computer stores data and instructions </a:t>
            </a:r>
            <a:pPr algn="l" indent="0" marL="0">
              <a:lnSpc>
                <a:spcPts val="2000"/>
              </a:lnSpc>
              <a:buNone/>
            </a:pPr>
            <a:r>
              <a:rPr lang="en-US" sz="1400" i="1" dirty="0">
                <a:solidFill>
                  <a:srgbClr val="FFFFFF"/>
                </a:solidFill>
                <a:latin typeface="Poppins" pitchFamily="34" charset="0"/>
                <a:ea typeface="Poppins" pitchFamily="34" charset="-122"/>
                <a:cs typeface="Poppins" pitchFamily="34" charset="-120"/>
              </a:rPr>
              <a:t>while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it's actively using them.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Volatile: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Data is lost when power is turned off.</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Fast access: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Much faster than storage devices like hard drives.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Temporary workspace: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Think of it like a desktop where you keep the files you're currently working 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Different types of RAM (DDR, DDR5) offer different speeds.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297448" y="3225050"/>
            <a:ext cx="182880" cy="182880"/>
          </a:xfrm>
          <a:prstGeom prst="cube">
            <a:avLst/>
          </a:prstGeom>
          <a:noFill/>
          <a:ln w="1270">
            <a:solidFill>
              <a:srgbClr val="C1202F"/>
            </a:solidFill>
            <a:prstDash val="solid"/>
          </a:ln>
        </p:spPr>
      </p:sp>
      <p:sp>
        <p:nvSpPr>
          <p:cNvPr id="7" name="Shape 5"/>
          <p:cNvSpPr/>
          <p:nvPr/>
        </p:nvSpPr>
        <p:spPr>
          <a:xfrm>
            <a:off x="6484344" y="1956011"/>
            <a:ext cx="182880" cy="182880"/>
          </a:xfrm>
          <a:prstGeom prst="cube">
            <a:avLst/>
          </a:prstGeom>
          <a:noFill/>
          <a:ln w="1270">
            <a:solidFill>
              <a:srgbClr val="50411F"/>
            </a:solidFill>
            <a:prstDash val="solid"/>
          </a:ln>
        </p:spPr>
      </p:sp>
      <p:sp>
        <p:nvSpPr>
          <p:cNvPr id="8" name="Shape 6"/>
          <p:cNvSpPr/>
          <p:nvPr/>
        </p:nvSpPr>
        <p:spPr>
          <a:xfrm>
            <a:off x="1841950" y="1865564"/>
            <a:ext cx="182880" cy="182880"/>
          </a:xfrm>
          <a:prstGeom prst="rect">
            <a:avLst/>
          </a:prstGeom>
          <a:noFill/>
          <a:ln w="1270">
            <a:solidFill>
              <a:srgbClr val="2EADD4"/>
            </a:solidFill>
            <a:prstDash val="solid"/>
          </a:ln>
        </p:spPr>
      </p:sp>
      <p:sp>
        <p:nvSpPr>
          <p:cNvPr id="9" name="Shape 7"/>
          <p:cNvSpPr/>
          <p:nvPr/>
        </p:nvSpPr>
        <p:spPr>
          <a:xfrm>
            <a:off x="1975067" y="2189006"/>
            <a:ext cx="182880" cy="182880"/>
          </a:xfrm>
          <a:prstGeom prst="cube">
            <a:avLst/>
          </a:prstGeom>
          <a:noFill/>
          <a:ln w="1270">
            <a:solidFill>
              <a:srgbClr val="D42B82"/>
            </a:solidFill>
            <a:prstDash val="solid"/>
          </a:ln>
        </p:spPr>
      </p:sp>
      <p:sp>
        <p:nvSpPr>
          <p:cNvPr id="10" name="Shape 8"/>
          <p:cNvSpPr/>
          <p:nvPr/>
        </p:nvSpPr>
        <p:spPr>
          <a:xfrm>
            <a:off x="2015017" y="3718585"/>
            <a:ext cx="182880" cy="182880"/>
          </a:xfrm>
          <a:prstGeom prst="cube">
            <a:avLst/>
          </a:prstGeom>
          <a:noFill/>
          <a:ln w="1270">
            <a:solidFill>
              <a:srgbClr val="907E3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Input/Output (I/O): Connecting to the World</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I/O devices allow the computer to interact with the outside world.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Input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Keyboard, mouse, microphone.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Output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Monitor, printer, speakers.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Storage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Hard drives, SSDs, USB drives (for both input and output).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I/O controllers manage the communication between the CPU and these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054522" y="2299588"/>
            <a:ext cx="182880" cy="182880"/>
          </a:xfrm>
          <a:prstGeom prst="triangle">
            <a:avLst/>
          </a:prstGeom>
          <a:noFill/>
          <a:ln w="1270">
            <a:solidFill>
              <a:srgbClr val="DCE65A"/>
            </a:solidFill>
            <a:prstDash val="solid"/>
          </a:ln>
        </p:spPr>
      </p:sp>
      <p:sp>
        <p:nvSpPr>
          <p:cNvPr id="7" name="Shape 5"/>
          <p:cNvSpPr/>
          <p:nvPr/>
        </p:nvSpPr>
        <p:spPr>
          <a:xfrm>
            <a:off x="1136883" y="32065"/>
            <a:ext cx="182880" cy="182880"/>
          </a:xfrm>
          <a:prstGeom prst="rect">
            <a:avLst/>
          </a:prstGeom>
          <a:noFill/>
          <a:ln w="1270">
            <a:solidFill>
              <a:srgbClr val="3707BB"/>
            </a:solidFill>
            <a:prstDash val="solid"/>
          </a:ln>
        </p:spPr>
      </p:sp>
      <p:sp>
        <p:nvSpPr>
          <p:cNvPr id="8" name="Shape 6"/>
          <p:cNvSpPr/>
          <p:nvPr/>
        </p:nvSpPr>
        <p:spPr>
          <a:xfrm>
            <a:off x="6666575" y="2001484"/>
            <a:ext cx="182880" cy="182880"/>
          </a:xfrm>
          <a:prstGeom prst="sun">
            <a:avLst/>
          </a:prstGeom>
          <a:noFill/>
          <a:ln w="1270">
            <a:solidFill>
              <a:srgbClr val="D3FE4E"/>
            </a:solidFill>
            <a:prstDash val="solid"/>
          </a:ln>
        </p:spPr>
      </p:sp>
      <p:sp>
        <p:nvSpPr>
          <p:cNvPr id="9" name="Shape 7"/>
          <p:cNvSpPr/>
          <p:nvPr/>
        </p:nvSpPr>
        <p:spPr>
          <a:xfrm>
            <a:off x="48953" y="915752"/>
            <a:ext cx="182880" cy="182880"/>
          </a:xfrm>
          <a:prstGeom prst="cube">
            <a:avLst/>
          </a:prstGeom>
          <a:noFill/>
          <a:ln w="1270">
            <a:solidFill>
              <a:srgbClr val="CD2313"/>
            </a:solidFill>
            <a:prstDash val="solid"/>
          </a:ln>
        </p:spPr>
      </p:sp>
      <p:sp>
        <p:nvSpPr>
          <p:cNvPr id="10" name="Shape 8"/>
          <p:cNvSpPr/>
          <p:nvPr/>
        </p:nvSpPr>
        <p:spPr>
          <a:xfrm>
            <a:off x="6458895" y="1077845"/>
            <a:ext cx="182880" cy="182880"/>
          </a:xfrm>
          <a:prstGeom prst="triangle">
            <a:avLst/>
          </a:prstGeom>
          <a:noFill/>
          <a:ln w="1270">
            <a:solidFill>
              <a:srgbClr val="639E9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Instruction Sets: The Computer's Language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An instruction set is the set of commands that a CPU can understand and execute. It's like a computer's native language.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Add, subtract, load data, store data, jump to a different instruction.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Different architectures: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x86 (Intel/AMD), ARM (mobile devices) have different instruction sets.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Assembly language: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human-readable way to write instructions; then assembled into machine code.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389091" y="3476857"/>
            <a:ext cx="182880" cy="182880"/>
          </a:xfrm>
          <a:prstGeom prst="sun">
            <a:avLst/>
          </a:prstGeom>
          <a:noFill/>
          <a:ln w="1270">
            <a:solidFill>
              <a:srgbClr val="573691"/>
            </a:solidFill>
            <a:prstDash val="solid"/>
          </a:ln>
        </p:spPr>
      </p:sp>
      <p:sp>
        <p:nvSpPr>
          <p:cNvPr id="7" name="Shape 5"/>
          <p:cNvSpPr/>
          <p:nvPr/>
        </p:nvSpPr>
        <p:spPr>
          <a:xfrm>
            <a:off x="544586" y="3700855"/>
            <a:ext cx="182880" cy="182880"/>
          </a:xfrm>
          <a:prstGeom prst="triangle">
            <a:avLst/>
          </a:prstGeom>
          <a:noFill/>
          <a:ln w="1270">
            <a:solidFill>
              <a:srgbClr val="C1C535"/>
            </a:solidFill>
            <a:prstDash val="solid"/>
          </a:ln>
        </p:spPr>
      </p:sp>
      <p:sp>
        <p:nvSpPr>
          <p:cNvPr id="8" name="Shape 6"/>
          <p:cNvSpPr/>
          <p:nvPr/>
        </p:nvSpPr>
        <p:spPr>
          <a:xfrm>
            <a:off x="1736586" y="841204"/>
            <a:ext cx="182880" cy="182880"/>
          </a:xfrm>
          <a:prstGeom prst="sun">
            <a:avLst/>
          </a:prstGeom>
          <a:noFill/>
          <a:ln w="1270">
            <a:solidFill>
              <a:srgbClr val="70C99E"/>
            </a:solidFill>
            <a:prstDash val="solid"/>
          </a:ln>
        </p:spPr>
      </p:sp>
      <p:sp>
        <p:nvSpPr>
          <p:cNvPr id="9" name="Shape 7"/>
          <p:cNvSpPr/>
          <p:nvPr/>
        </p:nvSpPr>
        <p:spPr>
          <a:xfrm>
            <a:off x="5173745" y="36523"/>
            <a:ext cx="182880" cy="182880"/>
          </a:xfrm>
          <a:prstGeom prst="rect">
            <a:avLst/>
          </a:prstGeom>
          <a:noFill/>
          <a:ln w="1270">
            <a:solidFill>
              <a:srgbClr val="11FF69"/>
            </a:solidFill>
            <a:prstDash val="solid"/>
          </a:ln>
        </p:spPr>
      </p:sp>
      <p:sp>
        <p:nvSpPr>
          <p:cNvPr id="10" name="Shape 8"/>
          <p:cNvSpPr/>
          <p:nvPr/>
        </p:nvSpPr>
        <p:spPr>
          <a:xfrm>
            <a:off x="8043117" y="1116865"/>
            <a:ext cx="182880" cy="182880"/>
          </a:xfrm>
          <a:prstGeom prst="cube">
            <a:avLst/>
          </a:prstGeom>
          <a:noFill/>
          <a:ln w="1270">
            <a:solidFill>
              <a:srgbClr val="9B1EE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Memory Hierarchy: Balancing Speed and Cost</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Computers use a memory hierarchy to optimize performance while keeping costs down.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Faster, smaller, more expensive: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Registers, Cache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Slower, larger, less expensive: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RAM, Hard Drive/SSD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CPU tries to find the data it needs in the fastest level of memory first (cache). If it's not there, it goes to the next level (RAM), and so 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558783" y="2095162"/>
            <a:ext cx="182880" cy="182880"/>
          </a:xfrm>
          <a:prstGeom prst="sun">
            <a:avLst/>
          </a:prstGeom>
          <a:noFill/>
          <a:ln w="1270">
            <a:solidFill>
              <a:srgbClr val="EE6BF8"/>
            </a:solidFill>
            <a:prstDash val="solid"/>
          </a:ln>
        </p:spPr>
      </p:sp>
      <p:sp>
        <p:nvSpPr>
          <p:cNvPr id="7" name="Shape 5"/>
          <p:cNvSpPr/>
          <p:nvPr/>
        </p:nvSpPr>
        <p:spPr>
          <a:xfrm>
            <a:off x="2028237" y="3423979"/>
            <a:ext cx="182880" cy="182880"/>
          </a:xfrm>
          <a:prstGeom prst="rect">
            <a:avLst/>
          </a:prstGeom>
          <a:noFill/>
          <a:ln w="1270">
            <a:solidFill>
              <a:srgbClr val="98E123"/>
            </a:solidFill>
            <a:prstDash val="solid"/>
          </a:ln>
        </p:spPr>
      </p:sp>
      <p:sp>
        <p:nvSpPr>
          <p:cNvPr id="8" name="Shape 6"/>
          <p:cNvSpPr/>
          <p:nvPr/>
        </p:nvSpPr>
        <p:spPr>
          <a:xfrm>
            <a:off x="1894583" y="3683398"/>
            <a:ext cx="182880" cy="182880"/>
          </a:xfrm>
          <a:prstGeom prst="triangle">
            <a:avLst/>
          </a:prstGeom>
          <a:noFill/>
          <a:ln w="1270">
            <a:solidFill>
              <a:srgbClr val="0B6889"/>
            </a:solidFill>
            <a:prstDash val="solid"/>
          </a:ln>
        </p:spPr>
      </p:sp>
      <p:sp>
        <p:nvSpPr>
          <p:cNvPr id="9" name="Shape 7"/>
          <p:cNvSpPr/>
          <p:nvPr/>
        </p:nvSpPr>
        <p:spPr>
          <a:xfrm>
            <a:off x="488081" y="38258"/>
            <a:ext cx="182880" cy="182880"/>
          </a:xfrm>
          <a:prstGeom prst="cube">
            <a:avLst/>
          </a:prstGeom>
          <a:noFill/>
          <a:ln w="1270">
            <a:solidFill>
              <a:srgbClr val="A75E6A"/>
            </a:solidFill>
            <a:prstDash val="solid"/>
          </a:ln>
        </p:spPr>
      </p:sp>
      <p:sp>
        <p:nvSpPr>
          <p:cNvPr id="10" name="Shape 8"/>
          <p:cNvSpPr/>
          <p:nvPr/>
        </p:nvSpPr>
        <p:spPr>
          <a:xfrm>
            <a:off x="6074466" y="3314574"/>
            <a:ext cx="182880" cy="182880"/>
          </a:xfrm>
          <a:prstGeom prst="triangle">
            <a:avLst/>
          </a:prstGeom>
          <a:noFill/>
          <a:ln w="1270">
            <a:solidFill>
              <a:srgbClr val="CDE00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Cache Memory: The Speed Booster</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Cache memory is a small, fast memory that stores frequently accessed data. It's located closer to the CPU than RAM.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Levels: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L1, L2, L3 (L1 is the fastest and smallest).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Cache hit: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When the CPU finds the data it needs in the cache.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Cache miss: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When the CPU has to go to RAM to get the data (slower).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Cache drastically improves performance by reducing the time it takes to access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519640" y="2052698"/>
            <a:ext cx="182880" cy="182880"/>
          </a:xfrm>
          <a:prstGeom prst="cube">
            <a:avLst/>
          </a:prstGeom>
          <a:noFill/>
          <a:ln w="1270">
            <a:solidFill>
              <a:srgbClr val="FAB870"/>
            </a:solidFill>
            <a:prstDash val="solid"/>
          </a:ln>
        </p:spPr>
      </p:sp>
      <p:sp>
        <p:nvSpPr>
          <p:cNvPr id="7" name="Shape 5"/>
          <p:cNvSpPr/>
          <p:nvPr/>
        </p:nvSpPr>
        <p:spPr>
          <a:xfrm>
            <a:off x="2910395" y="772766"/>
            <a:ext cx="182880" cy="182880"/>
          </a:xfrm>
          <a:prstGeom prst="rect">
            <a:avLst/>
          </a:prstGeom>
          <a:noFill/>
          <a:ln w="1270">
            <a:solidFill>
              <a:srgbClr val="7BA11B"/>
            </a:solidFill>
            <a:prstDash val="solid"/>
          </a:ln>
        </p:spPr>
      </p:sp>
      <p:sp>
        <p:nvSpPr>
          <p:cNvPr id="8" name="Shape 6"/>
          <p:cNvSpPr/>
          <p:nvPr/>
        </p:nvSpPr>
        <p:spPr>
          <a:xfrm>
            <a:off x="5256774" y="954697"/>
            <a:ext cx="182880" cy="182880"/>
          </a:xfrm>
          <a:prstGeom prst="sun">
            <a:avLst/>
          </a:prstGeom>
          <a:noFill/>
          <a:ln w="1270">
            <a:solidFill>
              <a:srgbClr val="0E81D7"/>
            </a:solidFill>
            <a:prstDash val="solid"/>
          </a:ln>
        </p:spPr>
      </p:sp>
      <p:sp>
        <p:nvSpPr>
          <p:cNvPr id="9" name="Shape 7"/>
          <p:cNvSpPr/>
          <p:nvPr/>
        </p:nvSpPr>
        <p:spPr>
          <a:xfrm>
            <a:off x="7595970" y="22167"/>
            <a:ext cx="182880" cy="182880"/>
          </a:xfrm>
          <a:prstGeom prst="cube">
            <a:avLst/>
          </a:prstGeom>
          <a:noFill/>
          <a:ln w="1270">
            <a:solidFill>
              <a:srgbClr val="5CDE1F"/>
            </a:solidFill>
            <a:prstDash val="solid"/>
          </a:ln>
        </p:spPr>
      </p:sp>
      <p:sp>
        <p:nvSpPr>
          <p:cNvPr id="10" name="Shape 8"/>
          <p:cNvSpPr/>
          <p:nvPr/>
        </p:nvSpPr>
        <p:spPr>
          <a:xfrm>
            <a:off x="8153135" y="584210"/>
            <a:ext cx="182880" cy="182880"/>
          </a:xfrm>
          <a:prstGeom prst="cube">
            <a:avLst/>
          </a:prstGeom>
          <a:noFill/>
          <a:ln w="1270">
            <a:solidFill>
              <a:srgbClr val="0FA5A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Input/Output (I/O) Systems in Detail</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I/O systems handle communication between the CPU and peripheral devices.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I/O controllers: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Manage the flow of data.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Buses: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Pathways for data to travel (e.g., PCI, USB).</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Interrupts: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Signals sent by devices to the CPU to request attention.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Direct Memory Access (DMA) allows devices to transfer data directly to/from memory without involving the CPU, improving efficiency.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2025-02-24T09:26:15Z</dcterms:created>
  <dcterms:modified xsi:type="dcterms:W3CDTF">2025-02-24T09:26:15Z</dcterms:modified>
</cp:coreProperties>
</file>