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slideMasters/slideMaster24.xml" ContentType="application/vnd.openxmlformats-officedocument.presentationml.slideMaster+xml"/>
  <Override PartName="/ppt/slides/slide24.xml" ContentType="application/vnd.openxmlformats-officedocument.presentationml.slide+xml"/>
  <Override PartName="/ppt/slideMasters/slideMaster25.xml" ContentType="application/vnd.openxmlformats-officedocument.presentationml.slideMaster+xml"/>
  <Override PartName="/ppt/slides/slide25.xml" ContentType="application/vnd.openxmlformats-officedocument.presentationml.slide+xml"/>
  <Override PartName="/ppt/slideMasters/slideMaster26.xml" ContentType="application/vnd.openxmlformats-officedocument.presentationml.slideMaster+xml"/>
  <Override PartName="/ppt/slides/slide26.xml" ContentType="application/vnd.openxmlformats-officedocument.presentationml.slide+xml"/>
  <Override PartName="/ppt/slideMasters/slideMaster27.xml" ContentType="application/vnd.openxmlformats-officedocument.presentationml.slideMaster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notesMasterIdLst>
    <p:notesMasterId r:id="rId29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3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2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1.xml"/>
		</Relationships>
</file>

<file path=ppt/notesSlides/_rels/notesSlide2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2.xml"/>
		</Relationships>
</file>

<file path=ppt/notesSlides/_rels/notesSlide2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3.xml"/>
		</Relationships>
</file>

<file path=ppt/notesSlides/_rels/notesSlide2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4.xml"/>
		</Relationships>
</file>

<file path=ppt/notesSlides/_rels/notesSlide2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5.xml"/>
		</Relationships>
</file>

<file path=ppt/notesSlides/_rels/notesSlide2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6.xml"/>
		</Relationships>
</file>

<file path=ppt/notesSlides/_rels/notesSlide2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7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3" name="Shape 1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4" name="Shape 2"/>
          <p:cNvSpPr/>
          <p:nvPr/>
        </p:nvSpPr>
        <p:spPr>
          <a:xfrm>
            <a:off x="4265771" y="1020331"/>
            <a:ext cx="182880" cy="182880"/>
          </a:xfrm>
          <a:prstGeom prst="rect">
            <a:avLst/>
          </a:prstGeom>
          <a:noFill/>
          <a:ln w="1270">
            <a:solidFill>
              <a:srgbClr val="72386B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983086" y="2406503"/>
            <a:ext cx="182880" cy="182880"/>
          </a:xfrm>
          <a:prstGeom prst="rect">
            <a:avLst/>
          </a:prstGeom>
          <a:noFill/>
          <a:ln w="1270">
            <a:solidFill>
              <a:srgbClr val="5FD583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1741335" y="1147181"/>
            <a:ext cx="182880" cy="182880"/>
          </a:xfrm>
          <a:prstGeom prst="rect">
            <a:avLst/>
          </a:prstGeom>
          <a:noFill/>
          <a:ln w="1270">
            <a:solidFill>
              <a:srgbClr val="08F470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6181026" y="162068"/>
            <a:ext cx="182880" cy="182880"/>
          </a:xfrm>
          <a:prstGeom prst="sun">
            <a:avLst/>
          </a:prstGeom>
          <a:noFill/>
          <a:ln w="1270">
            <a:solidFill>
              <a:srgbClr val="454870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6204336" y="365581"/>
            <a:ext cx="182880" cy="182880"/>
          </a:xfrm>
          <a:prstGeom prst="triangle">
            <a:avLst/>
          </a:prstGeom>
          <a:noFill/>
          <a:ln w="1270">
            <a:solidFill>
              <a:srgbClr val="B10740"/>
            </a:solidFill>
            <a:prstDash val="solid"/>
          </a:ln>
        </p:spPr>
      </p:sp>
      <p:sp>
        <p:nvSpPr>
          <p:cNvPr id="9" name="Text 7"/>
          <p:cNvSpPr/>
          <p:nvPr/>
        </p:nvSpPr>
        <p:spPr>
          <a:xfrm>
            <a:off x="457200" y="54864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2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Computer Graphics and Visualization</a:t>
            </a:r>
            <a:endParaRPr lang="en-US" sz="3200" dirty="0"/>
          </a:p>
        </p:txBody>
      </p:sp>
      <p:sp>
        <p:nvSpPr>
          <p:cNvPr id="10" name="Text 8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Welcome to the world of Computer Graphics and Visualization!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This presentation will cover: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Fundamentals: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Understanding the basics of how images are created on computers.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2D Graphics: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Drawing shapes, lines, and text.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3D Graphics: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Modeling and rendering realistic 3D objects.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Visualization: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Turning data into meaningful visual representations.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Applications: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Exploring where these techniques are used in the real world.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1" name="Text 9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</a:t>
            </a:r>
            <a:endParaRPr lang="en-US" sz="1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3055020" y="2386539"/>
            <a:ext cx="182880" cy="182880"/>
          </a:xfrm>
          <a:prstGeom prst="sun">
            <a:avLst/>
          </a:prstGeom>
          <a:noFill/>
          <a:ln w="1270">
            <a:solidFill>
              <a:srgbClr val="340FF1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148904" y="1030995"/>
            <a:ext cx="182880" cy="182880"/>
          </a:xfrm>
          <a:prstGeom prst="rect">
            <a:avLst/>
          </a:prstGeom>
          <a:noFill/>
          <a:ln w="1270">
            <a:solidFill>
              <a:srgbClr val="A9614A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7568598" y="2184818"/>
            <a:ext cx="182880" cy="182880"/>
          </a:xfrm>
          <a:prstGeom prst="triangle">
            <a:avLst/>
          </a:prstGeom>
          <a:noFill/>
          <a:ln w="1270">
            <a:solidFill>
              <a:srgbClr val="A64277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2298668" y="2981234"/>
            <a:ext cx="182880" cy="182880"/>
          </a:xfrm>
          <a:prstGeom prst="rect">
            <a:avLst/>
          </a:prstGeom>
          <a:noFill/>
          <a:ln w="1270">
            <a:solidFill>
              <a:srgbClr val="DC2E37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1377918" y="545796"/>
            <a:ext cx="182880" cy="182880"/>
          </a:xfrm>
          <a:prstGeom prst="rect">
            <a:avLst/>
          </a:prstGeom>
          <a:noFill/>
          <a:ln w="1270">
            <a:solidFill>
              <a:srgbClr val="C1C93B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3D Coordinate Systems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3D graphics uses a 3D coordinate system (x, y, z).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Typically, the 'z' axis represents depth.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Objects are defined by their vertices' (x, y, z) coordinates.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Transformations in 3D are similar to 2D but extended to the third dimension.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10</a:t>
            </a:r>
            <a:endParaRPr lang="en-US" sz="1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3976770" y="4272890"/>
            <a:ext cx="182880" cy="182880"/>
          </a:xfrm>
          <a:prstGeom prst="triangle">
            <a:avLst/>
          </a:prstGeom>
          <a:noFill/>
          <a:ln w="1270">
            <a:solidFill>
              <a:srgbClr val="E738BE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6455401" y="2343905"/>
            <a:ext cx="182880" cy="182880"/>
          </a:xfrm>
          <a:prstGeom prst="rect">
            <a:avLst/>
          </a:prstGeom>
          <a:noFill/>
          <a:ln w="1270">
            <a:solidFill>
              <a:srgbClr val="626209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5357255" y="1595534"/>
            <a:ext cx="182880" cy="182880"/>
          </a:xfrm>
          <a:prstGeom prst="sun">
            <a:avLst/>
          </a:prstGeom>
          <a:noFill/>
          <a:ln w="1270">
            <a:solidFill>
              <a:srgbClr val="81EDDC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2716134" y="2550544"/>
            <a:ext cx="182880" cy="182880"/>
          </a:xfrm>
          <a:prstGeom prst="cube">
            <a:avLst/>
          </a:prstGeom>
          <a:noFill/>
          <a:ln w="1270">
            <a:solidFill>
              <a:srgbClr val="E4A209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3415746" y="4122346"/>
            <a:ext cx="182880" cy="182880"/>
          </a:xfrm>
          <a:prstGeom prst="sun">
            <a:avLst/>
          </a:prstGeom>
          <a:noFill/>
          <a:ln w="1270">
            <a:solidFill>
              <a:srgbClr val="D85F19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3D Transformations (Continued)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Like in 2D, 3D objects can be transformed using: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Translation: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Moving an object in 3D space.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Rotation: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Rotating an object around an axis.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Scaling: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Changing the size of an object.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Matrices are heavily used to represent these transformations efficiently.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11</a:t>
            </a:r>
            <a:endParaRPr lang="en-US" sz="1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863839" y="3931904"/>
            <a:ext cx="182880" cy="182880"/>
          </a:xfrm>
          <a:prstGeom prst="rect">
            <a:avLst/>
          </a:prstGeom>
          <a:noFill/>
          <a:ln w="1270">
            <a:solidFill>
              <a:srgbClr val="43D580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6744350" y="4324808"/>
            <a:ext cx="182880" cy="182880"/>
          </a:xfrm>
          <a:prstGeom prst="triangle">
            <a:avLst/>
          </a:prstGeom>
          <a:noFill/>
          <a:ln w="1270">
            <a:solidFill>
              <a:srgbClr val="B57CAC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6995998" y="1675107"/>
            <a:ext cx="182880" cy="182880"/>
          </a:xfrm>
          <a:prstGeom prst="sun">
            <a:avLst/>
          </a:prstGeom>
          <a:noFill/>
          <a:ln w="1270">
            <a:solidFill>
              <a:srgbClr val="961B89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1281311" y="3158180"/>
            <a:ext cx="182880" cy="182880"/>
          </a:xfrm>
          <a:prstGeom prst="rect">
            <a:avLst/>
          </a:prstGeom>
          <a:noFill/>
          <a:ln w="1270">
            <a:solidFill>
              <a:srgbClr val="7F7F07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107084" y="1462506"/>
            <a:ext cx="182880" cy="182880"/>
          </a:xfrm>
          <a:prstGeom prst="cube">
            <a:avLst/>
          </a:prstGeom>
          <a:noFill/>
          <a:ln w="1270">
            <a:solidFill>
              <a:srgbClr val="642F6E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Rendering: From 3D to 2D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Rendering is the process of creating a 2D image from a 3D scene.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Projection: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Projecting the 3D scene onto a 2D plane (like a camera). Common types are perspective and orthographic projections.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Rasterization: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Converting the projected 3D objects into pixels on the screen.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Shading: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Determining the color of each pixel based on lighting and surface properties.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12</a:t>
            </a:r>
            <a:endParaRPr lang="en-US" sz="14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2257783" y="1577486"/>
            <a:ext cx="182880" cy="182880"/>
          </a:xfrm>
          <a:prstGeom prst="triangle">
            <a:avLst/>
          </a:prstGeom>
          <a:noFill/>
          <a:ln w="1270">
            <a:solidFill>
              <a:srgbClr val="A83982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5919077" y="4137645"/>
            <a:ext cx="182880" cy="182880"/>
          </a:xfrm>
          <a:prstGeom prst="cube">
            <a:avLst/>
          </a:prstGeom>
          <a:noFill/>
          <a:ln w="1270">
            <a:solidFill>
              <a:srgbClr val="3CB5C2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8137463" y="1614147"/>
            <a:ext cx="182880" cy="182880"/>
          </a:xfrm>
          <a:prstGeom prst="rect">
            <a:avLst/>
          </a:prstGeom>
          <a:noFill/>
          <a:ln w="1270">
            <a:solidFill>
              <a:srgbClr val="99C199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717197" y="2828971"/>
            <a:ext cx="182880" cy="182880"/>
          </a:xfrm>
          <a:prstGeom prst="sun">
            <a:avLst/>
          </a:prstGeom>
          <a:noFill/>
          <a:ln w="1270">
            <a:solidFill>
              <a:srgbClr val="9C8B27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4449500" y="3472008"/>
            <a:ext cx="182880" cy="182880"/>
          </a:xfrm>
          <a:prstGeom prst="sun">
            <a:avLst/>
          </a:prstGeom>
          <a:noFill/>
          <a:ln w="1270">
            <a:solidFill>
              <a:srgbClr val="67E375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Lighting Models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Lighting is crucial for creating realistic 3D images.  Common lighting models include: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Ambient Lighting: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A constant, uniform light that illuminates all surfaces equally.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Diffuse Lighting: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Light that is scattered evenly in all directions from a surface.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Specular Lighting: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Light that is reflected in a mirror-like fashion, creating highlights.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13</a:t>
            </a:r>
            <a:endParaRPr lang="en-US" sz="14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3362313" y="1714551"/>
            <a:ext cx="182880" cy="182880"/>
          </a:xfrm>
          <a:prstGeom prst="cube">
            <a:avLst/>
          </a:prstGeom>
          <a:noFill/>
          <a:ln w="1270">
            <a:solidFill>
              <a:srgbClr val="64B900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1497310" y="2138224"/>
            <a:ext cx="182880" cy="182880"/>
          </a:xfrm>
          <a:prstGeom prst="triangle">
            <a:avLst/>
          </a:prstGeom>
          <a:noFill/>
          <a:ln w="1270">
            <a:solidFill>
              <a:srgbClr val="E51814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7605416" y="2281404"/>
            <a:ext cx="182880" cy="182880"/>
          </a:xfrm>
          <a:prstGeom prst="cube">
            <a:avLst/>
          </a:prstGeom>
          <a:noFill/>
          <a:ln w="1270">
            <a:solidFill>
              <a:srgbClr val="D15A23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6843472" y="2791535"/>
            <a:ext cx="182880" cy="182880"/>
          </a:xfrm>
          <a:prstGeom prst="rect">
            <a:avLst/>
          </a:prstGeom>
          <a:noFill/>
          <a:ln w="1270">
            <a:solidFill>
              <a:srgbClr val="12A252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6865105" y="2854363"/>
            <a:ext cx="182880" cy="182880"/>
          </a:xfrm>
          <a:prstGeom prst="rect">
            <a:avLst/>
          </a:prstGeom>
          <a:noFill/>
          <a:ln w="1270">
            <a:solidFill>
              <a:srgbClr val="5E7957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Shading Techniques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Shading determines the color of each pixel on a surface. Some common techniques are: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Flat Shading: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Assigns a single color to an entire polygon (fastest, but looks blocky).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Gouraud Shading: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Calculates colors at the vertices and interpolates them across the polygon (smoother).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Phong Shading: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Interpolates surface normals and calculates the color at each pixel (most realistic, but computationally expensive).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14</a:t>
            </a:r>
            <a:endParaRPr lang="en-US" sz="14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4919677" y="368298"/>
            <a:ext cx="182880" cy="182880"/>
          </a:xfrm>
          <a:prstGeom prst="sun">
            <a:avLst/>
          </a:prstGeom>
          <a:noFill/>
          <a:ln w="1270">
            <a:solidFill>
              <a:srgbClr val="83E959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6644450" y="2699200"/>
            <a:ext cx="182880" cy="182880"/>
          </a:xfrm>
          <a:prstGeom prst="cube">
            <a:avLst/>
          </a:prstGeom>
          <a:noFill/>
          <a:ln w="1270">
            <a:solidFill>
              <a:srgbClr val="0434C0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5884842" y="432690"/>
            <a:ext cx="182880" cy="182880"/>
          </a:xfrm>
          <a:prstGeom prst="rect">
            <a:avLst/>
          </a:prstGeom>
          <a:noFill/>
          <a:ln w="1270">
            <a:solidFill>
              <a:srgbClr val="E1FFCB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5977501" y="563325"/>
            <a:ext cx="182880" cy="182880"/>
          </a:xfrm>
          <a:prstGeom prst="triangle">
            <a:avLst/>
          </a:prstGeom>
          <a:noFill/>
          <a:ln w="1270">
            <a:solidFill>
              <a:srgbClr val="48641D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3777536" y="1204843"/>
            <a:ext cx="182880" cy="182880"/>
          </a:xfrm>
          <a:prstGeom prst="triangle">
            <a:avLst/>
          </a:prstGeom>
          <a:noFill/>
          <a:ln w="1270">
            <a:solidFill>
              <a:srgbClr val="C6943F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What is Visualization?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Visualization is the process of representing data in a visual form to help people understand it.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It's about turning numbers and information into charts, graphs, and other visual elements.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The goal is to reveal patterns, trends, and insights that might be hidden in raw data.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15</a:t>
            </a:r>
            <a:endParaRPr lang="en-US" sz="14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7155440" y="2578604"/>
            <a:ext cx="182880" cy="182880"/>
          </a:xfrm>
          <a:prstGeom prst="triangle">
            <a:avLst/>
          </a:prstGeom>
          <a:noFill/>
          <a:ln w="1270">
            <a:solidFill>
              <a:srgbClr val="8ABD6E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361747" y="3936669"/>
            <a:ext cx="182880" cy="182880"/>
          </a:xfrm>
          <a:prstGeom prst="cube">
            <a:avLst/>
          </a:prstGeom>
          <a:noFill/>
          <a:ln w="1270">
            <a:solidFill>
              <a:srgbClr val="79A266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3498078" y="1397822"/>
            <a:ext cx="182880" cy="182880"/>
          </a:xfrm>
          <a:prstGeom prst="rect">
            <a:avLst/>
          </a:prstGeom>
          <a:noFill/>
          <a:ln w="1270">
            <a:solidFill>
              <a:srgbClr val="5AD7E0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7000190" y="3257463"/>
            <a:ext cx="182880" cy="182880"/>
          </a:xfrm>
          <a:prstGeom prst="triangle">
            <a:avLst/>
          </a:prstGeom>
          <a:noFill/>
          <a:ln w="1270">
            <a:solidFill>
              <a:srgbClr val="7DAA1B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6228700" y="395982"/>
            <a:ext cx="182880" cy="182880"/>
          </a:xfrm>
          <a:prstGeom prst="triangle">
            <a:avLst/>
          </a:prstGeom>
          <a:noFill/>
          <a:ln w="1270">
            <a:solidFill>
              <a:srgbClr val="39AF8D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Types of Visualizations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There are many different types of visualizations, depending on the type of data and the message you want to convey: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Charts: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Bar charts, line charts, pie charts, scatter plots.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Graphs: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Network graphs, tree diagrams.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Maps: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Choropleth maps, heatmaps.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3D Visualizations: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Volume rendering, isosurfaces.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16</a:t>
            </a:r>
            <a:endParaRPr lang="en-US" sz="14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5502621" y="2041697"/>
            <a:ext cx="182880" cy="182880"/>
          </a:xfrm>
          <a:prstGeom prst="triangle">
            <a:avLst/>
          </a:prstGeom>
          <a:noFill/>
          <a:ln w="1270">
            <a:solidFill>
              <a:srgbClr val="D52029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1215731" y="1757146"/>
            <a:ext cx="182880" cy="182880"/>
          </a:xfrm>
          <a:prstGeom prst="rect">
            <a:avLst/>
          </a:prstGeom>
          <a:noFill/>
          <a:ln w="1270">
            <a:solidFill>
              <a:srgbClr val="70EFD9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158557" y="4199650"/>
            <a:ext cx="182880" cy="182880"/>
          </a:xfrm>
          <a:prstGeom prst="rect">
            <a:avLst/>
          </a:prstGeom>
          <a:noFill/>
          <a:ln w="1270">
            <a:solidFill>
              <a:srgbClr val="EE1E0F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4915503" y="207015"/>
            <a:ext cx="182880" cy="182880"/>
          </a:xfrm>
          <a:prstGeom prst="rect">
            <a:avLst/>
          </a:prstGeom>
          <a:noFill/>
          <a:ln w="1270">
            <a:solidFill>
              <a:srgbClr val="2C8909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7180213" y="2509286"/>
            <a:ext cx="182880" cy="182880"/>
          </a:xfrm>
          <a:prstGeom prst="cube">
            <a:avLst/>
          </a:prstGeom>
          <a:noFill/>
          <a:ln w="1270">
            <a:solidFill>
              <a:srgbClr val="7590AB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Principles of Effective Visualization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 good visualization is clear, accurate, and engaging.  Keep these principles in mind: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Clarity: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Make sure the visualization is easy to understand.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Accuracy: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Represent the data truthfully and avoid misleading interpretations.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Efficiency: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Present the information in a concise and effective way.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Aesthetics: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Design a visually appealing visualization.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17</a:t>
            </a:r>
            <a:endParaRPr lang="en-US" sz="14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2766566" y="606428"/>
            <a:ext cx="182880" cy="182880"/>
          </a:xfrm>
          <a:prstGeom prst="triangle">
            <a:avLst/>
          </a:prstGeom>
          <a:noFill/>
          <a:ln w="1270">
            <a:solidFill>
              <a:srgbClr val="CCE998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1876659" y="3710489"/>
            <a:ext cx="182880" cy="182880"/>
          </a:xfrm>
          <a:prstGeom prst="triangle">
            <a:avLst/>
          </a:prstGeom>
          <a:noFill/>
          <a:ln w="1270">
            <a:solidFill>
              <a:srgbClr val="226F11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614274" y="2351525"/>
            <a:ext cx="182880" cy="182880"/>
          </a:xfrm>
          <a:prstGeom prst="rect">
            <a:avLst/>
          </a:prstGeom>
          <a:noFill/>
          <a:ln w="1270">
            <a:solidFill>
              <a:srgbClr val="B963D5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3057875" y="4097998"/>
            <a:ext cx="182880" cy="182880"/>
          </a:xfrm>
          <a:prstGeom prst="triangle">
            <a:avLst/>
          </a:prstGeom>
          <a:noFill/>
          <a:ln w="1270">
            <a:solidFill>
              <a:srgbClr val="736D5F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888576" y="1181847"/>
            <a:ext cx="182880" cy="182880"/>
          </a:xfrm>
          <a:prstGeom prst="sun">
            <a:avLst/>
          </a:prstGeom>
          <a:noFill/>
          <a:ln w="1270">
            <a:solidFill>
              <a:srgbClr val="BD9E19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Information Visualization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Information visualization focuses on abstract data, such as: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Databases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Text documents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Network traffic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The goal is to find patterns and relationships that would be difficult to see otherwise.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18</a:t>
            </a:r>
            <a:endParaRPr lang="en-US" sz="14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5825730" y="3422891"/>
            <a:ext cx="182880" cy="182880"/>
          </a:xfrm>
          <a:prstGeom prst="sun">
            <a:avLst/>
          </a:prstGeom>
          <a:noFill/>
          <a:ln w="1270">
            <a:solidFill>
              <a:srgbClr val="E4B960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5888248" y="4102501"/>
            <a:ext cx="182880" cy="182880"/>
          </a:xfrm>
          <a:prstGeom prst="rect">
            <a:avLst/>
          </a:prstGeom>
          <a:noFill/>
          <a:ln w="1270">
            <a:solidFill>
              <a:srgbClr val="BD95FD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3425419" y="170995"/>
            <a:ext cx="182880" cy="182880"/>
          </a:xfrm>
          <a:prstGeom prst="triangle">
            <a:avLst/>
          </a:prstGeom>
          <a:noFill/>
          <a:ln w="1270">
            <a:solidFill>
              <a:srgbClr val="C62DDA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6471812" y="4076933"/>
            <a:ext cx="182880" cy="182880"/>
          </a:xfrm>
          <a:prstGeom prst="cube">
            <a:avLst/>
          </a:prstGeom>
          <a:noFill/>
          <a:ln w="1270">
            <a:solidFill>
              <a:srgbClr val="EDD5F4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4072542" y="96300"/>
            <a:ext cx="182880" cy="182880"/>
          </a:xfrm>
          <a:prstGeom prst="sun">
            <a:avLst/>
          </a:prstGeom>
          <a:noFill/>
          <a:ln w="1270">
            <a:solidFill>
              <a:srgbClr val="520A7A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Scientific Visualization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Scientific visualization focuses on data that has a physical or spatial component, such as: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Medical imaging data (CT scans, MRIs)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Computational fluid dynamics (CFD) simulations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Geographic data (GIS)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19</a:t>
            </a:r>
            <a:endParaRPr lang="en-US" sz="1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1999662" y="631583"/>
            <a:ext cx="182880" cy="182880"/>
          </a:xfrm>
          <a:prstGeom prst="triangle">
            <a:avLst/>
          </a:prstGeom>
          <a:noFill/>
          <a:ln w="1270">
            <a:solidFill>
              <a:srgbClr val="E22639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8122590" y="3203457"/>
            <a:ext cx="182880" cy="182880"/>
          </a:xfrm>
          <a:prstGeom prst="cube">
            <a:avLst/>
          </a:prstGeom>
          <a:noFill/>
          <a:ln w="1270">
            <a:solidFill>
              <a:srgbClr val="D25DB8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7961036" y="3275529"/>
            <a:ext cx="182880" cy="182880"/>
          </a:xfrm>
          <a:prstGeom prst="sun">
            <a:avLst/>
          </a:prstGeom>
          <a:noFill/>
          <a:ln w="1270">
            <a:solidFill>
              <a:srgbClr val="8110E5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978981" y="3767962"/>
            <a:ext cx="182880" cy="182880"/>
          </a:xfrm>
          <a:prstGeom prst="sun">
            <a:avLst/>
          </a:prstGeom>
          <a:noFill/>
          <a:ln w="1270">
            <a:solidFill>
              <a:srgbClr val="1FB8B1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7209630" y="3258768"/>
            <a:ext cx="182880" cy="182880"/>
          </a:xfrm>
          <a:prstGeom prst="sun">
            <a:avLst/>
          </a:prstGeom>
          <a:noFill/>
          <a:ln w="1270">
            <a:solidFill>
              <a:srgbClr val="C57080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What is Computer Graphics?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Computer Graphics is the field of creating images with computers. This includes: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Raster Graphics: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Representing images as a grid of pixels (like your screen).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Vector Graphics: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Representing images with mathematical descriptions of lines and curves.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We'll dive deeper into both of these!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2</a:t>
            </a:r>
            <a:endParaRPr lang="en-US" sz="14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5412602" y="3550427"/>
            <a:ext cx="182880" cy="182880"/>
          </a:xfrm>
          <a:prstGeom prst="triangle">
            <a:avLst/>
          </a:prstGeom>
          <a:noFill/>
          <a:ln w="1270">
            <a:solidFill>
              <a:srgbClr val="28CEF0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997862" y="1004040"/>
            <a:ext cx="182880" cy="182880"/>
          </a:xfrm>
          <a:prstGeom prst="cube">
            <a:avLst/>
          </a:prstGeom>
          <a:noFill/>
          <a:ln w="1270">
            <a:solidFill>
              <a:srgbClr val="CEA33B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6406912" y="4535483"/>
            <a:ext cx="182880" cy="182880"/>
          </a:xfrm>
          <a:prstGeom prst="triangle">
            <a:avLst/>
          </a:prstGeom>
          <a:noFill/>
          <a:ln w="1270">
            <a:solidFill>
              <a:srgbClr val="12C06C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6974236" y="3156895"/>
            <a:ext cx="182880" cy="182880"/>
          </a:xfrm>
          <a:prstGeom prst="rect">
            <a:avLst/>
          </a:prstGeom>
          <a:noFill/>
          <a:ln w="1270">
            <a:solidFill>
              <a:srgbClr val="45846A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2787057" y="2630559"/>
            <a:ext cx="182880" cy="182880"/>
          </a:xfrm>
          <a:prstGeom prst="cube">
            <a:avLst/>
          </a:prstGeom>
          <a:noFill/>
          <a:ln w="1270">
            <a:solidFill>
              <a:srgbClr val="A79856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Applications: Computer Graphics in Gaming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Computer graphics are fundamental to video games: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Creating realistic game worlds and characters.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Rendering complex scenes in real-time.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Special effects like explosions and particle systems.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20</a:t>
            </a:r>
            <a:endParaRPr lang="en-US" sz="14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811483" y="838475"/>
            <a:ext cx="182880" cy="182880"/>
          </a:xfrm>
          <a:prstGeom prst="triangle">
            <a:avLst/>
          </a:prstGeom>
          <a:noFill/>
          <a:ln w="1270">
            <a:solidFill>
              <a:srgbClr val="00E2F0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7124989" y="3032287"/>
            <a:ext cx="182880" cy="182880"/>
          </a:xfrm>
          <a:prstGeom prst="rect">
            <a:avLst/>
          </a:prstGeom>
          <a:noFill/>
          <a:ln w="1270">
            <a:solidFill>
              <a:srgbClr val="B2A1A0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1013746" y="3752397"/>
            <a:ext cx="182880" cy="182880"/>
          </a:xfrm>
          <a:prstGeom prst="triangle">
            <a:avLst/>
          </a:prstGeom>
          <a:noFill/>
          <a:ln w="1270">
            <a:solidFill>
              <a:srgbClr val="7C41C2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1516823" y="22789"/>
            <a:ext cx="182880" cy="182880"/>
          </a:xfrm>
          <a:prstGeom prst="rect">
            <a:avLst/>
          </a:prstGeom>
          <a:noFill/>
          <a:ln w="1270">
            <a:solidFill>
              <a:srgbClr val="1CD1C2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5090436" y="205796"/>
            <a:ext cx="182880" cy="182880"/>
          </a:xfrm>
          <a:prstGeom prst="cube">
            <a:avLst/>
          </a:prstGeom>
          <a:noFill/>
          <a:ln w="1270">
            <a:solidFill>
              <a:srgbClr val="8016E9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Applications: Computer Graphics in Film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Computer graphics are used extensively in movies for: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Creating visual effects (VFX).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Generating entire virtual environments.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Animating characters and creatures.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21</a:t>
            </a:r>
            <a:endParaRPr lang="en-US" sz="14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6768915" y="2984717"/>
            <a:ext cx="182880" cy="182880"/>
          </a:xfrm>
          <a:prstGeom prst="rect">
            <a:avLst/>
          </a:prstGeom>
          <a:noFill/>
          <a:ln w="1270">
            <a:solidFill>
              <a:srgbClr val="491B84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5728318" y="3358424"/>
            <a:ext cx="182880" cy="182880"/>
          </a:xfrm>
          <a:prstGeom prst="cube">
            <a:avLst/>
          </a:prstGeom>
          <a:noFill/>
          <a:ln w="1270">
            <a:solidFill>
              <a:srgbClr val="E388A8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2388923" y="4124032"/>
            <a:ext cx="182880" cy="182880"/>
          </a:xfrm>
          <a:prstGeom prst="triangle">
            <a:avLst/>
          </a:prstGeom>
          <a:noFill/>
          <a:ln w="1270">
            <a:solidFill>
              <a:srgbClr val="DE3276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8087544" y="1414342"/>
            <a:ext cx="182880" cy="182880"/>
          </a:xfrm>
          <a:prstGeom prst="sun">
            <a:avLst/>
          </a:prstGeom>
          <a:noFill/>
          <a:ln w="1270">
            <a:solidFill>
              <a:srgbClr val="B4C133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6100851" y="456461"/>
            <a:ext cx="182880" cy="182880"/>
          </a:xfrm>
          <a:prstGeom prst="cube">
            <a:avLst/>
          </a:prstGeom>
          <a:noFill/>
          <a:ln w="1270">
            <a:solidFill>
              <a:srgbClr val="5BFB0D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Applications: Visualization in Healthcare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Visualization is used in healthcare for: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Medical imaging (analyzing CT scans and MRIs).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Surgical planning and simulation.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Data visualization of patient health records.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22</a:t>
            </a:r>
            <a:endParaRPr lang="en-US" sz="14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2507915" y="354871"/>
            <a:ext cx="182880" cy="182880"/>
          </a:xfrm>
          <a:prstGeom prst="sun">
            <a:avLst/>
          </a:prstGeom>
          <a:noFill/>
          <a:ln w="1270">
            <a:solidFill>
              <a:srgbClr val="59681B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936386" y="284965"/>
            <a:ext cx="182880" cy="182880"/>
          </a:xfrm>
          <a:prstGeom prst="triangle">
            <a:avLst/>
          </a:prstGeom>
          <a:noFill/>
          <a:ln w="1270">
            <a:solidFill>
              <a:srgbClr val="272E02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1753446" y="3114890"/>
            <a:ext cx="182880" cy="182880"/>
          </a:xfrm>
          <a:prstGeom prst="sun">
            <a:avLst/>
          </a:prstGeom>
          <a:noFill/>
          <a:ln w="1270">
            <a:solidFill>
              <a:srgbClr val="EFD7C1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3795589" y="3855303"/>
            <a:ext cx="182880" cy="182880"/>
          </a:xfrm>
          <a:prstGeom prst="triangle">
            <a:avLst/>
          </a:prstGeom>
          <a:noFill/>
          <a:ln w="1270">
            <a:solidFill>
              <a:srgbClr val="06EC5B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7223029" y="4302492"/>
            <a:ext cx="182880" cy="182880"/>
          </a:xfrm>
          <a:prstGeom prst="cube">
            <a:avLst/>
          </a:prstGeom>
          <a:noFill/>
          <a:ln w="1270">
            <a:solidFill>
              <a:srgbClr val="D626FC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Applications: Visualization in Scientific Research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Scientists use visualization to: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Analyze large datasets from experiments and simulations.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Communicate their findings to others.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Gain new insights into complex phenomena.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23</a:t>
            </a:r>
            <a:endParaRPr lang="en-US" sz="14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2711246" y="869394"/>
            <a:ext cx="182880" cy="182880"/>
          </a:xfrm>
          <a:prstGeom prst="triangle">
            <a:avLst/>
          </a:prstGeom>
          <a:noFill/>
          <a:ln w="1270">
            <a:solidFill>
              <a:srgbClr val="C52884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2335360" y="3423515"/>
            <a:ext cx="182880" cy="182880"/>
          </a:xfrm>
          <a:prstGeom prst="rect">
            <a:avLst/>
          </a:prstGeom>
          <a:noFill/>
          <a:ln w="1270">
            <a:solidFill>
              <a:srgbClr val="955CC2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2261285" y="1424035"/>
            <a:ext cx="182880" cy="182880"/>
          </a:xfrm>
          <a:prstGeom prst="triangle">
            <a:avLst/>
          </a:prstGeom>
          <a:noFill/>
          <a:ln w="1270">
            <a:solidFill>
              <a:srgbClr val="A3A796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3686210" y="811766"/>
            <a:ext cx="182880" cy="182880"/>
          </a:xfrm>
          <a:prstGeom prst="rect">
            <a:avLst/>
          </a:prstGeom>
          <a:noFill/>
          <a:ln w="1270">
            <a:solidFill>
              <a:srgbClr val="6CD1B7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7646686" y="2913561"/>
            <a:ext cx="182880" cy="182880"/>
          </a:xfrm>
          <a:prstGeom prst="rect">
            <a:avLst/>
          </a:prstGeom>
          <a:noFill/>
          <a:ln w="1270">
            <a:solidFill>
              <a:srgbClr val="AB95E1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Applications: Computer-Aided Design (CAD)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CAD software relies heavily on computer graphics for: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Designing and modeling products.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Creating technical drawings and specifications.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Simulating product performance.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24</a:t>
            </a:r>
            <a:endParaRPr lang="en-US" sz="14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7953872" y="2945044"/>
            <a:ext cx="182880" cy="182880"/>
          </a:xfrm>
          <a:prstGeom prst="triangle">
            <a:avLst/>
          </a:prstGeom>
          <a:noFill/>
          <a:ln w="1270">
            <a:solidFill>
              <a:srgbClr val="D5D306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3694724" y="2890364"/>
            <a:ext cx="182880" cy="182880"/>
          </a:xfrm>
          <a:prstGeom prst="cube">
            <a:avLst/>
          </a:prstGeom>
          <a:noFill/>
          <a:ln w="1270">
            <a:solidFill>
              <a:srgbClr val="C4CAF5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3848232" y="486254"/>
            <a:ext cx="182880" cy="182880"/>
          </a:xfrm>
          <a:prstGeom prst="triangle">
            <a:avLst/>
          </a:prstGeom>
          <a:noFill/>
          <a:ln w="1270">
            <a:solidFill>
              <a:srgbClr val="BCA856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1752780" y="4456278"/>
            <a:ext cx="182880" cy="182880"/>
          </a:xfrm>
          <a:prstGeom prst="rect">
            <a:avLst/>
          </a:prstGeom>
          <a:noFill/>
          <a:ln w="1270">
            <a:solidFill>
              <a:srgbClr val="04FDF3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1980394" y="1091531"/>
            <a:ext cx="182880" cy="182880"/>
          </a:xfrm>
          <a:prstGeom prst="rect">
            <a:avLst/>
          </a:prstGeom>
          <a:noFill/>
          <a:ln w="1270">
            <a:solidFill>
              <a:srgbClr val="8CDCE2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Libraries and Tools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Many libraries and tools are available for working with computer graphics and visualization: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OpenGL: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A powerful graphics API for rendering 2D and 3D graphics.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DirectX: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Another popular graphics API, primarily used on Windows.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Unity &amp; Unreal Engine: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Game engines that provide comprehensive graphics and development tools.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D3.js: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A JavaScript library for creating interactive data visualizations.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Matplotlib &amp; Seaborn: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Python libraries for creating static plots and visualizations.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25</a:t>
            </a:r>
            <a:endParaRPr lang="en-US" sz="14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6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5279433" y="2177057"/>
            <a:ext cx="182880" cy="182880"/>
          </a:xfrm>
          <a:prstGeom prst="cube">
            <a:avLst/>
          </a:prstGeom>
          <a:noFill/>
          <a:ln w="1270">
            <a:solidFill>
              <a:srgbClr val="656A4F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5081600" y="2969510"/>
            <a:ext cx="182880" cy="182880"/>
          </a:xfrm>
          <a:prstGeom prst="triangle">
            <a:avLst/>
          </a:prstGeom>
          <a:noFill/>
          <a:ln w="1270">
            <a:solidFill>
              <a:srgbClr val="634E72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6244165" y="3497801"/>
            <a:ext cx="182880" cy="182880"/>
          </a:xfrm>
          <a:prstGeom prst="triangle">
            <a:avLst/>
          </a:prstGeom>
          <a:noFill/>
          <a:ln w="1270">
            <a:solidFill>
              <a:srgbClr val="B4F692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2547677" y="1536679"/>
            <a:ext cx="182880" cy="182880"/>
          </a:xfrm>
          <a:prstGeom prst="sun">
            <a:avLst/>
          </a:prstGeom>
          <a:noFill/>
          <a:ln w="1270">
            <a:solidFill>
              <a:srgbClr val="8F3B90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4769212" y="280225"/>
            <a:ext cx="182880" cy="182880"/>
          </a:xfrm>
          <a:prstGeom prst="sun">
            <a:avLst/>
          </a:prstGeom>
          <a:noFill/>
          <a:ln w="1270">
            <a:solidFill>
              <a:srgbClr val="F6D4A9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The Future of Graphics and Visualization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The field of computer graphics and visualization is constantly evolving.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Ray Tracing: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More realistic rendering techniques.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Virtual Reality (VR) and Augmented Reality (AR):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Immersive visual experiences.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Artificial Intelligence (AI):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Using AI to generate and enhance visual content.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Big Data Visualization: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Developing new techniques to visualize massive datasets.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26</a:t>
            </a:r>
            <a:endParaRPr lang="en-US" sz="14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7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2589703" y="3137207"/>
            <a:ext cx="182880" cy="182880"/>
          </a:xfrm>
          <a:prstGeom prst="cube">
            <a:avLst/>
          </a:prstGeom>
          <a:noFill/>
          <a:ln w="1270">
            <a:solidFill>
              <a:srgbClr val="23EFA5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3814666" y="3741982"/>
            <a:ext cx="182880" cy="182880"/>
          </a:xfrm>
          <a:prstGeom prst="cube">
            <a:avLst/>
          </a:prstGeom>
          <a:noFill/>
          <a:ln w="1270">
            <a:solidFill>
              <a:srgbClr val="66A123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2785118" y="417173"/>
            <a:ext cx="182880" cy="182880"/>
          </a:xfrm>
          <a:prstGeom prst="sun">
            <a:avLst/>
          </a:prstGeom>
          <a:noFill/>
          <a:ln w="1270">
            <a:solidFill>
              <a:srgbClr val="9AB58B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5100842" y="4524118"/>
            <a:ext cx="182880" cy="182880"/>
          </a:xfrm>
          <a:prstGeom prst="sun">
            <a:avLst/>
          </a:prstGeom>
          <a:noFill/>
          <a:ln w="1270">
            <a:solidFill>
              <a:srgbClr val="E503C2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4581478" y="3233653"/>
            <a:ext cx="182880" cy="182880"/>
          </a:xfrm>
          <a:prstGeom prst="triangle">
            <a:avLst/>
          </a:prstGeom>
          <a:noFill/>
          <a:ln w="1270">
            <a:solidFill>
              <a:srgbClr val="2A499B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Conclusion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Computer Graphics and Visualization are powerful tools for creating images and understanding data.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This field offers exciting opportunities for creativity, innovation, and problem-solving.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Thank you for your attention! Any Questions?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27</a:t>
            </a:r>
            <a:endParaRPr lang="en-US" sz="1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5035665" y="2987819"/>
            <a:ext cx="182880" cy="182880"/>
          </a:xfrm>
          <a:prstGeom prst="cube">
            <a:avLst/>
          </a:prstGeom>
          <a:noFill/>
          <a:ln w="1270">
            <a:solidFill>
              <a:srgbClr val="910516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6188937" y="3242319"/>
            <a:ext cx="182880" cy="182880"/>
          </a:xfrm>
          <a:prstGeom prst="triangle">
            <a:avLst/>
          </a:prstGeom>
          <a:noFill/>
          <a:ln w="1270">
            <a:solidFill>
              <a:srgbClr val="DF9576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6772288" y="332626"/>
            <a:ext cx="182880" cy="182880"/>
          </a:xfrm>
          <a:prstGeom prst="rect">
            <a:avLst/>
          </a:prstGeom>
          <a:noFill/>
          <a:ln w="1270">
            <a:solidFill>
              <a:srgbClr val="673708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5549555" y="2974241"/>
            <a:ext cx="182880" cy="182880"/>
          </a:xfrm>
          <a:prstGeom prst="sun">
            <a:avLst/>
          </a:prstGeom>
          <a:noFill/>
          <a:ln w="1270">
            <a:solidFill>
              <a:srgbClr val="16EBF2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7040609" y="2129972"/>
            <a:ext cx="182880" cy="182880"/>
          </a:xfrm>
          <a:prstGeom prst="triangle">
            <a:avLst/>
          </a:prstGeom>
          <a:noFill/>
          <a:ln w="1270">
            <a:solidFill>
              <a:srgbClr val="D93D94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Raster vs. Vector Graphics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Let's compare these two approaches: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Raster: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Resolution-dependent (pixelated when zoomed).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Good for realistic images and photos.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File formats: JPEG, PNG, GIF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Vector: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Resolution-independent (sharp at any zoom level).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Good for logos, illustrations, and text.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File formats: SVG, EPS, AI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3</a:t>
            </a:r>
            <a:endParaRPr lang="en-US" sz="1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3708114" y="3540476"/>
            <a:ext cx="182880" cy="182880"/>
          </a:xfrm>
          <a:prstGeom prst="sun">
            <a:avLst/>
          </a:prstGeom>
          <a:noFill/>
          <a:ln w="1270">
            <a:solidFill>
              <a:srgbClr val="C08B88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2113505" y="123229"/>
            <a:ext cx="182880" cy="182880"/>
          </a:xfrm>
          <a:prstGeom prst="cube">
            <a:avLst/>
          </a:prstGeom>
          <a:noFill/>
          <a:ln w="1270">
            <a:solidFill>
              <a:srgbClr val="CFC5FE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1745266" y="595881"/>
            <a:ext cx="182880" cy="182880"/>
          </a:xfrm>
          <a:prstGeom prst="sun">
            <a:avLst/>
          </a:prstGeom>
          <a:noFill/>
          <a:ln w="1270">
            <a:solidFill>
              <a:srgbClr val="668BA6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1473393" y="2535041"/>
            <a:ext cx="182880" cy="182880"/>
          </a:xfrm>
          <a:prstGeom prst="cube">
            <a:avLst/>
          </a:prstGeom>
          <a:noFill/>
          <a:ln w="1270">
            <a:solidFill>
              <a:srgbClr val="FA7999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7901122" y="2402382"/>
            <a:ext cx="182880" cy="182880"/>
          </a:xfrm>
          <a:prstGeom prst="triangle">
            <a:avLst/>
          </a:prstGeom>
          <a:noFill/>
          <a:ln w="1270">
            <a:solidFill>
              <a:srgbClr val="555411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2D Graphics Basics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We'll start with the fundamentals of 2D graphics: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Coordinate Systems: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Understanding how the computer 'sees' the screen as a grid.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Drawing Primitives: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Learning to draw basic shapes like lines, circles, and rectangles.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Colors: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Representing colors using RGB (Red, Green, Blue) values.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Transformations: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Moving, rotating, and scaling objects in 2D space.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4</a:t>
            </a:r>
            <a:endParaRPr lang="en-US" sz="1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6523551" y="4283713"/>
            <a:ext cx="182880" cy="182880"/>
          </a:xfrm>
          <a:prstGeom prst="cube">
            <a:avLst/>
          </a:prstGeom>
          <a:noFill/>
          <a:ln w="1270">
            <a:solidFill>
              <a:srgbClr val="64F3AA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1151372" y="3294279"/>
            <a:ext cx="182880" cy="182880"/>
          </a:xfrm>
          <a:prstGeom prst="sun">
            <a:avLst/>
          </a:prstGeom>
          <a:noFill/>
          <a:ln w="1270">
            <a:solidFill>
              <a:srgbClr val="D6DD6B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7533981" y="2912343"/>
            <a:ext cx="182880" cy="182880"/>
          </a:xfrm>
          <a:prstGeom prst="cube">
            <a:avLst/>
          </a:prstGeom>
          <a:noFill/>
          <a:ln w="1270">
            <a:solidFill>
              <a:srgbClr val="549E71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7920280" y="3283268"/>
            <a:ext cx="182880" cy="182880"/>
          </a:xfrm>
          <a:prstGeom prst="cube">
            <a:avLst/>
          </a:prstGeom>
          <a:noFill/>
          <a:ln w="1270">
            <a:solidFill>
              <a:srgbClr val="0F7910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782756" y="125524"/>
            <a:ext cx="182880" cy="182880"/>
          </a:xfrm>
          <a:prstGeom prst="cube">
            <a:avLst/>
          </a:prstGeom>
          <a:noFill/>
          <a:ln w="1270">
            <a:solidFill>
              <a:srgbClr val="8D2EFC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Drawing Basic Shapes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Here's a simple example of drawing a rectangle: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Specify the top-left corner coordinates (x, y).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Specify the width and height.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Most graphics libraries provide functions like: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drawRectangle(x, y, width, height)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5</a:t>
            </a:r>
            <a:endParaRPr lang="en-US" sz="1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4761384" y="2162893"/>
            <a:ext cx="182880" cy="182880"/>
          </a:xfrm>
          <a:prstGeom prst="rect">
            <a:avLst/>
          </a:prstGeom>
          <a:noFill/>
          <a:ln w="1270">
            <a:solidFill>
              <a:srgbClr val="A7D7B3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1524297" y="1788212"/>
            <a:ext cx="182880" cy="182880"/>
          </a:xfrm>
          <a:prstGeom prst="triangle">
            <a:avLst/>
          </a:prstGeom>
          <a:noFill/>
          <a:ln w="1270">
            <a:solidFill>
              <a:srgbClr val="9AF861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2787506" y="303530"/>
            <a:ext cx="182880" cy="182880"/>
          </a:xfrm>
          <a:prstGeom prst="rect">
            <a:avLst/>
          </a:prstGeom>
          <a:noFill/>
          <a:ln w="1270">
            <a:solidFill>
              <a:srgbClr val="A5869B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2190154" y="1800819"/>
            <a:ext cx="182880" cy="182880"/>
          </a:xfrm>
          <a:prstGeom prst="rect">
            <a:avLst/>
          </a:prstGeom>
          <a:noFill/>
          <a:ln w="1270">
            <a:solidFill>
              <a:srgbClr val="62DC04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4843630" y="3911781"/>
            <a:ext cx="182880" cy="182880"/>
          </a:xfrm>
          <a:prstGeom prst="triangle">
            <a:avLst/>
          </a:prstGeom>
          <a:noFill/>
          <a:ln w="1270">
            <a:solidFill>
              <a:srgbClr val="EAB6CA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RGB Color Model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Colors on your screen are created by mixing different amounts of Red, Green, and Blue light.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Each color component has a value from 0 to 255.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(255, 0, 0) is pure Red.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(0, 255, 0) is pure Green.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(0, 0, 255) is pure Blue.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(255, 255, 255) is White.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(0, 0, 0) is Black.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6</a:t>
            </a:r>
            <a:endParaRPr lang="en-US" sz="1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4252817" y="1085271"/>
            <a:ext cx="182880" cy="182880"/>
          </a:xfrm>
          <a:prstGeom prst="rect">
            <a:avLst/>
          </a:prstGeom>
          <a:noFill/>
          <a:ln w="1270">
            <a:solidFill>
              <a:srgbClr val="050EF9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4468781" y="3792384"/>
            <a:ext cx="182880" cy="182880"/>
          </a:xfrm>
          <a:prstGeom prst="triangle">
            <a:avLst/>
          </a:prstGeom>
          <a:noFill/>
          <a:ln w="1270">
            <a:solidFill>
              <a:srgbClr val="118F2C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2933330" y="4407414"/>
            <a:ext cx="182880" cy="182880"/>
          </a:xfrm>
          <a:prstGeom prst="rect">
            <a:avLst/>
          </a:prstGeom>
          <a:noFill/>
          <a:ln w="1270">
            <a:solidFill>
              <a:srgbClr val="C9A867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5787632" y="2128287"/>
            <a:ext cx="182880" cy="182880"/>
          </a:xfrm>
          <a:prstGeom prst="cube">
            <a:avLst/>
          </a:prstGeom>
          <a:noFill/>
          <a:ln w="1270">
            <a:solidFill>
              <a:srgbClr val="D97521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7197753" y="963284"/>
            <a:ext cx="182880" cy="182880"/>
          </a:xfrm>
          <a:prstGeom prst="triangle">
            <a:avLst/>
          </a:prstGeom>
          <a:noFill/>
          <a:ln w="1270">
            <a:solidFill>
              <a:srgbClr val="34BA6D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2D Transformations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We can change the position, size, and orientation of 2D objects using transformations: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Translation: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Moving an object.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Rotation: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Rotating an object around a point.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Scaling: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Changing the size of an object.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These transformations are often represented using matrices.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7</a:t>
            </a:r>
            <a:endParaRPr lang="en-US" sz="1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6824249" y="1962303"/>
            <a:ext cx="182880" cy="182880"/>
          </a:xfrm>
          <a:prstGeom prst="triangle">
            <a:avLst/>
          </a:prstGeom>
          <a:noFill/>
          <a:ln w="1270">
            <a:solidFill>
              <a:srgbClr val="6FD463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3526608" y="4140732"/>
            <a:ext cx="182880" cy="182880"/>
          </a:xfrm>
          <a:prstGeom prst="triangle">
            <a:avLst/>
          </a:prstGeom>
          <a:noFill/>
          <a:ln w="1270">
            <a:solidFill>
              <a:srgbClr val="0DF615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7202893" y="3048171"/>
            <a:ext cx="182880" cy="182880"/>
          </a:xfrm>
          <a:prstGeom prst="cube">
            <a:avLst/>
          </a:prstGeom>
          <a:noFill/>
          <a:ln w="1270">
            <a:solidFill>
              <a:srgbClr val="11A036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5321992" y="1230043"/>
            <a:ext cx="182880" cy="182880"/>
          </a:xfrm>
          <a:prstGeom prst="rect">
            <a:avLst/>
          </a:prstGeom>
          <a:noFill/>
          <a:ln w="1270">
            <a:solidFill>
              <a:srgbClr val="23E3C7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8107834" y="2187712"/>
            <a:ext cx="182880" cy="182880"/>
          </a:xfrm>
          <a:prstGeom prst="cube">
            <a:avLst/>
          </a:prstGeom>
          <a:noFill/>
          <a:ln w="1270">
            <a:solidFill>
              <a:srgbClr val="BE1577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Introduction to 3D Graphics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Now let's move on to the exciting world of 3D!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3D Modeling: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Creating virtual 3D objects.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Rendering: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Generating 2D images from 3D models.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Lighting: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Simulating how light interacts with surfaces.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Shading: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Calculating the color of each pixel on a surface.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8</a:t>
            </a:r>
            <a:endParaRPr lang="en-US" sz="1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521951" y="756255"/>
            <a:ext cx="182880" cy="182880"/>
          </a:xfrm>
          <a:prstGeom prst="sun">
            <a:avLst/>
          </a:prstGeom>
          <a:noFill/>
          <a:ln w="1270">
            <a:solidFill>
              <a:srgbClr val="4C4340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7601701" y="2482502"/>
            <a:ext cx="182880" cy="182880"/>
          </a:xfrm>
          <a:prstGeom prst="sun">
            <a:avLst/>
          </a:prstGeom>
          <a:noFill/>
          <a:ln w="1270">
            <a:solidFill>
              <a:srgbClr val="583172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1048128" y="2483467"/>
            <a:ext cx="182880" cy="182880"/>
          </a:xfrm>
          <a:prstGeom prst="rect">
            <a:avLst/>
          </a:prstGeom>
          <a:noFill/>
          <a:ln w="1270">
            <a:solidFill>
              <a:srgbClr val="5BFF2F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179626" y="4042183"/>
            <a:ext cx="182880" cy="182880"/>
          </a:xfrm>
          <a:prstGeom prst="cube">
            <a:avLst/>
          </a:prstGeom>
          <a:noFill/>
          <a:ln w="1270">
            <a:solidFill>
              <a:srgbClr val="27C307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4949216" y="720617"/>
            <a:ext cx="182880" cy="182880"/>
          </a:xfrm>
          <a:prstGeom prst="sun">
            <a:avLst/>
          </a:prstGeom>
          <a:noFill/>
          <a:ln w="1270">
            <a:solidFill>
              <a:srgbClr val="1F364B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3D Modeling Techniques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There are various ways to create 3D models: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Polygon Modeling: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Creating objects by connecting vertices to form faces (triangles are most common).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Surface Modeling: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Defining objects using mathematical curves and surfaces.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Sculpting: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Simulating the process of sculpting a physical object.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9</a:t>
            </a:r>
            <a:endParaRPr lang="en-US" sz="1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27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0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2025-02-24T09:26:16Z</dcterms:created>
  <dcterms:modified xsi:type="dcterms:W3CDTF">2025-02-24T09:26:16Z</dcterms:modified>
</cp:coreProperties>
</file>