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1815104" y="1531502"/>
            <a:ext cx="182880" cy="182880"/>
          </a:xfrm>
          <a:prstGeom prst="triangle">
            <a:avLst/>
          </a:prstGeom>
          <a:noFill/>
          <a:ln w="1270">
            <a:solidFill>
              <a:srgbClr val="65DCD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166188" y="18627"/>
            <a:ext cx="182880" cy="182880"/>
          </a:xfrm>
          <a:prstGeom prst="triangle">
            <a:avLst/>
          </a:prstGeom>
          <a:noFill/>
          <a:ln w="1270">
            <a:solidFill>
              <a:srgbClr val="A3913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535873" y="80755"/>
            <a:ext cx="182880" cy="182880"/>
          </a:xfrm>
          <a:prstGeom prst="triangle">
            <a:avLst/>
          </a:prstGeom>
          <a:noFill/>
          <a:ln w="1270">
            <a:solidFill>
              <a:srgbClr val="CF401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33925" y="3467025"/>
            <a:ext cx="182880" cy="182880"/>
          </a:xfrm>
          <a:prstGeom prst="rect">
            <a:avLst/>
          </a:prstGeom>
          <a:noFill/>
          <a:ln w="1270">
            <a:solidFill>
              <a:srgbClr val="B1FA7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77030" y="1151450"/>
            <a:ext cx="182880" cy="182880"/>
          </a:xfrm>
          <a:prstGeom prst="sun">
            <a:avLst/>
          </a:prstGeom>
          <a:noFill/>
          <a:ln w="1270">
            <a:solidFill>
              <a:srgbClr val="3E610B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Computer Science Fields: A Comprehensive Overview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explore the diverse and exciting fields within Computer Science. We'll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Core Areas: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Foundations like Algorithms, Data Structures, and Theory.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Development: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Building applications and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Science &amp; AI: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Extracting knowledge and insights.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Networking &amp; Security: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Connecting and protecting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Specialized Fields: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Emerging areas like Graphics, Robotics, and more.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538900" y="522277"/>
            <a:ext cx="182880" cy="182880"/>
          </a:xfrm>
          <a:prstGeom prst="cube">
            <a:avLst/>
          </a:prstGeom>
          <a:noFill/>
          <a:ln w="1270">
            <a:solidFill>
              <a:srgbClr val="44E9F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14827" y="2582059"/>
            <a:ext cx="182880" cy="182880"/>
          </a:xfrm>
          <a:prstGeom prst="sun">
            <a:avLst/>
          </a:prstGeom>
          <a:noFill/>
          <a:ln w="1270">
            <a:solidFill>
              <a:srgbClr val="488FF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36727" y="326812"/>
            <a:ext cx="182880" cy="182880"/>
          </a:xfrm>
          <a:prstGeom prst="rect">
            <a:avLst/>
          </a:prstGeom>
          <a:noFill/>
          <a:ln w="1270">
            <a:solidFill>
              <a:srgbClr val="55A6C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70748" y="3955477"/>
            <a:ext cx="182880" cy="182880"/>
          </a:xfrm>
          <a:prstGeom prst="sun">
            <a:avLst/>
          </a:prstGeom>
          <a:noFill/>
          <a:ln w="1270">
            <a:solidFill>
              <a:srgbClr val="1BFAD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81455" y="3053350"/>
            <a:ext cx="182880" cy="182880"/>
          </a:xfrm>
          <a:prstGeom prst="cube">
            <a:avLst/>
          </a:prstGeom>
          <a:noFill/>
          <a:ln w="1270">
            <a:solidFill>
              <a:srgbClr val="3E4D9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Human-Computer Interaction (HCI): Designing User-Friendly Systems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Interface (UI)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the visual elements of a system.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Experience (UX)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the overall experience of using a system.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Usability Testing: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Evaluating how easy a system is to use.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systems that are usable by people with disabilities.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770449" y="3575258"/>
            <a:ext cx="182880" cy="182880"/>
          </a:xfrm>
          <a:prstGeom prst="sun">
            <a:avLst/>
          </a:prstGeom>
          <a:noFill/>
          <a:ln w="1270">
            <a:solidFill>
              <a:srgbClr val="7DCA3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8207" y="621380"/>
            <a:ext cx="182880" cy="182880"/>
          </a:xfrm>
          <a:prstGeom prst="rect">
            <a:avLst/>
          </a:prstGeom>
          <a:noFill/>
          <a:ln w="1270">
            <a:solidFill>
              <a:srgbClr val="5EA11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55258" y="2591174"/>
            <a:ext cx="182880" cy="182880"/>
          </a:xfrm>
          <a:prstGeom prst="triangle">
            <a:avLst/>
          </a:prstGeom>
          <a:noFill/>
          <a:ln w="1270">
            <a:solidFill>
              <a:srgbClr val="4C281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890531" y="4246753"/>
            <a:ext cx="182880" cy="182880"/>
          </a:xfrm>
          <a:prstGeom prst="sun">
            <a:avLst/>
          </a:prstGeom>
          <a:noFill/>
          <a:ln w="1270">
            <a:solidFill>
              <a:srgbClr val="6BF3A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61321" y="1374092"/>
            <a:ext cx="182880" cy="182880"/>
          </a:xfrm>
          <a:prstGeom prst="triangle">
            <a:avLst/>
          </a:prstGeom>
          <a:noFill/>
          <a:ln w="1270">
            <a:solidFill>
              <a:srgbClr val="DB72F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Operating Systems: Managing Computer Resources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Kernel: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core of the OS that manages hardware and software resources.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 Management: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Scheduling and managing processes.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Memory Management: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Allocating and managing memory.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File Systems: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Organizing and storing files.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222049" y="1575251"/>
            <a:ext cx="182880" cy="182880"/>
          </a:xfrm>
          <a:prstGeom prst="sun">
            <a:avLst/>
          </a:prstGeom>
          <a:noFill/>
          <a:ln w="1270">
            <a:solidFill>
              <a:srgbClr val="A1786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7935" y="3441332"/>
            <a:ext cx="182880" cy="182880"/>
          </a:xfrm>
          <a:prstGeom prst="sun">
            <a:avLst/>
          </a:prstGeom>
          <a:noFill/>
          <a:ln w="1270">
            <a:solidFill>
              <a:srgbClr val="9A99B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19125" y="1871698"/>
            <a:ext cx="182880" cy="182880"/>
          </a:xfrm>
          <a:prstGeom prst="triangle">
            <a:avLst/>
          </a:prstGeom>
          <a:noFill/>
          <a:ln w="1270">
            <a:solidFill>
              <a:srgbClr val="32776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61468" y="869005"/>
            <a:ext cx="182880" cy="182880"/>
          </a:xfrm>
          <a:prstGeom prst="cube">
            <a:avLst/>
          </a:prstGeom>
          <a:noFill/>
          <a:ln w="1270">
            <a:solidFill>
              <a:srgbClr val="12956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27408" y="4349261"/>
            <a:ext cx="182880" cy="182880"/>
          </a:xfrm>
          <a:prstGeom prst="rect">
            <a:avLst/>
          </a:prstGeom>
          <a:noFill/>
          <a:ln w="1270">
            <a:solidFill>
              <a:srgbClr val="9E90B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Embedded Systems: Computers Inside Everyday Devices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Microcontrollers: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Small, low-power computers used in embedded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Real-Time Operating Systems (RTOS):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OS designed for real-time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Internet of Things (IoT):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Connecting everyday devices to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809691" y="2009510"/>
            <a:ext cx="182880" cy="182880"/>
          </a:xfrm>
          <a:prstGeom prst="triangle">
            <a:avLst/>
          </a:prstGeom>
          <a:noFill/>
          <a:ln w="1270">
            <a:solidFill>
              <a:srgbClr val="48FCA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37880" y="3672231"/>
            <a:ext cx="182880" cy="182880"/>
          </a:xfrm>
          <a:prstGeom prst="triangle">
            <a:avLst/>
          </a:prstGeom>
          <a:noFill/>
          <a:ln w="1270">
            <a:solidFill>
              <a:srgbClr val="15498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6308" y="2282878"/>
            <a:ext cx="182880" cy="182880"/>
          </a:xfrm>
          <a:prstGeom prst="triangle">
            <a:avLst/>
          </a:prstGeom>
          <a:noFill/>
          <a:ln w="1270">
            <a:solidFill>
              <a:srgbClr val="171A7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52610" y="3862794"/>
            <a:ext cx="182880" cy="182880"/>
          </a:xfrm>
          <a:prstGeom prst="cube">
            <a:avLst/>
          </a:prstGeom>
          <a:noFill/>
          <a:ln w="1270">
            <a:solidFill>
              <a:srgbClr val="79CA9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14199" y="3308914"/>
            <a:ext cx="182880" cy="182880"/>
          </a:xfrm>
          <a:prstGeom prst="sun">
            <a:avLst/>
          </a:prstGeom>
          <a:noFill/>
          <a:ln w="1270">
            <a:solidFill>
              <a:srgbClr val="8F093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Bioinformatics: Applying CS to Biology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Genomics: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Analyzing and understanding genomes.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Proteomics: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Studying proteins and their functions.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Drug Discovery: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computational methods to find new drugs.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Sequence Analysis: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Analyzing DNA and protein sequences.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528138" y="1802081"/>
            <a:ext cx="182880" cy="182880"/>
          </a:xfrm>
          <a:prstGeom prst="sun">
            <a:avLst/>
          </a:prstGeom>
          <a:noFill/>
          <a:ln w="1270">
            <a:solidFill>
              <a:srgbClr val="E20B7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98491" y="532916"/>
            <a:ext cx="182880" cy="182880"/>
          </a:xfrm>
          <a:prstGeom prst="rect">
            <a:avLst/>
          </a:prstGeom>
          <a:noFill/>
          <a:ln w="1270">
            <a:solidFill>
              <a:srgbClr val="F77A6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35984" y="4096299"/>
            <a:ext cx="182880" cy="182880"/>
          </a:xfrm>
          <a:prstGeom prst="rect">
            <a:avLst/>
          </a:prstGeom>
          <a:noFill/>
          <a:ln w="1270">
            <a:solidFill>
              <a:srgbClr val="AE0E0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1566" y="3800825"/>
            <a:ext cx="182880" cy="182880"/>
          </a:xfrm>
          <a:prstGeom prst="rect">
            <a:avLst/>
          </a:prstGeom>
          <a:noFill/>
          <a:ln w="1270">
            <a:solidFill>
              <a:srgbClr val="A955A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8708" y="2737545"/>
            <a:ext cx="182880" cy="182880"/>
          </a:xfrm>
          <a:prstGeom prst="sun">
            <a:avLst/>
          </a:prstGeom>
          <a:noFill/>
          <a:ln w="1270">
            <a:solidFill>
              <a:srgbClr val="D63AC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Computer Vision (Revisited): Seeing Like a Computer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Recognition: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Identifying objects in images.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Object Detection: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Locating objects in images.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Segmentation: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Dividing an image into regions.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Facial Recognition: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Identifying faces in images and videos.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807140" y="3117024"/>
            <a:ext cx="182880" cy="182880"/>
          </a:xfrm>
          <a:prstGeom prst="cube">
            <a:avLst/>
          </a:prstGeom>
          <a:noFill/>
          <a:ln w="1270">
            <a:solidFill>
              <a:srgbClr val="745E8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18934" y="2728471"/>
            <a:ext cx="182880" cy="182880"/>
          </a:xfrm>
          <a:prstGeom prst="triangle">
            <a:avLst/>
          </a:prstGeom>
          <a:noFill/>
          <a:ln w="1270">
            <a:solidFill>
              <a:srgbClr val="1F248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167275" y="1185970"/>
            <a:ext cx="182880" cy="182880"/>
          </a:xfrm>
          <a:prstGeom prst="rect">
            <a:avLst/>
          </a:prstGeom>
          <a:noFill/>
          <a:ln w="1270">
            <a:solidFill>
              <a:srgbClr val="2B528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02714" y="2177455"/>
            <a:ext cx="182880" cy="182880"/>
          </a:xfrm>
          <a:prstGeom prst="triangle">
            <a:avLst/>
          </a:prstGeom>
          <a:noFill/>
          <a:ln w="1270">
            <a:solidFill>
              <a:srgbClr val="FAE08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57492" y="1349560"/>
            <a:ext cx="182880" cy="182880"/>
          </a:xfrm>
          <a:prstGeom prst="triangle">
            <a:avLst/>
          </a:prstGeom>
          <a:noFill/>
          <a:ln w="1270">
            <a:solidFill>
              <a:srgbClr val="48B9B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Natural Language Processing (NLP) (Revisited): Understanding Language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Sentiment Analysis: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Determining the emotional tone of text.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Translation: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Translating text from one language to another.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Chatbots: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conversational AI agents.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Speech Recognition: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Converting speech to text.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640609" y="1054780"/>
            <a:ext cx="182880" cy="182880"/>
          </a:xfrm>
          <a:prstGeom prst="sun">
            <a:avLst/>
          </a:prstGeom>
          <a:noFill/>
          <a:ln w="1270">
            <a:solidFill>
              <a:srgbClr val="929B6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26214" y="722264"/>
            <a:ext cx="182880" cy="182880"/>
          </a:xfrm>
          <a:prstGeom prst="cube">
            <a:avLst/>
          </a:prstGeom>
          <a:noFill/>
          <a:ln w="1270">
            <a:solidFill>
              <a:srgbClr val="6D4F1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91320" y="4392847"/>
            <a:ext cx="182880" cy="182880"/>
          </a:xfrm>
          <a:prstGeom prst="triangle">
            <a:avLst/>
          </a:prstGeom>
          <a:noFill/>
          <a:ln w="1270">
            <a:solidFill>
              <a:srgbClr val="0DD2F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73509" y="3259747"/>
            <a:ext cx="182880" cy="182880"/>
          </a:xfrm>
          <a:prstGeom prst="sun">
            <a:avLst/>
          </a:prstGeom>
          <a:noFill/>
          <a:ln w="1270">
            <a:solidFill>
              <a:srgbClr val="5148B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5752" y="4230740"/>
            <a:ext cx="182880" cy="182880"/>
          </a:xfrm>
          <a:prstGeom prst="cube">
            <a:avLst/>
          </a:prstGeom>
          <a:noFill/>
          <a:ln w="1270">
            <a:solidFill>
              <a:srgbClr val="B1505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Robotics (Revisited): Building Intelligent Machines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Robot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the physical structure of robots.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Robot Control: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Programming robots to perform tasks.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Robot Navigation: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Enabling robots to move around in their environment.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Human-Robot Interaction: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robots that can interact with humans.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64555" y="1467544"/>
            <a:ext cx="182880" cy="182880"/>
          </a:xfrm>
          <a:prstGeom prst="triangle">
            <a:avLst/>
          </a:prstGeom>
          <a:noFill/>
          <a:ln w="1270">
            <a:solidFill>
              <a:srgbClr val="D046E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69637" y="2427434"/>
            <a:ext cx="182880" cy="182880"/>
          </a:xfrm>
          <a:prstGeom prst="cube">
            <a:avLst/>
          </a:prstGeom>
          <a:noFill/>
          <a:ln w="1270">
            <a:solidFill>
              <a:srgbClr val="02FD2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09068" y="221997"/>
            <a:ext cx="182880" cy="182880"/>
          </a:xfrm>
          <a:prstGeom prst="sun">
            <a:avLst/>
          </a:prstGeom>
          <a:noFill/>
          <a:ln w="1270">
            <a:solidFill>
              <a:srgbClr val="73CE5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785326" y="2473289"/>
            <a:ext cx="182880" cy="182880"/>
          </a:xfrm>
          <a:prstGeom prst="rect">
            <a:avLst/>
          </a:prstGeom>
          <a:noFill/>
          <a:ln w="1270">
            <a:solidFill>
              <a:srgbClr val="C837E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26316" y="780917"/>
            <a:ext cx="182880" cy="182880"/>
          </a:xfrm>
          <a:prstGeom prst="triangle">
            <a:avLst/>
          </a:prstGeom>
          <a:noFill/>
          <a:ln w="1270">
            <a:solidFill>
              <a:srgbClr val="D808B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Quantum Computing: The Future of Computation?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Qubits: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Quantum bits that can represent 0, 1, or both simultaneously.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Algorithms: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Algorithms designed to run on quantum computers.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Cryptography: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quantum mechanics to secure communication.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Potential: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Solving problems currently intractable for classical computers.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150390" y="1913350"/>
            <a:ext cx="182880" cy="182880"/>
          </a:xfrm>
          <a:prstGeom prst="sun">
            <a:avLst/>
          </a:prstGeom>
          <a:noFill/>
          <a:ln w="1270">
            <a:solidFill>
              <a:srgbClr val="C895D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08123" y="721839"/>
            <a:ext cx="182880" cy="182880"/>
          </a:xfrm>
          <a:prstGeom prst="sun">
            <a:avLst/>
          </a:prstGeom>
          <a:noFill/>
          <a:ln w="1270">
            <a:solidFill>
              <a:srgbClr val="3D014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08251" y="3175078"/>
            <a:ext cx="182880" cy="182880"/>
          </a:xfrm>
          <a:prstGeom prst="cube">
            <a:avLst/>
          </a:prstGeom>
          <a:noFill/>
          <a:ln w="1270">
            <a:solidFill>
              <a:srgbClr val="A51E8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182487" y="34175"/>
            <a:ext cx="182880" cy="182880"/>
          </a:xfrm>
          <a:prstGeom prst="triangle">
            <a:avLst/>
          </a:prstGeom>
          <a:noFill/>
          <a:ln w="1270">
            <a:solidFill>
              <a:srgbClr val="39303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651" y="88510"/>
            <a:ext cx="182880" cy="182880"/>
          </a:xfrm>
          <a:prstGeom prst="rect">
            <a:avLst/>
          </a:prstGeom>
          <a:noFill/>
          <a:ln w="1270">
            <a:solidFill>
              <a:srgbClr val="B693D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Game Development (Revisited): Creating Interactive Experiences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Game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the gameplay, story, and characters.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Game Programming: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Writing the code that makes the game 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Game Art: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the visual assets for the game.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Game Audio: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the sound effects and music for the game.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94584" y="1401002"/>
            <a:ext cx="182880" cy="182880"/>
          </a:xfrm>
          <a:prstGeom prst="triangle">
            <a:avLst/>
          </a:prstGeom>
          <a:noFill/>
          <a:ln w="1270">
            <a:solidFill>
              <a:srgbClr val="6CDBA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02334" y="431107"/>
            <a:ext cx="182880" cy="182880"/>
          </a:xfrm>
          <a:prstGeom prst="triangle">
            <a:avLst/>
          </a:prstGeom>
          <a:noFill/>
          <a:ln w="1270">
            <a:solidFill>
              <a:srgbClr val="B2576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85712" y="1764393"/>
            <a:ext cx="182880" cy="182880"/>
          </a:xfrm>
          <a:prstGeom prst="triangle">
            <a:avLst/>
          </a:prstGeom>
          <a:noFill/>
          <a:ln w="1270">
            <a:solidFill>
              <a:srgbClr val="74256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45742" y="3385265"/>
            <a:ext cx="182880" cy="182880"/>
          </a:xfrm>
          <a:prstGeom prst="sun">
            <a:avLst/>
          </a:prstGeom>
          <a:noFill/>
          <a:ln w="1270">
            <a:solidFill>
              <a:srgbClr val="2A096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92035" y="1618844"/>
            <a:ext cx="182880" cy="182880"/>
          </a:xfrm>
          <a:prstGeom prst="sun">
            <a:avLst/>
          </a:prstGeom>
          <a:noFill/>
          <a:ln w="1270">
            <a:solidFill>
              <a:srgbClr val="EEA6A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Distributed Systems: Computing Across Multiple Machines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Parallel Computing: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Dividing a problem into smaller tasks that can be executed simultaneously.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Computing (Revisited):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Utilizing distributed resources over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Fault Tolerance: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systems that can continue to operate even if some components fail.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systems that can handle increasing amounts of data and traffic.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240284" y="150250"/>
            <a:ext cx="182880" cy="182880"/>
          </a:xfrm>
          <a:prstGeom prst="rect">
            <a:avLst/>
          </a:prstGeom>
          <a:noFill/>
          <a:ln w="1270">
            <a:solidFill>
              <a:srgbClr val="47041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38523" y="4040556"/>
            <a:ext cx="182880" cy="182880"/>
          </a:xfrm>
          <a:prstGeom prst="triangle">
            <a:avLst/>
          </a:prstGeom>
          <a:noFill/>
          <a:ln w="1270">
            <a:solidFill>
              <a:srgbClr val="DB09A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79728" y="4215422"/>
            <a:ext cx="182880" cy="182880"/>
          </a:xfrm>
          <a:prstGeom prst="sun">
            <a:avLst/>
          </a:prstGeom>
          <a:noFill/>
          <a:ln w="1270">
            <a:solidFill>
              <a:srgbClr val="06621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425120" y="4426408"/>
            <a:ext cx="182880" cy="182880"/>
          </a:xfrm>
          <a:prstGeom prst="cube">
            <a:avLst/>
          </a:prstGeom>
          <a:noFill/>
          <a:ln w="1270">
            <a:solidFill>
              <a:srgbClr val="AC8DD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20276" y="389983"/>
            <a:ext cx="182880" cy="182880"/>
          </a:xfrm>
          <a:prstGeom prst="rect">
            <a:avLst/>
          </a:prstGeom>
          <a:noFill/>
          <a:ln w="1270">
            <a:solidFill>
              <a:srgbClr val="05FEE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Core CS Concepts: The Building Blocks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Step-by-step instructions for solving problems (e.g., sorting a list).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Structures: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Ways to organize data for efficient access and manipulation (e.g., arrays, linked lists, trees).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Theory of Computation: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Exploring the limits of what computers can do (e.g., defining what's computable and how efficiently).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Programming Languages: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Tools for expressing algorithms and creating software (e.g., Python, Java, C++).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568359" y="848799"/>
            <a:ext cx="182880" cy="182880"/>
          </a:xfrm>
          <a:prstGeom prst="rect">
            <a:avLst/>
          </a:prstGeom>
          <a:noFill/>
          <a:ln w="1270">
            <a:solidFill>
              <a:srgbClr val="3ED4D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263092" y="3484752"/>
            <a:ext cx="182880" cy="182880"/>
          </a:xfrm>
          <a:prstGeom prst="rect">
            <a:avLst/>
          </a:prstGeom>
          <a:noFill/>
          <a:ln w="1270">
            <a:solidFill>
              <a:srgbClr val="88393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2897" y="3305690"/>
            <a:ext cx="182880" cy="182880"/>
          </a:xfrm>
          <a:prstGeom prst="triangle">
            <a:avLst/>
          </a:prstGeom>
          <a:noFill/>
          <a:ln w="1270">
            <a:solidFill>
              <a:srgbClr val="EE3F4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35144" y="1407611"/>
            <a:ext cx="182880" cy="182880"/>
          </a:xfrm>
          <a:prstGeom prst="sun">
            <a:avLst/>
          </a:prstGeom>
          <a:noFill/>
          <a:ln w="1270">
            <a:solidFill>
              <a:srgbClr val="B81F7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28557" y="536605"/>
            <a:ext cx="182880" cy="182880"/>
          </a:xfrm>
          <a:prstGeom prst="cube">
            <a:avLst/>
          </a:prstGeom>
          <a:noFill/>
          <a:ln w="1270">
            <a:solidFill>
              <a:srgbClr val="0EEAD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Formal Methods: Rigorous Software Development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Specification Languages: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Precisely defining the behavior of software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Verification: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Proving that software meets its specifications.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Model Checking: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Automatically verifying that software models satisfy certain properties.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Improved software reliability and correctness.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211763" y="777856"/>
            <a:ext cx="182880" cy="182880"/>
          </a:xfrm>
          <a:prstGeom prst="sun">
            <a:avLst/>
          </a:prstGeom>
          <a:noFill/>
          <a:ln w="1270">
            <a:solidFill>
              <a:srgbClr val="C4C05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33884" y="2185007"/>
            <a:ext cx="182880" cy="182880"/>
          </a:xfrm>
          <a:prstGeom prst="triangle">
            <a:avLst/>
          </a:prstGeom>
          <a:noFill/>
          <a:ln w="1270">
            <a:solidFill>
              <a:srgbClr val="42A00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278459" y="3583558"/>
            <a:ext cx="182880" cy="182880"/>
          </a:xfrm>
          <a:prstGeom prst="rect">
            <a:avLst/>
          </a:prstGeom>
          <a:noFill/>
          <a:ln w="1270">
            <a:solidFill>
              <a:srgbClr val="5F202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23357" y="3433477"/>
            <a:ext cx="182880" cy="182880"/>
          </a:xfrm>
          <a:prstGeom prst="cube">
            <a:avLst/>
          </a:prstGeom>
          <a:noFill/>
          <a:ln w="1270">
            <a:solidFill>
              <a:srgbClr val="6D932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32538" y="892316"/>
            <a:ext cx="182880" cy="182880"/>
          </a:xfrm>
          <a:prstGeom prst="triangle">
            <a:avLst/>
          </a:prstGeom>
          <a:noFill/>
          <a:ln w="1270">
            <a:solidFill>
              <a:srgbClr val="D8F5C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High-Performance Computing (HPC): Supercharging Computation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Utilizing powerful supercomputers and parallel processing techniques.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Solving complex scientific and engineering problems.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 Weather forecasting, drug discovery, climate modeling.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310116" y="3741496"/>
            <a:ext cx="182880" cy="182880"/>
          </a:xfrm>
          <a:prstGeom prst="triangle">
            <a:avLst/>
          </a:prstGeom>
          <a:noFill/>
          <a:ln w="1270">
            <a:solidFill>
              <a:srgbClr val="ED764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8805" y="891780"/>
            <a:ext cx="182880" cy="182880"/>
          </a:xfrm>
          <a:prstGeom prst="cube">
            <a:avLst/>
          </a:prstGeom>
          <a:noFill/>
          <a:ln w="1270">
            <a:solidFill>
              <a:srgbClr val="2C458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490" y="974679"/>
            <a:ext cx="182880" cy="182880"/>
          </a:xfrm>
          <a:prstGeom prst="rect">
            <a:avLst/>
          </a:prstGeom>
          <a:noFill/>
          <a:ln w="1270">
            <a:solidFill>
              <a:srgbClr val="EED91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49890" y="4480768"/>
            <a:ext cx="182880" cy="182880"/>
          </a:xfrm>
          <a:prstGeom prst="sun">
            <a:avLst/>
          </a:prstGeom>
          <a:noFill/>
          <a:ln w="1270">
            <a:solidFill>
              <a:srgbClr val="7D67C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350178" y="25812"/>
            <a:ext cx="182880" cy="182880"/>
          </a:xfrm>
          <a:prstGeom prst="sun">
            <a:avLst/>
          </a:prstGeom>
          <a:noFill/>
          <a:ln w="1270">
            <a:solidFill>
              <a:srgbClr val="F6F1F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Blockchain Technology: Decentralized and Secure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distributed, immutable ledger for recording transactions.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Cryptographically secure and transparent.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 Cryptocurrencies, supply chain management, voting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918952" y="2808267"/>
            <a:ext cx="182880" cy="182880"/>
          </a:xfrm>
          <a:prstGeom prst="cube">
            <a:avLst/>
          </a:prstGeom>
          <a:noFill/>
          <a:ln w="1270">
            <a:solidFill>
              <a:srgbClr val="D0DE8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98666" y="2326488"/>
            <a:ext cx="182880" cy="182880"/>
          </a:xfrm>
          <a:prstGeom prst="rect">
            <a:avLst/>
          </a:prstGeom>
          <a:noFill/>
          <a:ln w="1270">
            <a:solidFill>
              <a:srgbClr val="68E52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82936" y="1379251"/>
            <a:ext cx="182880" cy="182880"/>
          </a:xfrm>
          <a:prstGeom prst="rect">
            <a:avLst/>
          </a:prstGeom>
          <a:noFill/>
          <a:ln w="1270">
            <a:solidFill>
              <a:srgbClr val="2C335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95390" y="2613138"/>
            <a:ext cx="182880" cy="182880"/>
          </a:xfrm>
          <a:prstGeom prst="triangle">
            <a:avLst/>
          </a:prstGeom>
          <a:noFill/>
          <a:ln w="1270">
            <a:solidFill>
              <a:srgbClr val="2DC91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806280" y="4057016"/>
            <a:ext cx="182880" cy="182880"/>
          </a:xfrm>
          <a:prstGeom prst="triangle">
            <a:avLst/>
          </a:prstGeom>
          <a:noFill/>
          <a:ln w="1270">
            <a:solidFill>
              <a:srgbClr val="4E194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Augmented Reality (AR) and Virtual Reality (VR)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AR: Overlaying digital information onto the real world.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VR: Creating immersive, computer-generated environments.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 Gaming, training, education, healthcare.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577407" y="478480"/>
            <a:ext cx="182880" cy="182880"/>
          </a:xfrm>
          <a:prstGeom prst="rect">
            <a:avLst/>
          </a:prstGeom>
          <a:noFill/>
          <a:ln w="1270">
            <a:solidFill>
              <a:srgbClr val="C10F1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34198" y="2182227"/>
            <a:ext cx="182880" cy="182880"/>
          </a:xfrm>
          <a:prstGeom prst="triangle">
            <a:avLst/>
          </a:prstGeom>
          <a:noFill/>
          <a:ln w="1270">
            <a:solidFill>
              <a:srgbClr val="9EDB2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22107" y="907487"/>
            <a:ext cx="182880" cy="182880"/>
          </a:xfrm>
          <a:prstGeom prst="sun">
            <a:avLst/>
          </a:prstGeom>
          <a:noFill/>
          <a:ln w="1270">
            <a:solidFill>
              <a:srgbClr val="7B8C1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24354" y="2039331"/>
            <a:ext cx="182880" cy="182880"/>
          </a:xfrm>
          <a:prstGeom prst="rect">
            <a:avLst/>
          </a:prstGeom>
          <a:noFill/>
          <a:ln w="1270">
            <a:solidFill>
              <a:srgbClr val="25F33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54074" y="1302613"/>
            <a:ext cx="182880" cy="182880"/>
          </a:xfrm>
          <a:prstGeom prst="triangle">
            <a:avLst/>
          </a:prstGeom>
          <a:noFill/>
          <a:ln w="1270">
            <a:solidFill>
              <a:srgbClr val="FF15E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Edge Computing: Bringing Computation Closer to the Data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Processing data at the edge of the network, near the source.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Reduces latency and improves responsiveness.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 IoT, autonomous vehicles, smart factories.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685069" y="2112374"/>
            <a:ext cx="182880" cy="182880"/>
          </a:xfrm>
          <a:prstGeom prst="cube">
            <a:avLst/>
          </a:prstGeom>
          <a:noFill/>
          <a:ln w="1270">
            <a:solidFill>
              <a:srgbClr val="BEA71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76840" y="4400590"/>
            <a:ext cx="182880" cy="182880"/>
          </a:xfrm>
          <a:prstGeom prst="triangle">
            <a:avLst/>
          </a:prstGeom>
          <a:noFill/>
          <a:ln w="1270">
            <a:solidFill>
              <a:srgbClr val="59CB8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115120" y="2795324"/>
            <a:ext cx="182880" cy="182880"/>
          </a:xfrm>
          <a:prstGeom prst="triangle">
            <a:avLst/>
          </a:prstGeom>
          <a:noFill/>
          <a:ln w="1270">
            <a:solidFill>
              <a:srgbClr val="C3C28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47193" y="593067"/>
            <a:ext cx="182880" cy="182880"/>
          </a:xfrm>
          <a:prstGeom prst="cube">
            <a:avLst/>
          </a:prstGeom>
          <a:noFill/>
          <a:ln w="1270">
            <a:solidFill>
              <a:srgbClr val="326EA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36417" y="2497336"/>
            <a:ext cx="182880" cy="182880"/>
          </a:xfrm>
          <a:prstGeom prst="triangle">
            <a:avLst/>
          </a:prstGeom>
          <a:noFill/>
          <a:ln w="1270">
            <a:solidFill>
              <a:srgbClr val="FC1BF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The Ever-Evolving Landscape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 Science is a constantly evolving field with endless possibilities. This presentation provided a brief overview of some of the key areas. Continue exploring, learning, and innovating!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8825" y="1788725"/>
            <a:ext cx="182880" cy="182880"/>
          </a:xfrm>
          <a:prstGeom prst="rect">
            <a:avLst/>
          </a:prstGeom>
          <a:noFill/>
          <a:ln w="1270">
            <a:solidFill>
              <a:srgbClr val="81842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25131" y="300386"/>
            <a:ext cx="182880" cy="182880"/>
          </a:xfrm>
          <a:prstGeom prst="cube">
            <a:avLst/>
          </a:prstGeom>
          <a:noFill/>
          <a:ln w="1270">
            <a:solidFill>
              <a:srgbClr val="5E40B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57717" y="4477107"/>
            <a:ext cx="182880" cy="182880"/>
          </a:xfrm>
          <a:prstGeom prst="sun">
            <a:avLst/>
          </a:prstGeom>
          <a:noFill/>
          <a:ln w="1270">
            <a:solidFill>
              <a:srgbClr val="CF1E7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089143" y="2710254"/>
            <a:ext cx="182880" cy="182880"/>
          </a:xfrm>
          <a:prstGeom prst="cube">
            <a:avLst/>
          </a:prstGeom>
          <a:noFill/>
          <a:ln w="1270">
            <a:solidFill>
              <a:srgbClr val="AD485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95732" y="602163"/>
            <a:ext cx="182880" cy="182880"/>
          </a:xfrm>
          <a:prstGeom prst="sun">
            <a:avLst/>
          </a:prstGeom>
          <a:noFill/>
          <a:ln w="1270">
            <a:solidFill>
              <a:srgbClr val="002CC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 Development: Building the Digital World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Development: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websites and web applications (front-end, back-end, and full-stack).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 Development: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Building apps for smartphones and tablets (iOS, Android).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Desktop Application Development: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software for computers (Windows, macOS, Linux).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Game Development: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and programming video games.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Engineering: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Applying engineering principles to software development (design, testing, maintenance).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885275" y="645303"/>
            <a:ext cx="182880" cy="182880"/>
          </a:xfrm>
          <a:prstGeom prst="rect">
            <a:avLst/>
          </a:prstGeom>
          <a:noFill/>
          <a:ln w="1270">
            <a:solidFill>
              <a:srgbClr val="6A682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12485" y="621675"/>
            <a:ext cx="182880" cy="182880"/>
          </a:xfrm>
          <a:prstGeom prst="sun">
            <a:avLst/>
          </a:prstGeom>
          <a:noFill/>
          <a:ln w="1270">
            <a:solidFill>
              <a:srgbClr val="D164B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43729" y="2485501"/>
            <a:ext cx="182880" cy="182880"/>
          </a:xfrm>
          <a:prstGeom prst="cube">
            <a:avLst/>
          </a:prstGeom>
          <a:noFill/>
          <a:ln w="1270">
            <a:solidFill>
              <a:srgbClr val="D0690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56155" y="3569951"/>
            <a:ext cx="182880" cy="182880"/>
          </a:xfrm>
          <a:prstGeom prst="cube">
            <a:avLst/>
          </a:prstGeom>
          <a:noFill/>
          <a:ln w="1270">
            <a:solidFill>
              <a:srgbClr val="82DE2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90429" y="3280244"/>
            <a:ext cx="182880" cy="182880"/>
          </a:xfrm>
          <a:prstGeom prst="rect">
            <a:avLst/>
          </a:prstGeom>
          <a:noFill/>
          <a:ln w="1270">
            <a:solidFill>
              <a:srgbClr val="53F17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Science: Uncovering Insights from Data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Analysis: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Examining data to find patterns and trends.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Learning: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Training algorithms to learn from data and make predictions.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Visualization: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charts and graphs to communicate data insights.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Big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Handling and processing extremely large datasets.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545053" y="3191228"/>
            <a:ext cx="182880" cy="182880"/>
          </a:xfrm>
          <a:prstGeom prst="rect">
            <a:avLst/>
          </a:prstGeom>
          <a:noFill/>
          <a:ln w="1270">
            <a:solidFill>
              <a:srgbClr val="EECB6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62200" y="1755503"/>
            <a:ext cx="182880" cy="182880"/>
          </a:xfrm>
          <a:prstGeom prst="rect">
            <a:avLst/>
          </a:prstGeom>
          <a:noFill/>
          <a:ln w="1270">
            <a:solidFill>
              <a:srgbClr val="AB676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06955" y="1322227"/>
            <a:ext cx="182880" cy="182880"/>
          </a:xfrm>
          <a:prstGeom prst="triangle">
            <a:avLst/>
          </a:prstGeom>
          <a:noFill/>
          <a:ln w="1270">
            <a:solidFill>
              <a:srgbClr val="B9627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40900" y="2533347"/>
            <a:ext cx="182880" cy="182880"/>
          </a:xfrm>
          <a:prstGeom prst="rect">
            <a:avLst/>
          </a:prstGeom>
          <a:noFill/>
          <a:ln w="1270">
            <a:solidFill>
              <a:srgbClr val="58B7C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87760" y="2576643"/>
            <a:ext cx="182880" cy="182880"/>
          </a:xfrm>
          <a:prstGeom prst="rect">
            <a:avLst/>
          </a:prstGeom>
          <a:noFill/>
          <a:ln w="1270">
            <a:solidFill>
              <a:srgbClr val="BE569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Artificial Intelligence (AI): Making Machines Smart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Learning (ML):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Algorithms that learn from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Deep Learning (DL):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Advanced ML using neural networks.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Natural Language Processing (NLP):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Enabling computers to understand and process human language.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 Vision: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Enabling computers to "see" and interpret images and videos.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Robotics: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and building robots to perform tasks autonomously.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733588" y="1960104"/>
            <a:ext cx="182880" cy="182880"/>
          </a:xfrm>
          <a:prstGeom prst="cube">
            <a:avLst/>
          </a:prstGeom>
          <a:noFill/>
          <a:ln w="1270">
            <a:solidFill>
              <a:srgbClr val="33B3B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89832" y="370009"/>
            <a:ext cx="182880" cy="182880"/>
          </a:xfrm>
          <a:prstGeom prst="rect">
            <a:avLst/>
          </a:prstGeom>
          <a:noFill/>
          <a:ln w="1270">
            <a:solidFill>
              <a:srgbClr val="55635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09483" y="416444"/>
            <a:ext cx="182880" cy="182880"/>
          </a:xfrm>
          <a:prstGeom prst="rect">
            <a:avLst/>
          </a:prstGeom>
          <a:noFill/>
          <a:ln w="1270">
            <a:solidFill>
              <a:srgbClr val="F2EEE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9749" y="4217356"/>
            <a:ext cx="182880" cy="182880"/>
          </a:xfrm>
          <a:prstGeom prst="triangle">
            <a:avLst/>
          </a:prstGeom>
          <a:noFill/>
          <a:ln w="1270">
            <a:solidFill>
              <a:srgbClr val="79C83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80828" y="3105117"/>
            <a:ext cx="182880" cy="182880"/>
          </a:xfrm>
          <a:prstGeom prst="rect">
            <a:avLst/>
          </a:prstGeom>
          <a:noFill/>
          <a:ln w="1270">
            <a:solidFill>
              <a:srgbClr val="EE31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Networking: Connecting the World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Architecture: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and implementing computer networks.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Protocols: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Rules for communication between devices (e.g., TCP/IP).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Security: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Protecting networks from unauthorized access and attacks.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Computing: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Providing computing services over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890547" y="2051825"/>
            <a:ext cx="182880" cy="182880"/>
          </a:xfrm>
          <a:prstGeom prst="sun">
            <a:avLst/>
          </a:prstGeom>
          <a:noFill/>
          <a:ln w="1270">
            <a:solidFill>
              <a:srgbClr val="FE36A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49974" y="675863"/>
            <a:ext cx="182880" cy="182880"/>
          </a:xfrm>
          <a:prstGeom prst="cube">
            <a:avLst/>
          </a:prstGeom>
          <a:noFill/>
          <a:ln w="1270">
            <a:solidFill>
              <a:srgbClr val="AC5C1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52795" y="721747"/>
            <a:ext cx="182880" cy="182880"/>
          </a:xfrm>
          <a:prstGeom prst="cube">
            <a:avLst/>
          </a:prstGeom>
          <a:noFill/>
          <a:ln w="1270">
            <a:solidFill>
              <a:srgbClr val="AD2A5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306267" y="1700686"/>
            <a:ext cx="182880" cy="182880"/>
          </a:xfrm>
          <a:prstGeom prst="triangle">
            <a:avLst/>
          </a:prstGeom>
          <a:noFill/>
          <a:ln w="1270">
            <a:solidFill>
              <a:srgbClr val="3AA96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040795" y="4129154"/>
            <a:ext cx="182880" cy="182880"/>
          </a:xfrm>
          <a:prstGeom prst="cube">
            <a:avLst/>
          </a:prstGeom>
          <a:noFill/>
          <a:ln w="1270">
            <a:solidFill>
              <a:srgbClr val="F8D6E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Computer Security: Protecting Data and Systems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Protecting computer systems and networks from cyber threats.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Cryptography: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Encrypting data to protect its confidentiality.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Hacking: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Testing security systems to identify vulnerabilities.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Incident Response: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Responding to and recovering from security breaches.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9524" y="4114316"/>
            <a:ext cx="182880" cy="182880"/>
          </a:xfrm>
          <a:prstGeom prst="cube">
            <a:avLst/>
          </a:prstGeom>
          <a:noFill/>
          <a:ln w="1270">
            <a:solidFill>
              <a:srgbClr val="FE79B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27267" y="1232224"/>
            <a:ext cx="182880" cy="182880"/>
          </a:xfrm>
          <a:prstGeom prst="rect">
            <a:avLst/>
          </a:prstGeom>
          <a:noFill/>
          <a:ln w="1270">
            <a:solidFill>
              <a:srgbClr val="14504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55979" y="4224707"/>
            <a:ext cx="182880" cy="182880"/>
          </a:xfrm>
          <a:prstGeom prst="triangle">
            <a:avLst/>
          </a:prstGeom>
          <a:noFill/>
          <a:ln w="1270">
            <a:solidFill>
              <a:srgbClr val="3CF5B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357337" y="3336573"/>
            <a:ext cx="182880" cy="182880"/>
          </a:xfrm>
          <a:prstGeom prst="cube">
            <a:avLst/>
          </a:prstGeom>
          <a:noFill/>
          <a:ln w="1270">
            <a:solidFill>
              <a:srgbClr val="CE3D5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91913" y="1787941"/>
            <a:ext cx="182880" cy="182880"/>
          </a:xfrm>
          <a:prstGeom prst="triangle">
            <a:avLst/>
          </a:prstGeom>
          <a:noFill/>
          <a:ln w="1270">
            <a:solidFill>
              <a:srgbClr val="D4CBC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Database Management: Organizing and Accessing Data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Database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efficient and well-structured databases.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Database Management Systems (DBMS):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Software for managing databases (e.g., MySQL, PostgreSQL).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SQL: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language for querying and manipulating data in databases.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NoSQL Databases: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Alternative database systems for handling large and unstructured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312454" y="1002984"/>
            <a:ext cx="182880" cy="182880"/>
          </a:xfrm>
          <a:prstGeom prst="sun">
            <a:avLst/>
          </a:prstGeom>
          <a:noFill/>
          <a:ln w="1270">
            <a:solidFill>
              <a:srgbClr val="86FBC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960612" y="810416"/>
            <a:ext cx="182880" cy="182880"/>
          </a:xfrm>
          <a:prstGeom prst="sun">
            <a:avLst/>
          </a:prstGeom>
          <a:noFill/>
          <a:ln w="1270">
            <a:solidFill>
              <a:srgbClr val="7CC59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852236" y="999717"/>
            <a:ext cx="182880" cy="182880"/>
          </a:xfrm>
          <a:prstGeom prst="rect">
            <a:avLst/>
          </a:prstGeom>
          <a:noFill/>
          <a:ln w="1270">
            <a:solidFill>
              <a:srgbClr val="6955D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01541" y="3287364"/>
            <a:ext cx="182880" cy="182880"/>
          </a:xfrm>
          <a:prstGeom prst="sun">
            <a:avLst/>
          </a:prstGeom>
          <a:noFill/>
          <a:ln w="1270">
            <a:solidFill>
              <a:srgbClr val="15E03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7303" y="2368992"/>
            <a:ext cx="182880" cy="182880"/>
          </a:xfrm>
          <a:prstGeom prst="sun">
            <a:avLst/>
          </a:prstGeom>
          <a:noFill/>
          <a:ln w="1270">
            <a:solidFill>
              <a:srgbClr val="CD057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Computer Graphics: Creating Visual Content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2D Graphics: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images and animations in two dimensions.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3D Graphics: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realistic and immersive 3D environments.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Rendering: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images from 3D models.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Animation: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Bringing characters and objects to life.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2025-02-24T09:26:14Z</dcterms:created>
  <dcterms:modified xsi:type="dcterms:W3CDTF">2025-02-24T09:26:14Z</dcterms:modified>
</cp:coreProperties>
</file>