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notesMasterIdLst>
    <p:notesMasterId r:id="rId2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4" name="Shape 2"/>
          <p:cNvSpPr/>
          <p:nvPr/>
        </p:nvSpPr>
        <p:spPr>
          <a:xfrm>
            <a:off x="5440481" y="4040086"/>
            <a:ext cx="182880" cy="182880"/>
          </a:xfrm>
          <a:prstGeom prst="sun">
            <a:avLst/>
          </a:prstGeom>
          <a:noFill/>
          <a:ln w="1270">
            <a:solidFill>
              <a:srgbClr val="A4F529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606496" y="1777120"/>
            <a:ext cx="182880" cy="182880"/>
          </a:xfrm>
          <a:prstGeom prst="rect">
            <a:avLst/>
          </a:prstGeom>
          <a:noFill/>
          <a:ln w="1270">
            <a:solidFill>
              <a:srgbClr val="CFB52B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377844" y="4217453"/>
            <a:ext cx="182880" cy="182880"/>
          </a:xfrm>
          <a:prstGeom prst="sun">
            <a:avLst/>
          </a:prstGeom>
          <a:noFill/>
          <a:ln w="1270">
            <a:solidFill>
              <a:srgbClr val="128C3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339793" y="1858886"/>
            <a:ext cx="182880" cy="182880"/>
          </a:xfrm>
          <a:prstGeom prst="triangle">
            <a:avLst/>
          </a:prstGeom>
          <a:noFill/>
          <a:ln w="1270">
            <a:solidFill>
              <a:srgbClr val="F9916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968820" y="3968162"/>
            <a:ext cx="182880" cy="182880"/>
          </a:xfrm>
          <a:prstGeom prst="cube">
            <a:avLst/>
          </a:prstGeom>
          <a:noFill/>
          <a:ln w="1270">
            <a:solidFill>
              <a:srgbClr val="CD9A11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Welcome to Computer Science!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presentation will give you a broad overview of Computer Science. We'll cover: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Computer Science?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simple definition.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Areas: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Exploring some important fields.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Fundamental Concepts: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Basic ideas everyone should know.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Why Study CS?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benefits and opportunities.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66412" y="1273848"/>
            <a:ext cx="182880" cy="182880"/>
          </a:xfrm>
          <a:prstGeom prst="sun">
            <a:avLst/>
          </a:prstGeom>
          <a:noFill/>
          <a:ln w="1270">
            <a:solidFill>
              <a:srgbClr val="D8EA3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70476" y="1648763"/>
            <a:ext cx="182880" cy="182880"/>
          </a:xfrm>
          <a:prstGeom prst="cube">
            <a:avLst/>
          </a:prstGeom>
          <a:noFill/>
          <a:ln w="1270">
            <a:solidFill>
              <a:srgbClr val="5EE74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729311" y="1340636"/>
            <a:ext cx="182880" cy="182880"/>
          </a:xfrm>
          <a:prstGeom prst="triangle">
            <a:avLst/>
          </a:prstGeom>
          <a:noFill/>
          <a:ln w="1270">
            <a:solidFill>
              <a:srgbClr val="1BD44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819028" y="3413729"/>
            <a:ext cx="182880" cy="182880"/>
          </a:xfrm>
          <a:prstGeom prst="cube">
            <a:avLst/>
          </a:prstGeom>
          <a:noFill/>
          <a:ln w="1270">
            <a:solidFill>
              <a:srgbClr val="B2BE6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644907" y="164116"/>
            <a:ext cx="182880" cy="182880"/>
          </a:xfrm>
          <a:prstGeom prst="triangle">
            <a:avLst/>
          </a:prstGeom>
          <a:noFill/>
          <a:ln w="1270">
            <a:solidFill>
              <a:srgbClr val="ABFFB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Databases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Databases are organized collections of data.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Used to store and manage large amounts of information.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Types of Databases: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Relational Databases (SQL):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Organized in tables (e.g., MySQL, PostgreSQL).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NoSQL Databases: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More flexible data models (e.g., MongoDB, Cassandra).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493319" y="819264"/>
            <a:ext cx="182880" cy="182880"/>
          </a:xfrm>
          <a:prstGeom prst="sun">
            <a:avLst/>
          </a:prstGeom>
          <a:noFill/>
          <a:ln w="1270">
            <a:solidFill>
              <a:srgbClr val="5705D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990818" y="233888"/>
            <a:ext cx="182880" cy="182880"/>
          </a:xfrm>
          <a:prstGeom prst="triangle">
            <a:avLst/>
          </a:prstGeom>
          <a:noFill/>
          <a:ln w="1270">
            <a:solidFill>
              <a:srgbClr val="ECEC4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626946" y="3145696"/>
            <a:ext cx="182880" cy="182880"/>
          </a:xfrm>
          <a:prstGeom prst="sun">
            <a:avLst/>
          </a:prstGeom>
          <a:noFill/>
          <a:ln w="1270">
            <a:solidFill>
              <a:srgbClr val="B8BA0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630929" y="423709"/>
            <a:ext cx="182880" cy="182880"/>
          </a:xfrm>
          <a:prstGeom prst="rect">
            <a:avLst/>
          </a:prstGeom>
          <a:noFill/>
          <a:ln w="1270">
            <a:solidFill>
              <a:srgbClr val="998EB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272394" y="3614199"/>
            <a:ext cx="182880" cy="182880"/>
          </a:xfrm>
          <a:prstGeom prst="rect">
            <a:avLst/>
          </a:prstGeom>
          <a:noFill/>
          <a:ln w="1270">
            <a:solidFill>
              <a:srgbClr val="11032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Networking Basics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computers communicate with each other.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Internet: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global network of networks.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Protocols: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Rules for communication (e.g., TCP/IP, HTTP).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IP Addresses: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Unique identifiers for devices on a network.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Routers: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Devices that forward data packets between networks.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672769" y="2558622"/>
            <a:ext cx="182880" cy="182880"/>
          </a:xfrm>
          <a:prstGeom prst="sun">
            <a:avLst/>
          </a:prstGeom>
          <a:noFill/>
          <a:ln w="1270">
            <a:solidFill>
              <a:srgbClr val="4D7CA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193604" y="4040044"/>
            <a:ext cx="182880" cy="182880"/>
          </a:xfrm>
          <a:prstGeom prst="triangle">
            <a:avLst/>
          </a:prstGeom>
          <a:noFill/>
          <a:ln w="1270">
            <a:solidFill>
              <a:srgbClr val="5A042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813093" y="3590943"/>
            <a:ext cx="182880" cy="182880"/>
          </a:xfrm>
          <a:prstGeom prst="cube">
            <a:avLst/>
          </a:prstGeom>
          <a:noFill/>
          <a:ln w="1270">
            <a:solidFill>
              <a:srgbClr val="F4A69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247366" y="2771113"/>
            <a:ext cx="182880" cy="182880"/>
          </a:xfrm>
          <a:prstGeom prst="triangle">
            <a:avLst/>
          </a:prstGeom>
          <a:noFill/>
          <a:ln w="1270">
            <a:solidFill>
              <a:srgbClr val="B1F7E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953432" y="473846"/>
            <a:ext cx="182880" cy="182880"/>
          </a:xfrm>
          <a:prstGeom prst="sun">
            <a:avLst/>
          </a:prstGeom>
          <a:noFill/>
          <a:ln w="1270">
            <a:solidFill>
              <a:srgbClr val="43AB3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Artificial Intelligence (AI) and Machine Learning (ML)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AI is about creating intelligent machines.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ML is a subset of AI that focuses on training machines to learn from data.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Image Recognition: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Identifying objects in images.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Natural Language Processing (NLP):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Understanding and generating human language.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Recommendation Systems: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Suggesting products or content based on user preferences.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464430" y="3467923"/>
            <a:ext cx="182880" cy="182880"/>
          </a:xfrm>
          <a:prstGeom prst="sun">
            <a:avLst/>
          </a:prstGeom>
          <a:noFill/>
          <a:ln w="1270">
            <a:solidFill>
              <a:srgbClr val="35C0E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949445" y="2708239"/>
            <a:ext cx="182880" cy="182880"/>
          </a:xfrm>
          <a:prstGeom prst="cube">
            <a:avLst/>
          </a:prstGeom>
          <a:noFill/>
          <a:ln w="1270">
            <a:solidFill>
              <a:srgbClr val="FDEC0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939929" y="2661029"/>
            <a:ext cx="182880" cy="182880"/>
          </a:xfrm>
          <a:prstGeom prst="rect">
            <a:avLst/>
          </a:prstGeom>
          <a:noFill/>
          <a:ln w="1270">
            <a:solidFill>
              <a:srgbClr val="4FD65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396697" y="2326438"/>
            <a:ext cx="182880" cy="182880"/>
          </a:xfrm>
          <a:prstGeom prst="rect">
            <a:avLst/>
          </a:prstGeom>
          <a:noFill/>
          <a:ln w="1270">
            <a:solidFill>
              <a:srgbClr val="C4A40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544538" y="4422187"/>
            <a:ext cx="182880" cy="182880"/>
          </a:xfrm>
          <a:prstGeom prst="triangle">
            <a:avLst/>
          </a:prstGeom>
          <a:noFill/>
          <a:ln w="1270">
            <a:solidFill>
              <a:srgbClr val="CB3EF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Cybersecurity Fundamentals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Protecting computer systems and data from threats.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Threats: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Viruses, malware, hacking.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Security Measures: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Firewalls, antivirus software, encryption.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Ethical Hacking: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Using hacking techniques to find vulnerabilities.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124975" y="2756"/>
            <a:ext cx="182880" cy="182880"/>
          </a:xfrm>
          <a:prstGeom prst="sun">
            <a:avLst/>
          </a:prstGeom>
          <a:noFill/>
          <a:ln w="1270">
            <a:solidFill>
              <a:srgbClr val="C6D57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38791" y="3632616"/>
            <a:ext cx="182880" cy="182880"/>
          </a:xfrm>
          <a:prstGeom prst="triangle">
            <a:avLst/>
          </a:prstGeom>
          <a:noFill/>
          <a:ln w="1270">
            <a:solidFill>
              <a:srgbClr val="66997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534471" y="3744706"/>
            <a:ext cx="182880" cy="182880"/>
          </a:xfrm>
          <a:prstGeom prst="rect">
            <a:avLst/>
          </a:prstGeom>
          <a:noFill/>
          <a:ln w="1270">
            <a:solidFill>
              <a:srgbClr val="F0C77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675475" y="3613049"/>
            <a:ext cx="182880" cy="182880"/>
          </a:xfrm>
          <a:prstGeom prst="sun">
            <a:avLst/>
          </a:prstGeom>
          <a:noFill/>
          <a:ln w="1270">
            <a:solidFill>
              <a:srgbClr val="23974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894969" y="2041984"/>
            <a:ext cx="182880" cy="182880"/>
          </a:xfrm>
          <a:prstGeom prst="cube">
            <a:avLst/>
          </a:prstGeom>
          <a:noFill/>
          <a:ln w="1270">
            <a:solidFill>
              <a:srgbClr val="C224A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Cloud Computing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Delivering computing services over the internet.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Amazon Web Services (AWS)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Microsoft Azure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Google Cloud Platform (GCP)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Benefits: Scalability, cost savings, flexibility.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476692" y="1984063"/>
            <a:ext cx="182880" cy="182880"/>
          </a:xfrm>
          <a:prstGeom prst="triangle">
            <a:avLst/>
          </a:prstGeom>
          <a:noFill/>
          <a:ln w="1270">
            <a:solidFill>
              <a:srgbClr val="AC176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696502" y="3060319"/>
            <a:ext cx="182880" cy="182880"/>
          </a:xfrm>
          <a:prstGeom prst="triangle">
            <a:avLst/>
          </a:prstGeom>
          <a:noFill/>
          <a:ln w="1270">
            <a:solidFill>
              <a:srgbClr val="EC78C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100965" y="2484941"/>
            <a:ext cx="182880" cy="182880"/>
          </a:xfrm>
          <a:prstGeom prst="rect">
            <a:avLst/>
          </a:prstGeom>
          <a:noFill/>
          <a:ln w="1270">
            <a:solidFill>
              <a:srgbClr val="14F77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658775" y="3502700"/>
            <a:ext cx="182880" cy="182880"/>
          </a:xfrm>
          <a:prstGeom prst="triangle">
            <a:avLst/>
          </a:prstGeom>
          <a:noFill/>
          <a:ln w="1270">
            <a:solidFill>
              <a:srgbClr val="DED67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036556" y="401882"/>
            <a:ext cx="182880" cy="182880"/>
          </a:xfrm>
          <a:prstGeom prst="sun">
            <a:avLst/>
          </a:prstGeom>
          <a:noFill/>
          <a:ln w="1270">
            <a:solidFill>
              <a:srgbClr val="0855A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Importance of Computer Science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CS is everywhere! It powers: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Medicine: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Designing new drugs and treatments.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Transportation: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Self-driving cars and smart traffic systems.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Entertainment: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Video games, movies, and music streaming.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Communication: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Social media, email, and video conferencing.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574355" y="651152"/>
            <a:ext cx="182880" cy="182880"/>
          </a:xfrm>
          <a:prstGeom prst="rect">
            <a:avLst/>
          </a:prstGeom>
          <a:noFill/>
          <a:ln w="1270">
            <a:solidFill>
              <a:srgbClr val="57ECF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751552" y="1511420"/>
            <a:ext cx="182880" cy="182880"/>
          </a:xfrm>
          <a:prstGeom prst="cube">
            <a:avLst/>
          </a:prstGeom>
          <a:noFill/>
          <a:ln w="1270">
            <a:solidFill>
              <a:srgbClr val="BB521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385403" y="1910500"/>
            <a:ext cx="182880" cy="182880"/>
          </a:xfrm>
          <a:prstGeom prst="sun">
            <a:avLst/>
          </a:prstGeom>
          <a:noFill/>
          <a:ln w="1270">
            <a:solidFill>
              <a:srgbClr val="3491F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679580" y="2036702"/>
            <a:ext cx="182880" cy="182880"/>
          </a:xfrm>
          <a:prstGeom prst="triangle">
            <a:avLst/>
          </a:prstGeom>
          <a:noFill/>
          <a:ln w="1270">
            <a:solidFill>
              <a:srgbClr val="AC1AA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195037" y="3642057"/>
            <a:ext cx="182880" cy="182880"/>
          </a:xfrm>
          <a:prstGeom prst="triangle">
            <a:avLst/>
          </a:prstGeom>
          <a:noFill/>
          <a:ln w="1270">
            <a:solidFill>
              <a:srgbClr val="D5B04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Why Study Computer Science?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Many reasons to consider studying CS: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 Demand: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Lots of job opportunities.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Good Salaries: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Competitive pay.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Problem Solving: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Develop valuable skills.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Creativity: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Build amazing things.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Make a Difference: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Contribute to solving important problems.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971789" y="3586768"/>
            <a:ext cx="182880" cy="182880"/>
          </a:xfrm>
          <a:prstGeom prst="cube">
            <a:avLst/>
          </a:prstGeom>
          <a:noFill/>
          <a:ln w="1270">
            <a:solidFill>
              <a:srgbClr val="F4F9C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551300" y="145295"/>
            <a:ext cx="182880" cy="182880"/>
          </a:xfrm>
          <a:prstGeom prst="sun">
            <a:avLst/>
          </a:prstGeom>
          <a:noFill/>
          <a:ln w="1270">
            <a:solidFill>
              <a:srgbClr val="58E0A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945490" y="766197"/>
            <a:ext cx="182880" cy="182880"/>
          </a:xfrm>
          <a:prstGeom prst="cube">
            <a:avLst/>
          </a:prstGeom>
          <a:noFill/>
          <a:ln w="1270">
            <a:solidFill>
              <a:srgbClr val="267C4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549456" y="3694773"/>
            <a:ext cx="182880" cy="182880"/>
          </a:xfrm>
          <a:prstGeom prst="rect">
            <a:avLst/>
          </a:prstGeom>
          <a:noFill/>
          <a:ln w="1270">
            <a:solidFill>
              <a:srgbClr val="5F3A4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015436" y="3752747"/>
            <a:ext cx="182880" cy="182880"/>
          </a:xfrm>
          <a:prstGeom prst="triangle">
            <a:avLst/>
          </a:prstGeom>
          <a:noFill/>
          <a:ln w="1270">
            <a:solidFill>
              <a:srgbClr val="DE2FF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Job Opportunities in Computer Science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wide range of career paths: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Software Engineer: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Develops and maintains software.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Scientist: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Analyzes data to find insights.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Web Developer: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Builds websites and web applications.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Network Engineer: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Manages computer networks.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Cybersecurity Analyst: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Protects systems from cyber threats.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706555" y="2527392"/>
            <a:ext cx="182880" cy="182880"/>
          </a:xfrm>
          <a:prstGeom prst="cube">
            <a:avLst/>
          </a:prstGeom>
          <a:noFill/>
          <a:ln w="1270">
            <a:solidFill>
              <a:srgbClr val="4B784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720391" y="2517502"/>
            <a:ext cx="182880" cy="182880"/>
          </a:xfrm>
          <a:prstGeom prst="triangle">
            <a:avLst/>
          </a:prstGeom>
          <a:noFill/>
          <a:ln w="1270">
            <a:solidFill>
              <a:srgbClr val="918C2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761591" y="4556490"/>
            <a:ext cx="182880" cy="182880"/>
          </a:xfrm>
          <a:prstGeom prst="rect">
            <a:avLst/>
          </a:prstGeom>
          <a:noFill/>
          <a:ln w="1270">
            <a:solidFill>
              <a:srgbClr val="FB821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611918" y="2512168"/>
            <a:ext cx="182880" cy="182880"/>
          </a:xfrm>
          <a:prstGeom prst="rect">
            <a:avLst/>
          </a:prstGeom>
          <a:noFill/>
          <a:ln w="1270">
            <a:solidFill>
              <a:srgbClr val="A8CEB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731574" y="4542498"/>
            <a:ext cx="182880" cy="182880"/>
          </a:xfrm>
          <a:prstGeom prst="triangle">
            <a:avLst/>
          </a:prstGeom>
          <a:noFill/>
          <a:ln w="1270">
            <a:solidFill>
              <a:srgbClr val="481B2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Getting Started with Computer Science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Here are some ways to begin your CS journey: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Courses: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Codecademy, Coursera, edX, Khan Academy.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Coding Bootcamps: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Intensive training programs.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Books and Tutorials: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Many resources available online and in libraries.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Practice, Practice, Practice: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best way to learn is by doing!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627316" y="4272498"/>
            <a:ext cx="182880" cy="182880"/>
          </a:xfrm>
          <a:prstGeom prst="triangle">
            <a:avLst/>
          </a:prstGeom>
          <a:noFill/>
          <a:ln w="1270">
            <a:solidFill>
              <a:srgbClr val="65DE2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074757" y="3936835"/>
            <a:ext cx="182880" cy="182880"/>
          </a:xfrm>
          <a:prstGeom prst="rect">
            <a:avLst/>
          </a:prstGeom>
          <a:noFill/>
          <a:ln w="1270">
            <a:solidFill>
              <a:srgbClr val="5C43D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284250" y="3755392"/>
            <a:ext cx="182880" cy="182880"/>
          </a:xfrm>
          <a:prstGeom prst="rect">
            <a:avLst/>
          </a:prstGeom>
          <a:noFill/>
          <a:ln w="1270">
            <a:solidFill>
              <a:srgbClr val="33EC0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455246" y="2692774"/>
            <a:ext cx="182880" cy="182880"/>
          </a:xfrm>
          <a:prstGeom prst="triangle">
            <a:avLst/>
          </a:prstGeom>
          <a:noFill/>
          <a:ln w="1270">
            <a:solidFill>
              <a:srgbClr val="0C76D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582999" y="3716315"/>
            <a:ext cx="182880" cy="182880"/>
          </a:xfrm>
          <a:prstGeom prst="triangle">
            <a:avLst/>
          </a:prstGeom>
          <a:noFill/>
          <a:ln w="1270">
            <a:solidFill>
              <a:srgbClr val="6FA5F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Open Source Software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Software with publicly available source code.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Anyone can view, modify, and distribute the code.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Linux Operating System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Apache Web Server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Mozilla Firefox Web Browser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Promotes collaboration and innovation.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432996" y="3986287"/>
            <a:ext cx="182880" cy="182880"/>
          </a:xfrm>
          <a:prstGeom prst="rect">
            <a:avLst/>
          </a:prstGeom>
          <a:noFill/>
          <a:ln w="1270">
            <a:solidFill>
              <a:srgbClr val="7C48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528952" y="3869317"/>
            <a:ext cx="182880" cy="182880"/>
          </a:xfrm>
          <a:prstGeom prst="cube">
            <a:avLst/>
          </a:prstGeom>
          <a:noFill/>
          <a:ln w="1270">
            <a:solidFill>
              <a:srgbClr val="760CC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408130" y="1433657"/>
            <a:ext cx="182880" cy="182880"/>
          </a:xfrm>
          <a:prstGeom prst="rect">
            <a:avLst/>
          </a:prstGeom>
          <a:noFill/>
          <a:ln w="1270">
            <a:solidFill>
              <a:srgbClr val="00ADA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846882" y="3795202"/>
            <a:ext cx="182880" cy="182880"/>
          </a:xfrm>
          <a:prstGeom prst="sun">
            <a:avLst/>
          </a:prstGeom>
          <a:noFill/>
          <a:ln w="1270">
            <a:solidFill>
              <a:srgbClr val="5AA43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170245" y="1812740"/>
            <a:ext cx="182880" cy="182880"/>
          </a:xfrm>
          <a:prstGeom prst="sun">
            <a:avLst/>
          </a:prstGeom>
          <a:noFill/>
          <a:ln w="1270">
            <a:solidFill>
              <a:srgbClr val="7EE91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Computer Science?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Simply put, Computer Science is the study of: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Computers: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How they work, and what they can do.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Computation: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Solving problems using algorithms (step-by-step instructions).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Information: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How it's stored, processed, and communicated.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as problem-solving with technology!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288577" y="847343"/>
            <a:ext cx="182880" cy="182880"/>
          </a:xfrm>
          <a:prstGeom prst="sun">
            <a:avLst/>
          </a:prstGeom>
          <a:noFill/>
          <a:ln w="1270">
            <a:solidFill>
              <a:srgbClr val="3D7E7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411978" y="2636081"/>
            <a:ext cx="182880" cy="182880"/>
          </a:xfrm>
          <a:prstGeom prst="triangle">
            <a:avLst/>
          </a:prstGeom>
          <a:noFill/>
          <a:ln w="1270">
            <a:solidFill>
              <a:srgbClr val="B882B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49430" y="2406360"/>
            <a:ext cx="182880" cy="182880"/>
          </a:xfrm>
          <a:prstGeom prst="sun">
            <a:avLst/>
          </a:prstGeom>
          <a:noFill/>
          <a:ln w="1270">
            <a:solidFill>
              <a:srgbClr val="83D9B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398953" y="384840"/>
            <a:ext cx="182880" cy="182880"/>
          </a:xfrm>
          <a:prstGeom prst="sun">
            <a:avLst/>
          </a:prstGeom>
          <a:noFill/>
          <a:ln w="1270">
            <a:solidFill>
              <a:srgbClr val="49D4C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364858" y="422725"/>
            <a:ext cx="182880" cy="182880"/>
          </a:xfrm>
          <a:prstGeom prst="rect">
            <a:avLst/>
          </a:prstGeom>
          <a:noFill/>
          <a:ln w="1270">
            <a:solidFill>
              <a:srgbClr val="2D30A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Version Control Systems (Git)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Used to track changes to code over time.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Allows multiple developers to work on the same project.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Git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is the most popular version control system.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GitHub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and 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GitLab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are platforms for hosting Git repositories.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638422" y="3380451"/>
            <a:ext cx="182880" cy="182880"/>
          </a:xfrm>
          <a:prstGeom prst="cube">
            <a:avLst/>
          </a:prstGeom>
          <a:noFill/>
          <a:ln w="1270">
            <a:solidFill>
              <a:srgbClr val="D1608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514217" y="3648309"/>
            <a:ext cx="182880" cy="182880"/>
          </a:xfrm>
          <a:prstGeom prst="rect">
            <a:avLst/>
          </a:prstGeom>
          <a:noFill/>
          <a:ln w="1270">
            <a:solidFill>
              <a:srgbClr val="D3915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065385" y="3249462"/>
            <a:ext cx="182880" cy="182880"/>
          </a:xfrm>
          <a:prstGeom prst="rect">
            <a:avLst/>
          </a:prstGeom>
          <a:noFill/>
          <a:ln w="1270">
            <a:solidFill>
              <a:srgbClr val="AB80B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664443" y="2681575"/>
            <a:ext cx="182880" cy="182880"/>
          </a:xfrm>
          <a:prstGeom prst="cube">
            <a:avLst/>
          </a:prstGeom>
          <a:noFill/>
          <a:ln w="1270">
            <a:solidFill>
              <a:srgbClr val="36FCA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39275" y="1589416"/>
            <a:ext cx="182880" cy="182880"/>
          </a:xfrm>
          <a:prstGeom prst="sun">
            <a:avLst/>
          </a:prstGeom>
          <a:noFill/>
          <a:ln w="1270">
            <a:solidFill>
              <a:srgbClr val="BF16C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Operating Systems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Software that manages computer hardware and resources.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Windows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macOS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Linux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Provides a platform for running applications.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955468" y="3285103"/>
            <a:ext cx="182880" cy="182880"/>
          </a:xfrm>
          <a:prstGeom prst="sun">
            <a:avLst/>
          </a:prstGeom>
          <a:noFill/>
          <a:ln w="1270">
            <a:solidFill>
              <a:srgbClr val="64267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744220" y="3871296"/>
            <a:ext cx="182880" cy="182880"/>
          </a:xfrm>
          <a:prstGeom prst="cube">
            <a:avLst/>
          </a:prstGeom>
          <a:noFill/>
          <a:ln w="1270">
            <a:solidFill>
              <a:srgbClr val="CAFB3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167674" y="3896901"/>
            <a:ext cx="182880" cy="182880"/>
          </a:xfrm>
          <a:prstGeom prst="sun">
            <a:avLst/>
          </a:prstGeom>
          <a:noFill/>
          <a:ln w="1270">
            <a:solidFill>
              <a:srgbClr val="35B73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193274" y="2866877"/>
            <a:ext cx="182880" cy="182880"/>
          </a:xfrm>
          <a:prstGeom prst="triangle">
            <a:avLst/>
          </a:prstGeom>
          <a:noFill/>
          <a:ln w="1270">
            <a:solidFill>
              <a:srgbClr val="7E09D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313840" y="3583476"/>
            <a:ext cx="182880" cy="182880"/>
          </a:xfrm>
          <a:prstGeom prst="sun">
            <a:avLst/>
          </a:prstGeom>
          <a:noFill/>
          <a:ln w="1270">
            <a:solidFill>
              <a:srgbClr val="53859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Compilers and Interpreters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Tools that translate code into machine-executable instructions.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Compilers: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Translate the entire code at once.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Interpreters: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Translate code line by line.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GCC (C/C++ Compiler)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Python Interpreter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369836" y="2285519"/>
            <a:ext cx="182880" cy="182880"/>
          </a:xfrm>
          <a:prstGeom prst="rect">
            <a:avLst/>
          </a:prstGeom>
          <a:noFill/>
          <a:ln w="1270">
            <a:solidFill>
              <a:srgbClr val="F9C0C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628346" y="2277993"/>
            <a:ext cx="182880" cy="182880"/>
          </a:xfrm>
          <a:prstGeom prst="triangle">
            <a:avLst/>
          </a:prstGeom>
          <a:noFill/>
          <a:ln w="1270">
            <a:solidFill>
              <a:srgbClr val="58257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167232" y="1714501"/>
            <a:ext cx="182880" cy="182880"/>
          </a:xfrm>
          <a:prstGeom prst="rect">
            <a:avLst/>
          </a:prstGeom>
          <a:noFill/>
          <a:ln w="1270">
            <a:solidFill>
              <a:srgbClr val="2526A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87398" y="1114829"/>
            <a:ext cx="182880" cy="182880"/>
          </a:xfrm>
          <a:prstGeom prst="sun">
            <a:avLst/>
          </a:prstGeom>
          <a:noFill/>
          <a:ln w="1270">
            <a:solidFill>
              <a:srgbClr val="57B25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994301" y="2645255"/>
            <a:ext cx="182880" cy="182880"/>
          </a:xfrm>
          <a:prstGeom prst="rect">
            <a:avLst/>
          </a:prstGeom>
          <a:noFill/>
          <a:ln w="1270">
            <a:solidFill>
              <a:srgbClr val="1FF5E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Future of Computer Science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Exciting advancements on the horizon: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Quantum Computing: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Revolutionary computing power.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Edge Computing: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Bringing computation closer to the data source.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Internet of Things (IoT):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Connecting everyday objects to the internet.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Continued AI advancements: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More intelligent and autonomous systems.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477980" y="1648029"/>
            <a:ext cx="182880" cy="182880"/>
          </a:xfrm>
          <a:prstGeom prst="triangle">
            <a:avLst/>
          </a:prstGeom>
          <a:noFill/>
          <a:ln w="1270">
            <a:solidFill>
              <a:srgbClr val="525DE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015102" y="2761932"/>
            <a:ext cx="182880" cy="182880"/>
          </a:xfrm>
          <a:prstGeom prst="sun">
            <a:avLst/>
          </a:prstGeom>
          <a:noFill/>
          <a:ln w="1270">
            <a:solidFill>
              <a:srgbClr val="8E359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866160" y="1792360"/>
            <a:ext cx="182880" cy="182880"/>
          </a:xfrm>
          <a:prstGeom prst="rect">
            <a:avLst/>
          </a:prstGeom>
          <a:noFill/>
          <a:ln w="1270">
            <a:solidFill>
              <a:srgbClr val="90FF7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097686" y="4189242"/>
            <a:ext cx="182880" cy="182880"/>
          </a:xfrm>
          <a:prstGeom prst="cube">
            <a:avLst/>
          </a:prstGeom>
          <a:noFill/>
          <a:ln w="1270">
            <a:solidFill>
              <a:srgbClr val="C67E3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927964" y="1012292"/>
            <a:ext cx="182880" cy="182880"/>
          </a:xfrm>
          <a:prstGeom prst="rect">
            <a:avLst/>
          </a:prstGeom>
          <a:noFill/>
          <a:ln w="1270">
            <a:solidFill>
              <a:srgbClr val="BC9F8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Ethical Considerations in Computer Science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Important to consider the ethical implications of technology.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Privacy: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Protecting user data.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Bias: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Avoiding unfair or discriminatory outcomes in AI systems.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Security: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Ensuring systems are safe from malicious attacks.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Accessibility: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Making technology available to everyone.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24</a:t>
            </a:r>
            <a:endParaRPr lang="en-US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877880" y="3864233"/>
            <a:ext cx="182880" cy="182880"/>
          </a:xfrm>
          <a:prstGeom prst="triangle">
            <a:avLst/>
          </a:prstGeom>
          <a:noFill/>
          <a:ln w="1270">
            <a:solidFill>
              <a:srgbClr val="D81E9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368913" y="1073553"/>
            <a:ext cx="182880" cy="182880"/>
          </a:xfrm>
          <a:prstGeom prst="cube">
            <a:avLst/>
          </a:prstGeom>
          <a:noFill/>
          <a:ln w="1270">
            <a:solidFill>
              <a:srgbClr val="64491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695993" y="3940945"/>
            <a:ext cx="182880" cy="182880"/>
          </a:xfrm>
          <a:prstGeom prst="triangle">
            <a:avLst/>
          </a:prstGeom>
          <a:noFill/>
          <a:ln w="1270">
            <a:solidFill>
              <a:srgbClr val="2F4B9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410513" y="2326460"/>
            <a:ext cx="182880" cy="182880"/>
          </a:xfrm>
          <a:prstGeom prst="sun">
            <a:avLst/>
          </a:prstGeom>
          <a:noFill/>
          <a:ln w="1270">
            <a:solidFill>
              <a:srgbClr val="88319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454180" y="1504484"/>
            <a:ext cx="182880" cy="182880"/>
          </a:xfrm>
          <a:prstGeom prst="rect">
            <a:avLst/>
          </a:prstGeom>
          <a:noFill/>
          <a:ln w="1270">
            <a:solidFill>
              <a:srgbClr val="15EE8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Computer Science is a dynamic and rewarding field.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offers endless opportunities for innovation and problem-solving.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 hope this presentation has sparked your interest in learning more!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journey of a thousand lines of code begins with a single 'Hello, World!'.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25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976785" y="33559"/>
            <a:ext cx="182880" cy="182880"/>
          </a:xfrm>
          <a:prstGeom prst="sun">
            <a:avLst/>
          </a:prstGeom>
          <a:noFill/>
          <a:ln w="1270">
            <a:solidFill>
              <a:srgbClr val="814E7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004029" y="3979284"/>
            <a:ext cx="182880" cy="182880"/>
          </a:xfrm>
          <a:prstGeom prst="sun">
            <a:avLst/>
          </a:prstGeom>
          <a:noFill/>
          <a:ln w="1270">
            <a:solidFill>
              <a:srgbClr val="4BC8C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324093" y="3059508"/>
            <a:ext cx="182880" cy="182880"/>
          </a:xfrm>
          <a:prstGeom prst="sun">
            <a:avLst/>
          </a:prstGeom>
          <a:noFill/>
          <a:ln w="1270">
            <a:solidFill>
              <a:srgbClr val="2D491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422399" y="642893"/>
            <a:ext cx="182880" cy="182880"/>
          </a:xfrm>
          <a:prstGeom prst="rect">
            <a:avLst/>
          </a:prstGeom>
          <a:noFill/>
          <a:ln w="1270">
            <a:solidFill>
              <a:srgbClr val="34FCE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948369" y="4352151"/>
            <a:ext cx="182880" cy="182880"/>
          </a:xfrm>
          <a:prstGeom prst="cube">
            <a:avLst/>
          </a:prstGeom>
          <a:noFill/>
          <a:ln w="1270">
            <a:solidFill>
              <a:srgbClr val="2788F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Areas of Computer Science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Computer Science is a vast field. Here are just a few areas: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Programming: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Writing code to create software and applications.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Science: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Analyzing large datasets to find patterns and insights.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Artificial Intelligence (AI):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Creating intelligent systems that can learn and adapt.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Cybersecurity: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Protecting computer systems and networks from threats.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Computer Networking: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Connecting computers to allow them to communicate.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629534" y="4310510"/>
            <a:ext cx="182880" cy="182880"/>
          </a:xfrm>
          <a:prstGeom prst="triangle">
            <a:avLst/>
          </a:prstGeom>
          <a:noFill/>
          <a:ln w="1270">
            <a:solidFill>
              <a:srgbClr val="9A0F9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373028" y="2202041"/>
            <a:ext cx="182880" cy="182880"/>
          </a:xfrm>
          <a:prstGeom prst="triangle">
            <a:avLst/>
          </a:prstGeom>
          <a:noFill/>
          <a:ln w="1270">
            <a:solidFill>
              <a:srgbClr val="4F760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29151" y="1292280"/>
            <a:ext cx="182880" cy="182880"/>
          </a:xfrm>
          <a:prstGeom prst="rect">
            <a:avLst/>
          </a:prstGeom>
          <a:noFill/>
          <a:ln w="1270">
            <a:solidFill>
              <a:srgbClr val="D67BA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830575" y="1969499"/>
            <a:ext cx="182880" cy="182880"/>
          </a:xfrm>
          <a:prstGeom prst="cube">
            <a:avLst/>
          </a:prstGeom>
          <a:noFill/>
          <a:ln w="1270">
            <a:solidFill>
              <a:srgbClr val="5EF5A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885237" y="3275902"/>
            <a:ext cx="182880" cy="182880"/>
          </a:xfrm>
          <a:prstGeom prst="cube">
            <a:avLst/>
          </a:prstGeom>
          <a:noFill/>
          <a:ln w="1270">
            <a:solidFill>
              <a:srgbClr val="8B723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Fundamental Concept: Algorithms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 Algorithm is a set of well-defined instructions to solve a problem.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like a recipe.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Sorting a list of numbers.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Finding the shortest path between two cities.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Searching for a specific item on a website.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25903" y="1115794"/>
            <a:ext cx="182880" cy="182880"/>
          </a:xfrm>
          <a:prstGeom prst="rect">
            <a:avLst/>
          </a:prstGeom>
          <a:noFill/>
          <a:ln w="1270">
            <a:solidFill>
              <a:srgbClr val="F7B7D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470905" y="3855920"/>
            <a:ext cx="182880" cy="182880"/>
          </a:xfrm>
          <a:prstGeom prst="sun">
            <a:avLst/>
          </a:prstGeom>
          <a:noFill/>
          <a:ln w="1270">
            <a:solidFill>
              <a:srgbClr val="05EEA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626210" y="2830223"/>
            <a:ext cx="182880" cy="182880"/>
          </a:xfrm>
          <a:prstGeom prst="rect">
            <a:avLst/>
          </a:prstGeom>
          <a:noFill/>
          <a:ln w="1270">
            <a:solidFill>
              <a:srgbClr val="10F38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965379" y="285920"/>
            <a:ext cx="182880" cy="182880"/>
          </a:xfrm>
          <a:prstGeom prst="rect">
            <a:avLst/>
          </a:prstGeom>
          <a:noFill/>
          <a:ln w="1270">
            <a:solidFill>
              <a:srgbClr val="BBFBF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722136" y="2413377"/>
            <a:ext cx="182880" cy="182880"/>
          </a:xfrm>
          <a:prstGeom prst="triangle">
            <a:avLst/>
          </a:prstGeom>
          <a:noFill/>
          <a:ln w="1270">
            <a:solidFill>
              <a:srgbClr val="7B5FE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Fundamental Concept: Data Structures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Structures are ways to organize and store data efficiently.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Different structures are good for different tasks.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Arrays: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Ordered lists of items.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Linked Lists: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Items connected in a sequence.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Trees: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Hierarchical structures (like a family tree).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Graphs: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Networks of nodes and connections.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76588" y="1793237"/>
            <a:ext cx="182880" cy="182880"/>
          </a:xfrm>
          <a:prstGeom prst="sun">
            <a:avLst/>
          </a:prstGeom>
          <a:noFill/>
          <a:ln w="1270">
            <a:solidFill>
              <a:srgbClr val="C3E0A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49685" y="4397673"/>
            <a:ext cx="182880" cy="182880"/>
          </a:xfrm>
          <a:prstGeom prst="cube">
            <a:avLst/>
          </a:prstGeom>
          <a:noFill/>
          <a:ln w="1270">
            <a:solidFill>
              <a:srgbClr val="06516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080813" y="2207384"/>
            <a:ext cx="182880" cy="182880"/>
          </a:xfrm>
          <a:prstGeom prst="rect">
            <a:avLst/>
          </a:prstGeom>
          <a:noFill/>
          <a:ln w="1270">
            <a:solidFill>
              <a:srgbClr val="A2258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846137" y="2872905"/>
            <a:ext cx="182880" cy="182880"/>
          </a:xfrm>
          <a:prstGeom prst="cube">
            <a:avLst/>
          </a:prstGeom>
          <a:noFill/>
          <a:ln w="1270">
            <a:solidFill>
              <a:srgbClr val="BAC9C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448253" y="1035840"/>
            <a:ext cx="182880" cy="182880"/>
          </a:xfrm>
          <a:prstGeom prst="triangle">
            <a:avLst/>
          </a:prstGeom>
          <a:noFill/>
          <a:ln w="1270">
            <a:solidFill>
              <a:srgbClr val="3B806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Fundamental Concept: Binary and Bits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Computers use binary (0s and 1s) to represent all information.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'bit' is a single binary digit (0 or 1).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Everything – text, images, videos – is ultimately stored as a sequence of bits.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Why binary?  Easy for computers to represent with on/off signals.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756181" y="1000070"/>
            <a:ext cx="182880" cy="182880"/>
          </a:xfrm>
          <a:prstGeom prst="rect">
            <a:avLst/>
          </a:prstGeom>
          <a:noFill/>
          <a:ln w="1270">
            <a:solidFill>
              <a:srgbClr val="56A50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686264" y="2161781"/>
            <a:ext cx="182880" cy="182880"/>
          </a:xfrm>
          <a:prstGeom prst="triangle">
            <a:avLst/>
          </a:prstGeom>
          <a:noFill/>
          <a:ln w="1270">
            <a:solidFill>
              <a:srgbClr val="7EB8B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754965" y="2255946"/>
            <a:ext cx="182880" cy="182880"/>
          </a:xfrm>
          <a:prstGeom prst="rect">
            <a:avLst/>
          </a:prstGeom>
          <a:noFill/>
          <a:ln w="1270">
            <a:solidFill>
              <a:srgbClr val="A21A6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548957" y="2830882"/>
            <a:ext cx="182880" cy="182880"/>
          </a:xfrm>
          <a:prstGeom prst="rect">
            <a:avLst/>
          </a:prstGeom>
          <a:noFill/>
          <a:ln w="1270">
            <a:solidFill>
              <a:srgbClr val="20747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634847" y="4007937"/>
            <a:ext cx="182880" cy="182880"/>
          </a:xfrm>
          <a:prstGeom prst="cube">
            <a:avLst/>
          </a:prstGeom>
          <a:noFill/>
          <a:ln w="1270">
            <a:solidFill>
              <a:srgbClr val="AB08E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Fundamental Concept: Abstraction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Abstraction is hiding complex details and presenting a simplified view.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driving a car: You don't need to know how the engine works to drive it.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 programming, we use functions and classes to create abstractions.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Abstraction makes complex systems easier to manage.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126655" y="60191"/>
            <a:ext cx="182880" cy="182880"/>
          </a:xfrm>
          <a:prstGeom prst="cube">
            <a:avLst/>
          </a:prstGeom>
          <a:noFill/>
          <a:ln w="1270">
            <a:solidFill>
              <a:srgbClr val="90B03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207150" y="590073"/>
            <a:ext cx="182880" cy="182880"/>
          </a:xfrm>
          <a:prstGeom prst="triangle">
            <a:avLst/>
          </a:prstGeom>
          <a:noFill/>
          <a:ln w="1270">
            <a:solidFill>
              <a:srgbClr val="CAB39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108871" y="982606"/>
            <a:ext cx="182880" cy="182880"/>
          </a:xfrm>
          <a:prstGeom prst="sun">
            <a:avLst/>
          </a:prstGeom>
          <a:noFill/>
          <a:ln w="1270">
            <a:solidFill>
              <a:srgbClr val="754D1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226755" y="1450072"/>
            <a:ext cx="182880" cy="182880"/>
          </a:xfrm>
          <a:prstGeom prst="sun">
            <a:avLst/>
          </a:prstGeom>
          <a:noFill/>
          <a:ln w="1270">
            <a:solidFill>
              <a:srgbClr val="754BC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560357" y="582095"/>
            <a:ext cx="182880" cy="182880"/>
          </a:xfrm>
          <a:prstGeom prst="cube">
            <a:avLst/>
          </a:prstGeom>
          <a:noFill/>
          <a:ln w="1270">
            <a:solidFill>
              <a:srgbClr val="456F9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Programming Languages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Languages used to write instructions for computers.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Python: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Beginner-friendly, versatile.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Java: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Widely used for enterprise applications.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C++: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Powerful, used for system programming and games.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JavaScript: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Used for web development.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Modern language developed by Google for fast and efficient execution.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669024" y="1129330"/>
            <a:ext cx="182880" cy="182880"/>
          </a:xfrm>
          <a:prstGeom prst="triangle">
            <a:avLst/>
          </a:prstGeom>
          <a:noFill/>
          <a:ln w="1270">
            <a:solidFill>
              <a:srgbClr val="DB24D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284893" y="2162115"/>
            <a:ext cx="182880" cy="182880"/>
          </a:xfrm>
          <a:prstGeom prst="rect">
            <a:avLst/>
          </a:prstGeom>
          <a:noFill/>
          <a:ln w="1270">
            <a:solidFill>
              <a:srgbClr val="9E3C4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861918" y="3304077"/>
            <a:ext cx="182880" cy="182880"/>
          </a:xfrm>
          <a:prstGeom prst="triangle">
            <a:avLst/>
          </a:prstGeom>
          <a:noFill/>
          <a:ln w="1270">
            <a:solidFill>
              <a:srgbClr val="BAF20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326701" y="4441546"/>
            <a:ext cx="182880" cy="182880"/>
          </a:xfrm>
          <a:prstGeom prst="sun">
            <a:avLst/>
          </a:prstGeom>
          <a:noFill/>
          <a:ln w="1270">
            <a:solidFill>
              <a:srgbClr val="AE5FE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042854" y="1684307"/>
            <a:ext cx="182880" cy="182880"/>
          </a:xfrm>
          <a:prstGeom prst="triangle">
            <a:avLst/>
          </a:prstGeom>
          <a:noFill/>
          <a:ln w="1270">
            <a:solidFill>
              <a:srgbClr val="81636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Software Development Lifecycle (SDLC)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SDLC is a structured process for creating software.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Stages: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Planning: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Defining the goals and scope.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Analysis: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Gathering requirements.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Creating the architecture.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Implementation: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Writing the code.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Testing: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Finding and fixing bugs.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Deployment: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Releasing the software.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Maintenance: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Providing updates and support.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2025-02-24T09:26:14Z</dcterms:created>
  <dcterms:modified xsi:type="dcterms:W3CDTF">2025-02-24T09:26:14Z</dcterms:modified>
</cp:coreProperties>
</file>