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2766971" y="4018273"/>
            <a:ext cx="182880" cy="182880"/>
          </a:xfrm>
          <a:prstGeom prst="sun">
            <a:avLst/>
          </a:prstGeom>
          <a:noFill/>
          <a:ln w="1270">
            <a:solidFill>
              <a:srgbClr val="DAB0A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922469" y="3108006"/>
            <a:ext cx="182880" cy="182880"/>
          </a:xfrm>
          <a:prstGeom prst="triangle">
            <a:avLst/>
          </a:prstGeom>
          <a:noFill/>
          <a:ln w="1270">
            <a:solidFill>
              <a:srgbClr val="EDBA0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475523" y="744424"/>
            <a:ext cx="182880" cy="182880"/>
          </a:xfrm>
          <a:prstGeom prst="rect">
            <a:avLst/>
          </a:prstGeom>
          <a:noFill/>
          <a:ln w="1270">
            <a:solidFill>
              <a:srgbClr val="7923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36520" y="312931"/>
            <a:ext cx="182880" cy="182880"/>
          </a:xfrm>
          <a:prstGeom prst="triangle">
            <a:avLst/>
          </a:prstGeom>
          <a:noFill/>
          <a:ln w="1270">
            <a:solidFill>
              <a:srgbClr val="1DE67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9182" y="633637"/>
            <a:ext cx="182880" cy="182880"/>
          </a:xfrm>
          <a:prstGeom prst="rect">
            <a:avLst/>
          </a:prstGeom>
          <a:noFill/>
          <a:ln w="1270">
            <a:solidFill>
              <a:srgbClr val="7A4FA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Computer Vision: Seeing the World Through a Computer's Eyes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Computer Vision?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basics and why it's important.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Tasks: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Image classification, object detection, and more.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simplified look at the algorithms.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Real-world examples you use every day.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What's next for Computer Vision?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443221" y="3989528"/>
            <a:ext cx="182880" cy="182880"/>
          </a:xfrm>
          <a:prstGeom prst="sun">
            <a:avLst/>
          </a:prstGeom>
          <a:noFill/>
          <a:ln w="1270">
            <a:solidFill>
              <a:srgbClr val="FC17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25737" y="3194312"/>
            <a:ext cx="182880" cy="182880"/>
          </a:xfrm>
          <a:prstGeom prst="rect">
            <a:avLst/>
          </a:prstGeom>
          <a:noFill/>
          <a:ln w="1270">
            <a:solidFill>
              <a:srgbClr val="1250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48109" y="2456838"/>
            <a:ext cx="182880" cy="182880"/>
          </a:xfrm>
          <a:prstGeom prst="triangle">
            <a:avLst/>
          </a:prstGeom>
          <a:noFill/>
          <a:ln w="1270">
            <a:solidFill>
              <a:srgbClr val="B7395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90412" y="3727636"/>
            <a:ext cx="182880" cy="182880"/>
          </a:xfrm>
          <a:prstGeom prst="triangle">
            <a:avLst/>
          </a:prstGeom>
          <a:noFill/>
          <a:ln w="1270">
            <a:solidFill>
              <a:srgbClr val="B006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1840" y="1850734"/>
            <a:ext cx="182880" cy="182880"/>
          </a:xfrm>
          <a:prstGeom prst="rect">
            <a:avLst/>
          </a:prstGeom>
          <a:noFill/>
          <a:ln w="1270">
            <a:solidFill>
              <a:srgbClr val="F334C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Self-Driving Cars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Self-driving cars heavily rely on Computer Vision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Detect obstacles: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Pedestrians, other cars, traffic signs.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road markings: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Lanes, crosswalks.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Navigate: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By creating a 3D map of the environment.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vision is critical for safety and autonomous navigation.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09151" y="2173836"/>
            <a:ext cx="182880" cy="182880"/>
          </a:xfrm>
          <a:prstGeom prst="sun">
            <a:avLst/>
          </a:prstGeom>
          <a:noFill/>
          <a:ln w="1270">
            <a:solidFill>
              <a:srgbClr val="BDCD1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05215" y="2091764"/>
            <a:ext cx="182880" cy="182880"/>
          </a:xfrm>
          <a:prstGeom prst="cube">
            <a:avLst/>
          </a:prstGeom>
          <a:noFill/>
          <a:ln w="1270">
            <a:solidFill>
              <a:srgbClr val="7E07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04412" y="3985342"/>
            <a:ext cx="182880" cy="182880"/>
          </a:xfrm>
          <a:prstGeom prst="sun">
            <a:avLst/>
          </a:prstGeom>
          <a:noFill/>
          <a:ln w="1270">
            <a:solidFill>
              <a:srgbClr val="7B32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22789" y="920346"/>
            <a:ext cx="182880" cy="182880"/>
          </a:xfrm>
          <a:prstGeom prst="sun">
            <a:avLst/>
          </a:prstGeom>
          <a:noFill/>
          <a:ln w="1270">
            <a:solidFill>
              <a:srgbClr val="7EECE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24283" y="419924"/>
            <a:ext cx="182880" cy="182880"/>
          </a:xfrm>
          <a:prstGeom prst="sun">
            <a:avLst/>
          </a:prstGeom>
          <a:noFill/>
          <a:ln w="1270">
            <a:solidFill>
              <a:srgbClr val="15FE4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Medical Imaging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Vision is revolutionizing healthcare through: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Disease detection: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tumors in X-rays and MRIs.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Analyzing microscopic images of cells.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Surgical assistance: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Guiding surgeons during operations.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helps doctors make more accurate diagnoses and improve patient outcomes.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19973" y="454146"/>
            <a:ext cx="182880" cy="182880"/>
          </a:xfrm>
          <a:prstGeom prst="rect">
            <a:avLst/>
          </a:prstGeom>
          <a:noFill/>
          <a:ln w="1270">
            <a:solidFill>
              <a:srgbClr val="EB80C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28778" y="4409271"/>
            <a:ext cx="182880" cy="182880"/>
          </a:xfrm>
          <a:prstGeom prst="rect">
            <a:avLst/>
          </a:prstGeom>
          <a:noFill/>
          <a:ln w="1270">
            <a:solidFill>
              <a:srgbClr val="50B1A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85766" y="1746985"/>
            <a:ext cx="182880" cy="182880"/>
          </a:xfrm>
          <a:prstGeom prst="sun">
            <a:avLst/>
          </a:prstGeom>
          <a:noFill/>
          <a:ln w="1270">
            <a:solidFill>
              <a:srgbClr val="94396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50780" y="4062341"/>
            <a:ext cx="182880" cy="182880"/>
          </a:xfrm>
          <a:prstGeom prst="cube">
            <a:avLst/>
          </a:prstGeom>
          <a:noFill/>
          <a:ln w="1270">
            <a:solidFill>
              <a:srgbClr val="93D3A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43913" y="2005652"/>
            <a:ext cx="182880" cy="182880"/>
          </a:xfrm>
          <a:prstGeom prst="sun">
            <a:avLst/>
          </a:prstGeom>
          <a:noFill/>
          <a:ln w="1270">
            <a:solidFill>
              <a:srgbClr val="F7DA4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Retail and Security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vision is used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Retail: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Analyze customer behavior, track inventory, prevent theft.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Facial recognition for access control, surveillance systems, threat detection.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Manufacturing: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Automate quality control, identify defects in products.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96253" y="3628130"/>
            <a:ext cx="182880" cy="182880"/>
          </a:xfrm>
          <a:prstGeom prst="rect">
            <a:avLst/>
          </a:prstGeom>
          <a:noFill/>
          <a:ln w="1270">
            <a:solidFill>
              <a:srgbClr val="60D52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51432" y="2410101"/>
            <a:ext cx="182880" cy="182880"/>
          </a:xfrm>
          <a:prstGeom prst="sun">
            <a:avLst/>
          </a:prstGeom>
          <a:noFill/>
          <a:ln w="1270">
            <a:solidFill>
              <a:srgbClr val="C7B2D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38135" y="183782"/>
            <a:ext cx="182880" cy="182880"/>
          </a:xfrm>
          <a:prstGeom prst="rect">
            <a:avLst/>
          </a:prstGeom>
          <a:noFill/>
          <a:ln w="1270">
            <a:solidFill>
              <a:srgbClr val="8162E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8727" y="3740542"/>
            <a:ext cx="182880" cy="182880"/>
          </a:xfrm>
          <a:prstGeom prst="cube">
            <a:avLst/>
          </a:prstGeom>
          <a:noFill/>
          <a:ln w="1270">
            <a:solidFill>
              <a:srgbClr val="554D8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97713" y="2986102"/>
            <a:ext cx="182880" cy="182880"/>
          </a:xfrm>
          <a:prstGeom prst="triangle">
            <a:avLst/>
          </a:prstGeom>
          <a:noFill/>
          <a:ln w="1270">
            <a:solidFill>
              <a:srgbClr val="CDD9F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Agriculture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agriculture, computer vision helps: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Crop monitoring: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Assessing plant health, detecting diseases.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Weed detection: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Targeted herbicide application.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Yield prediction: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Estimating crop yields for better planning.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Improves efficiency and reduces environmental impact.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668817" y="4355938"/>
            <a:ext cx="182880" cy="182880"/>
          </a:xfrm>
          <a:prstGeom prst="sun">
            <a:avLst/>
          </a:prstGeom>
          <a:noFill/>
          <a:ln w="1270">
            <a:solidFill>
              <a:srgbClr val="FF360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75182" y="4350784"/>
            <a:ext cx="182880" cy="182880"/>
          </a:xfrm>
          <a:prstGeom prst="rect">
            <a:avLst/>
          </a:prstGeom>
          <a:noFill/>
          <a:ln w="1270">
            <a:solidFill>
              <a:srgbClr val="81C4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7382" y="2821972"/>
            <a:ext cx="182880" cy="182880"/>
          </a:xfrm>
          <a:prstGeom prst="cube">
            <a:avLst/>
          </a:prstGeom>
          <a:noFill/>
          <a:ln w="1270">
            <a:solidFill>
              <a:srgbClr val="D65A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05175" y="725566"/>
            <a:ext cx="182880" cy="182880"/>
          </a:xfrm>
          <a:prstGeom prst="sun">
            <a:avLst/>
          </a:prstGeom>
          <a:noFill/>
          <a:ln w="1270">
            <a:solidFill>
              <a:srgbClr val="F6B9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03340" y="2131242"/>
            <a:ext cx="182880" cy="182880"/>
          </a:xfrm>
          <a:prstGeom prst="cube">
            <a:avLst/>
          </a:prstGeom>
          <a:noFill/>
          <a:ln w="1270">
            <a:solidFill>
              <a:srgbClr val="C4BA3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in Computer Vision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Despite advancements, computer vision faces 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Lighting variations: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Images look different under different lighting conditions.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Occlusion: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Objects can be partially hidden.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Viewpoint variations: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Objects look different from different angles.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scarcity: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Training deep learning models requires massive datasets.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3660" y="3920059"/>
            <a:ext cx="182880" cy="182880"/>
          </a:xfrm>
          <a:prstGeom prst="cube">
            <a:avLst/>
          </a:prstGeom>
          <a:noFill/>
          <a:ln w="1270">
            <a:solidFill>
              <a:srgbClr val="D725C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33897" y="1495271"/>
            <a:ext cx="182880" cy="182880"/>
          </a:xfrm>
          <a:prstGeom prst="cube">
            <a:avLst/>
          </a:prstGeom>
          <a:noFill/>
          <a:ln w="1270">
            <a:solidFill>
              <a:srgbClr val="E8BA5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19226" y="267138"/>
            <a:ext cx="182880" cy="182880"/>
          </a:xfrm>
          <a:prstGeom prst="sun">
            <a:avLst/>
          </a:prstGeom>
          <a:noFill/>
          <a:ln w="1270">
            <a:solidFill>
              <a:srgbClr val="FB93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47710" y="1854219"/>
            <a:ext cx="182880" cy="182880"/>
          </a:xfrm>
          <a:prstGeom prst="triangle">
            <a:avLst/>
          </a:prstGeom>
          <a:noFill/>
          <a:ln w="1270">
            <a:solidFill>
              <a:srgbClr val="2ED0B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57681" y="3562752"/>
            <a:ext cx="182880" cy="182880"/>
          </a:xfrm>
          <a:prstGeom prst="rect">
            <a:avLst/>
          </a:prstGeom>
          <a:noFill/>
          <a:ln w="1270">
            <a:solidFill>
              <a:srgbClr val="2F8E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Computer Vision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computer vision is bright, with potential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sophisticated algorithms: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Better handling of complex scenes.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use in robotics: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Smarter and more adaptable robots.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Integration with Augmented Reality (AR) and Virtual Reality (VR).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Wider adoption across industries: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More automation and enhanced decision-making.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200010" y="1509432"/>
            <a:ext cx="182880" cy="182880"/>
          </a:xfrm>
          <a:prstGeom prst="cube">
            <a:avLst/>
          </a:prstGeom>
          <a:noFill/>
          <a:ln w="1270">
            <a:solidFill>
              <a:srgbClr val="3DDEC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64420" y="4048069"/>
            <a:ext cx="182880" cy="182880"/>
          </a:xfrm>
          <a:prstGeom prst="rect">
            <a:avLst/>
          </a:prstGeom>
          <a:noFill/>
          <a:ln w="1270">
            <a:solidFill>
              <a:srgbClr val="0D8D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37305" y="2017080"/>
            <a:ext cx="182880" cy="182880"/>
          </a:xfrm>
          <a:prstGeom prst="rect">
            <a:avLst/>
          </a:prstGeom>
          <a:noFill/>
          <a:ln w="1270">
            <a:solidFill>
              <a:srgbClr val="BDD3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45004" y="2266806"/>
            <a:ext cx="182880" cy="182880"/>
          </a:xfrm>
          <a:prstGeom prst="rect">
            <a:avLst/>
          </a:prstGeom>
          <a:noFill/>
          <a:ln w="1270">
            <a:solidFill>
              <a:srgbClr val="34BD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10580" y="3359854"/>
            <a:ext cx="182880" cy="182880"/>
          </a:xfrm>
          <a:prstGeom prst="sun">
            <a:avLst/>
          </a:prstGeom>
          <a:noFill/>
          <a:ln w="1270">
            <a:solidFill>
              <a:srgbClr val="1D7A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 Computer Vision becomes more powerful, ethical considerations are crucial: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Algorithms can reflect biases present in the training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Facial recognition and surveillance technologies raise privacy concerns.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Job displacement: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Automation can lead to job losses.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important to develop and use computer vision responsibly.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11855" y="1735094"/>
            <a:ext cx="182880" cy="182880"/>
          </a:xfrm>
          <a:prstGeom prst="rect">
            <a:avLst/>
          </a:prstGeom>
          <a:noFill/>
          <a:ln w="1270">
            <a:solidFill>
              <a:srgbClr val="8A96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65330" y="3879030"/>
            <a:ext cx="182880" cy="182880"/>
          </a:xfrm>
          <a:prstGeom prst="cube">
            <a:avLst/>
          </a:prstGeom>
          <a:noFill/>
          <a:ln w="1270">
            <a:solidFill>
              <a:srgbClr val="CEE7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2070" y="2159651"/>
            <a:ext cx="182880" cy="182880"/>
          </a:xfrm>
          <a:prstGeom prst="cube">
            <a:avLst/>
          </a:prstGeom>
          <a:noFill/>
          <a:ln w="1270">
            <a:solidFill>
              <a:srgbClr val="C1272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29179" y="4392372"/>
            <a:ext cx="182880" cy="182880"/>
          </a:xfrm>
          <a:prstGeom prst="sun">
            <a:avLst/>
          </a:prstGeom>
          <a:noFill/>
          <a:ln w="1270">
            <a:solidFill>
              <a:srgbClr val="D86D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03866" y="683850"/>
            <a:ext cx="182880" cy="182880"/>
          </a:xfrm>
          <a:prstGeom prst="sun">
            <a:avLst/>
          </a:prstGeom>
          <a:noFill/>
          <a:ln w="1270">
            <a:solidFill>
              <a:srgbClr val="54DF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Popular Computer Vision Libraries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powerful libraries make Computer Vision development easier: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OpenCV: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comprehensive library with a wide range of functions.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TensorFlow: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popular machine learning framework, often used with CNNs.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PyTorch: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widely used machine learning framework with excellent support for Computer Vision.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high-level API that simplifies building neural networks.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35134" y="1114712"/>
            <a:ext cx="182880" cy="182880"/>
          </a:xfrm>
          <a:prstGeom prst="rect">
            <a:avLst/>
          </a:prstGeom>
          <a:noFill/>
          <a:ln w="1270">
            <a:solidFill>
              <a:srgbClr val="E2DA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53507" y="2633188"/>
            <a:ext cx="182880" cy="182880"/>
          </a:xfrm>
          <a:prstGeom prst="sun">
            <a:avLst/>
          </a:prstGeom>
          <a:noFill/>
          <a:ln w="1270">
            <a:solidFill>
              <a:srgbClr val="091D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55929" y="603545"/>
            <a:ext cx="182880" cy="182880"/>
          </a:xfrm>
          <a:prstGeom prst="cube">
            <a:avLst/>
          </a:prstGeom>
          <a:noFill/>
          <a:ln w="1270">
            <a:solidFill>
              <a:srgbClr val="08A16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93490" y="3177731"/>
            <a:ext cx="182880" cy="182880"/>
          </a:xfrm>
          <a:prstGeom prst="rect">
            <a:avLst/>
          </a:prstGeom>
          <a:noFill/>
          <a:ln w="1270">
            <a:solidFill>
              <a:srgbClr val="B94E9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06498" y="3172808"/>
            <a:ext cx="182880" cy="182880"/>
          </a:xfrm>
          <a:prstGeom prst="sun">
            <a:avLst/>
          </a:prstGeom>
          <a:noFill/>
          <a:ln w="1270">
            <a:solidFill>
              <a:srgbClr val="550E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to Get Started with Computer Vision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Want to learn more? Here's how to get started: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Platforms like Coursera, Udacity, and edX offer courses on Computer Vision.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Tutorials: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Many online tutorials and blog posts provide step-by-step guidance.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Work on small projects to apply your knowledge (e.g., building a simple image classifier).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Contribute to open-source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Gain experience and learn from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84984" y="3532027"/>
            <a:ext cx="182880" cy="182880"/>
          </a:xfrm>
          <a:prstGeom prst="rect">
            <a:avLst/>
          </a:prstGeom>
          <a:noFill/>
          <a:ln w="1270">
            <a:solidFill>
              <a:srgbClr val="370EB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00044" y="2574143"/>
            <a:ext cx="182880" cy="182880"/>
          </a:xfrm>
          <a:prstGeom prst="rect">
            <a:avLst/>
          </a:prstGeom>
          <a:noFill/>
          <a:ln w="1270">
            <a:solidFill>
              <a:srgbClr val="98AC3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45759" y="1552339"/>
            <a:ext cx="182880" cy="182880"/>
          </a:xfrm>
          <a:prstGeom prst="rect">
            <a:avLst/>
          </a:prstGeom>
          <a:noFill/>
          <a:ln w="1270">
            <a:solidFill>
              <a:srgbClr val="DEA4D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12358" y="179275"/>
            <a:ext cx="182880" cy="182880"/>
          </a:xfrm>
          <a:prstGeom prst="cube">
            <a:avLst/>
          </a:prstGeom>
          <a:noFill/>
          <a:ln w="1270">
            <a:solidFill>
              <a:srgbClr val="CA4E9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90090" y="1120622"/>
            <a:ext cx="182880" cy="182880"/>
          </a:xfrm>
          <a:prstGeom prst="rect">
            <a:avLst/>
          </a:prstGeom>
          <a:noFill/>
          <a:ln w="1270">
            <a:solidFill>
              <a:srgbClr val="8BD21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Augmentation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is crucial for robust Computer Vision. Image Augmentation techniques artificially increase the size of training datasets.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Techniques: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Rotation, scaling, flipping, cropping, color adjustments.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Improves model generalization and reduces overfitting.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Libraries like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Albumentations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efficient augmentation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765503" y="661219"/>
            <a:ext cx="182880" cy="182880"/>
          </a:xfrm>
          <a:prstGeom prst="rect">
            <a:avLst/>
          </a:prstGeom>
          <a:noFill/>
          <a:ln w="1270">
            <a:solidFill>
              <a:srgbClr val="8E19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02512" y="3608726"/>
            <a:ext cx="182880" cy="182880"/>
          </a:xfrm>
          <a:prstGeom prst="triangle">
            <a:avLst/>
          </a:prstGeom>
          <a:noFill/>
          <a:ln w="1270">
            <a:solidFill>
              <a:srgbClr val="83AE5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81219" y="4209832"/>
            <a:ext cx="182880" cy="182880"/>
          </a:xfrm>
          <a:prstGeom prst="sun">
            <a:avLst/>
          </a:prstGeom>
          <a:noFill/>
          <a:ln w="1270">
            <a:solidFill>
              <a:srgbClr val="D892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10907" y="2730102"/>
            <a:ext cx="182880" cy="182880"/>
          </a:xfrm>
          <a:prstGeom prst="rect">
            <a:avLst/>
          </a:prstGeom>
          <a:noFill/>
          <a:ln w="1270">
            <a:solidFill>
              <a:srgbClr val="AC0C0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67367" y="1531253"/>
            <a:ext cx="182880" cy="182880"/>
          </a:xfrm>
          <a:prstGeom prst="sun">
            <a:avLst/>
          </a:prstGeom>
          <a:noFill/>
          <a:ln w="1270">
            <a:solidFill>
              <a:srgbClr val="41A38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Computer Vision?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Vision is a field of Artificial Intelligence (AI) that enables computers to "see" and interpret images and videos.  Instead of just seeing pixels, the computer tries to understand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it's seeing, similar to how humans do.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giving a computer the ability to understand the visual world.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400992" y="3359464"/>
            <a:ext cx="182880" cy="182880"/>
          </a:xfrm>
          <a:prstGeom prst="cube">
            <a:avLst/>
          </a:prstGeom>
          <a:noFill/>
          <a:ln w="1270">
            <a:solidFill>
              <a:srgbClr val="DBF9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14122" y="404261"/>
            <a:ext cx="182880" cy="182880"/>
          </a:xfrm>
          <a:prstGeom prst="cube">
            <a:avLst/>
          </a:prstGeom>
          <a:noFill/>
          <a:ln w="1270">
            <a:solidFill>
              <a:srgbClr val="458F7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28108" y="2564049"/>
            <a:ext cx="182880" cy="182880"/>
          </a:xfrm>
          <a:prstGeom prst="cube">
            <a:avLst/>
          </a:prstGeom>
          <a:noFill/>
          <a:ln w="1270">
            <a:solidFill>
              <a:srgbClr val="48845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25298" y="4566482"/>
            <a:ext cx="182880" cy="182880"/>
          </a:xfrm>
          <a:prstGeom prst="rect">
            <a:avLst/>
          </a:prstGeom>
          <a:noFill/>
          <a:ln w="1270">
            <a:solidFill>
              <a:srgbClr val="8CE0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49250" y="1290762"/>
            <a:ext cx="182880" cy="182880"/>
          </a:xfrm>
          <a:prstGeom prst="cube">
            <a:avLst/>
          </a:prstGeom>
          <a:noFill/>
          <a:ln w="1270">
            <a:solidFill>
              <a:srgbClr val="F0522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Transfer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Training deep learning models from scratch can be computationally expensive and require huge datasets.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Transfer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Leverages pre-trained models (e.g., on ImageNet) and fine-tunes them for a specific task.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Faster training, better performance with smaller datasets.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Pre-trained Models: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ResNet, VGGNet, Inception.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08041" y="1347219"/>
            <a:ext cx="182880" cy="182880"/>
          </a:xfrm>
          <a:prstGeom prst="cube">
            <a:avLst/>
          </a:prstGeom>
          <a:noFill/>
          <a:ln w="1270">
            <a:solidFill>
              <a:srgbClr val="8D7CC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91600" y="3342239"/>
            <a:ext cx="182880" cy="182880"/>
          </a:xfrm>
          <a:prstGeom prst="cube">
            <a:avLst/>
          </a:prstGeom>
          <a:noFill/>
          <a:ln w="1270">
            <a:solidFill>
              <a:srgbClr val="1036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35584" y="2869850"/>
            <a:ext cx="182880" cy="182880"/>
          </a:xfrm>
          <a:prstGeom prst="sun">
            <a:avLst/>
          </a:prstGeom>
          <a:noFill/>
          <a:ln w="1270">
            <a:solidFill>
              <a:srgbClr val="B19D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74739" y="3867136"/>
            <a:ext cx="182880" cy="182880"/>
          </a:xfrm>
          <a:prstGeom prst="sun">
            <a:avLst/>
          </a:prstGeom>
          <a:noFill/>
          <a:ln w="1270">
            <a:solidFill>
              <a:srgbClr val="B38AB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96797" y="734108"/>
            <a:ext cx="182880" cy="182880"/>
          </a:xfrm>
          <a:prstGeom prst="cube">
            <a:avLst/>
          </a:prstGeom>
          <a:noFill/>
          <a:ln w="1270">
            <a:solidFill>
              <a:srgbClr val="3DE1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Evaluation Metrics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Evaluating the performance of Computer Vision models is essential.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Classification: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Accuracy, Precision, Recall, F1-score.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 Detection: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Mean Average Precision (mAP).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Segmentation: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Intersection over Union (IoU).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metric depends on the specific task.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84494" y="4534232"/>
            <a:ext cx="182880" cy="182880"/>
          </a:xfrm>
          <a:prstGeom prst="rect">
            <a:avLst/>
          </a:prstGeom>
          <a:noFill/>
          <a:ln w="1270">
            <a:solidFill>
              <a:srgbClr val="05D87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0261" y="2898475"/>
            <a:ext cx="182880" cy="182880"/>
          </a:xfrm>
          <a:prstGeom prst="triangle">
            <a:avLst/>
          </a:prstGeom>
          <a:noFill/>
          <a:ln w="1270">
            <a:solidFill>
              <a:srgbClr val="8008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03190" y="2128204"/>
            <a:ext cx="182880" cy="182880"/>
          </a:xfrm>
          <a:prstGeom prst="rect">
            <a:avLst/>
          </a:prstGeom>
          <a:noFill/>
          <a:ln w="1270">
            <a:solidFill>
              <a:srgbClr val="89AA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3858" y="4311338"/>
            <a:ext cx="182880" cy="182880"/>
          </a:xfrm>
          <a:prstGeom prst="cube">
            <a:avLst/>
          </a:prstGeom>
          <a:noFill/>
          <a:ln w="1270">
            <a:solidFill>
              <a:srgbClr val="79CB7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05408" y="4337876"/>
            <a:ext cx="182880" cy="182880"/>
          </a:xfrm>
          <a:prstGeom prst="triangle">
            <a:avLst/>
          </a:prstGeom>
          <a:noFill/>
          <a:ln w="1270">
            <a:solidFill>
              <a:srgbClr val="FFC1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Vision is a rapidly evolving field with vast potential.  By understanding the fundamentals and exploring its applications, you can unlock its power and contribute to the future of AI.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2731" y="4035295"/>
            <a:ext cx="182880" cy="182880"/>
          </a:xfrm>
          <a:prstGeom prst="cube">
            <a:avLst/>
          </a:prstGeom>
          <a:noFill/>
          <a:ln w="1270">
            <a:solidFill>
              <a:srgbClr val="3F416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87405" y="3209890"/>
            <a:ext cx="182880" cy="182880"/>
          </a:xfrm>
          <a:prstGeom prst="sun">
            <a:avLst/>
          </a:prstGeom>
          <a:noFill/>
          <a:ln w="1270">
            <a:solidFill>
              <a:srgbClr val="3F9E6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02632" y="3278350"/>
            <a:ext cx="182880" cy="182880"/>
          </a:xfrm>
          <a:prstGeom prst="sun">
            <a:avLst/>
          </a:prstGeom>
          <a:noFill/>
          <a:ln w="1270">
            <a:solidFill>
              <a:srgbClr val="F397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52219" y="1688800"/>
            <a:ext cx="182880" cy="182880"/>
          </a:xfrm>
          <a:prstGeom prst="sun">
            <a:avLst/>
          </a:prstGeom>
          <a:noFill/>
          <a:ln w="1270">
            <a:solidFill>
              <a:srgbClr val="272C7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73312" y="4224741"/>
            <a:ext cx="182880" cy="182880"/>
          </a:xfrm>
          <a:prstGeom prst="rect">
            <a:avLst/>
          </a:prstGeom>
          <a:noFill/>
          <a:ln w="1270">
            <a:solidFill>
              <a:srgbClr val="87DB9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Computer Vision Important?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Vision powers many technologies we use daily. It helps make things safer, more efficient, and even creates entirely new possibilities.  Here's why it matters: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Automated inspection, self-driving cars.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Improved medical diagnosis, faster manufacturing.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Analyzing satellite images, understanding human behavior.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Helping visually impaired people.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3606" y="2207900"/>
            <a:ext cx="182880" cy="182880"/>
          </a:xfrm>
          <a:prstGeom prst="cube">
            <a:avLst/>
          </a:prstGeom>
          <a:noFill/>
          <a:ln w="1270">
            <a:solidFill>
              <a:srgbClr val="1051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60929" y="2214757"/>
            <a:ext cx="182880" cy="182880"/>
          </a:xfrm>
          <a:prstGeom prst="rect">
            <a:avLst/>
          </a:prstGeom>
          <a:noFill/>
          <a:ln w="1270">
            <a:solidFill>
              <a:srgbClr val="CFFB8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51106" y="3358813"/>
            <a:ext cx="182880" cy="182880"/>
          </a:xfrm>
          <a:prstGeom prst="cube">
            <a:avLst/>
          </a:prstGeom>
          <a:noFill/>
          <a:ln w="1270">
            <a:solidFill>
              <a:srgbClr val="05880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75167" y="2088726"/>
            <a:ext cx="182880" cy="182880"/>
          </a:xfrm>
          <a:prstGeom prst="rect">
            <a:avLst/>
          </a:prstGeom>
          <a:noFill/>
          <a:ln w="1270">
            <a:solidFill>
              <a:srgbClr val="98BD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52512" y="1579751"/>
            <a:ext cx="182880" cy="182880"/>
          </a:xfrm>
          <a:prstGeom prst="triangle">
            <a:avLst/>
          </a:prstGeom>
          <a:noFill/>
          <a:ln w="1270">
            <a:solidFill>
              <a:srgbClr val="6EB9E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Tasks: Image Classification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Classification:  The computer assigns a label to the entire image.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this a picture of a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dog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a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or a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bird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computer outputs a probability score for each class, and the class with the highest score is chosen.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identifies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object present, but not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 is.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84975" y="3282174"/>
            <a:ext cx="182880" cy="182880"/>
          </a:xfrm>
          <a:prstGeom prst="triangle">
            <a:avLst/>
          </a:prstGeom>
          <a:noFill/>
          <a:ln w="1270">
            <a:solidFill>
              <a:srgbClr val="08453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95106" y="2749239"/>
            <a:ext cx="182880" cy="182880"/>
          </a:xfrm>
          <a:prstGeom prst="rect">
            <a:avLst/>
          </a:prstGeom>
          <a:noFill/>
          <a:ln w="1270">
            <a:solidFill>
              <a:srgbClr val="733DB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61104" y="2815965"/>
            <a:ext cx="182880" cy="182880"/>
          </a:xfrm>
          <a:prstGeom prst="sun">
            <a:avLst/>
          </a:prstGeom>
          <a:noFill/>
          <a:ln w="1270">
            <a:solidFill>
              <a:srgbClr val="191E9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86982" y="938851"/>
            <a:ext cx="182880" cy="182880"/>
          </a:xfrm>
          <a:prstGeom prst="triangle">
            <a:avLst/>
          </a:prstGeom>
          <a:noFill/>
          <a:ln w="1270">
            <a:solidFill>
              <a:srgbClr val="837C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70100" y="3929130"/>
            <a:ext cx="182880" cy="182880"/>
          </a:xfrm>
          <a:prstGeom prst="sun">
            <a:avLst/>
          </a:prstGeom>
          <a:noFill/>
          <a:ln w="1270">
            <a:solidFill>
              <a:srgbClr val="D517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Tasks: Object Detection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 Detection: The computer identifies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objects are within an image and classifies them.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Identify all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pedestrians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and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traffic lights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a street scene.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outputs bounding boxes around each object, along with their classification.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complex than image classification.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624772" y="2427156"/>
            <a:ext cx="182880" cy="182880"/>
          </a:xfrm>
          <a:prstGeom prst="rect">
            <a:avLst/>
          </a:prstGeom>
          <a:noFill/>
          <a:ln w="1270">
            <a:solidFill>
              <a:srgbClr val="FA96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90392" y="2587905"/>
            <a:ext cx="182880" cy="182880"/>
          </a:xfrm>
          <a:prstGeom prst="triangle">
            <a:avLst/>
          </a:prstGeom>
          <a:noFill/>
          <a:ln w="1270">
            <a:solidFill>
              <a:srgbClr val="5EB6D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30139" y="4362533"/>
            <a:ext cx="182880" cy="182880"/>
          </a:xfrm>
          <a:prstGeom prst="cube">
            <a:avLst/>
          </a:prstGeom>
          <a:noFill/>
          <a:ln w="1270">
            <a:solidFill>
              <a:srgbClr val="6FA79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53064" y="3411623"/>
            <a:ext cx="182880" cy="182880"/>
          </a:xfrm>
          <a:prstGeom prst="sun">
            <a:avLst/>
          </a:prstGeom>
          <a:noFill/>
          <a:ln w="1270">
            <a:solidFill>
              <a:srgbClr val="042C8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41314" y="841460"/>
            <a:ext cx="182880" cy="182880"/>
          </a:xfrm>
          <a:prstGeom prst="sun">
            <a:avLst/>
          </a:prstGeom>
          <a:noFill/>
          <a:ln w="1270">
            <a:solidFill>
              <a:srgbClr val="7446E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Tasks: Image Segmentation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Segmentation:  The computer divides an image into different regions, assigning a label to each pixel.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Segmentation: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Groups pixels belonging to the same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 class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Instance Segmentation: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Differentiates between individual objects of the same class (e.g., separate people in a crowd).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detailed understanding of the scene.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44573" y="3512341"/>
            <a:ext cx="182880" cy="182880"/>
          </a:xfrm>
          <a:prstGeom prst="rect">
            <a:avLst/>
          </a:prstGeom>
          <a:noFill/>
          <a:ln w="1270">
            <a:solidFill>
              <a:srgbClr val="CA7E5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10960" y="3704113"/>
            <a:ext cx="182880" cy="182880"/>
          </a:xfrm>
          <a:prstGeom prst="triangle">
            <a:avLst/>
          </a:prstGeom>
          <a:noFill/>
          <a:ln w="1270">
            <a:solidFill>
              <a:srgbClr val="FB0A1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87681" y="2610150"/>
            <a:ext cx="182880" cy="182880"/>
          </a:xfrm>
          <a:prstGeom prst="sun">
            <a:avLst/>
          </a:prstGeom>
          <a:noFill/>
          <a:ln w="1270">
            <a:solidFill>
              <a:srgbClr val="02492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39964" y="1200294"/>
            <a:ext cx="182880" cy="182880"/>
          </a:xfrm>
          <a:prstGeom prst="triangle">
            <a:avLst/>
          </a:prstGeom>
          <a:noFill/>
          <a:ln w="1270">
            <a:solidFill>
              <a:srgbClr val="0B0D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25976" y="812170"/>
            <a:ext cx="182880" cy="182880"/>
          </a:xfrm>
          <a:prstGeom prst="rect">
            <a:avLst/>
          </a:prstGeom>
          <a:noFill/>
          <a:ln w="1270">
            <a:solidFill>
              <a:srgbClr val="9A91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Tasks: Other Important Areas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Besides the core tasks, Computer Vision also includes: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Generation: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new images from scratch or modifying existing ones.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 Tracking: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Following an object as it moves in a video.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Facial Recognition: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individuals based on their facial features.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Pose Estimation: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Determining the position and orientation of objects in 3D space.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410327" y="2999984"/>
            <a:ext cx="182880" cy="182880"/>
          </a:xfrm>
          <a:prstGeom prst="rect">
            <a:avLst/>
          </a:prstGeom>
          <a:noFill/>
          <a:ln w="1270">
            <a:solidFill>
              <a:srgbClr val="57308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86746" y="3313147"/>
            <a:ext cx="182880" cy="182880"/>
          </a:xfrm>
          <a:prstGeom prst="sun">
            <a:avLst/>
          </a:prstGeom>
          <a:noFill/>
          <a:ln w="1270">
            <a:solidFill>
              <a:srgbClr val="0327B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3592" y="1463490"/>
            <a:ext cx="182880" cy="182880"/>
          </a:xfrm>
          <a:prstGeom prst="triangle">
            <a:avLst/>
          </a:prstGeom>
          <a:noFill/>
          <a:ln w="1270">
            <a:solidFill>
              <a:srgbClr val="D30C7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01310" y="1376322"/>
            <a:ext cx="182880" cy="182880"/>
          </a:xfrm>
          <a:prstGeom prst="cube">
            <a:avLst/>
          </a:prstGeom>
          <a:noFill/>
          <a:ln w="1270">
            <a:solidFill>
              <a:srgbClr val="AEC9E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70003" y="2355710"/>
            <a:ext cx="182880" cy="182880"/>
          </a:xfrm>
          <a:prstGeom prst="sun">
            <a:avLst/>
          </a:prstGeom>
          <a:noFill/>
          <a:ln w="1270">
            <a:solidFill>
              <a:srgbClr val="705A5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it Works: A Simplified View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 a high level, Computer Vision algorithms usually involve these 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Acquisition: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Getting the image from a camera, scanner, or other 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Preprocessing: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Cleaning up the image (e.g., noise reduction, resizing).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 Extraction: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Identifying important characteristics (edges, corners, textures).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Classification/Detection: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machine learning models to recognize patterns and make predictions.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90162" y="4074253"/>
            <a:ext cx="182880" cy="182880"/>
          </a:xfrm>
          <a:prstGeom prst="sun">
            <a:avLst/>
          </a:prstGeom>
          <a:noFill/>
          <a:ln w="1270">
            <a:solidFill>
              <a:srgbClr val="F28C0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8505" y="4406473"/>
            <a:ext cx="182880" cy="182880"/>
          </a:xfrm>
          <a:prstGeom prst="sun">
            <a:avLst/>
          </a:prstGeom>
          <a:noFill/>
          <a:ln w="1270">
            <a:solidFill>
              <a:srgbClr val="CB27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43630" y="2727225"/>
            <a:ext cx="182880" cy="182880"/>
          </a:xfrm>
          <a:prstGeom prst="rect">
            <a:avLst/>
          </a:prstGeom>
          <a:noFill/>
          <a:ln w="1270">
            <a:solidFill>
              <a:srgbClr val="E453C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85549" y="4533778"/>
            <a:ext cx="182880" cy="182880"/>
          </a:xfrm>
          <a:prstGeom prst="sun">
            <a:avLst/>
          </a:prstGeom>
          <a:noFill/>
          <a:ln w="1270">
            <a:solidFill>
              <a:srgbClr val="227A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95098" y="588271"/>
            <a:ext cx="182880" cy="182880"/>
          </a:xfrm>
          <a:prstGeom prst="sun">
            <a:avLst/>
          </a:prstGeom>
          <a:noFill/>
          <a:ln w="1270">
            <a:solidFill>
              <a:srgbClr val="CC915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 and Computer Vision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learning, especially Deep Learning (using neural networks), is at the heart of modern Computer Vision.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Allows computers to learn complex features directly from the image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Convolutional Neural Networks (CNNs):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powerful type of neural network specifically designed for image analysis.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models are trained on vast amounts of data to achieve high accuracy.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2025-02-24T09:26:15Z</dcterms:created>
  <dcterms:modified xsi:type="dcterms:W3CDTF">2025-02-24T09:26:15Z</dcterms:modified>
</cp:coreProperties>
</file>