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43043" y="2358458"/>
            <a:ext cx="182880" cy="182880"/>
          </a:xfrm>
          <a:prstGeom prst="triangle">
            <a:avLst/>
          </a:prstGeom>
          <a:noFill/>
          <a:ln w="1270">
            <a:solidFill>
              <a:srgbClr val="0D442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180854" y="220946"/>
            <a:ext cx="182880" cy="182880"/>
          </a:xfrm>
          <a:prstGeom prst="rect">
            <a:avLst/>
          </a:prstGeom>
          <a:noFill/>
          <a:ln w="1270">
            <a:solidFill>
              <a:srgbClr val="1C726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385482" y="1133572"/>
            <a:ext cx="182880" cy="182880"/>
          </a:xfrm>
          <a:prstGeom prst="cube">
            <a:avLst/>
          </a:prstGeom>
          <a:noFill/>
          <a:ln w="1270">
            <a:solidFill>
              <a:srgbClr val="42AE6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18859" y="2723629"/>
            <a:ext cx="182880" cy="182880"/>
          </a:xfrm>
          <a:prstGeom prst="triangle">
            <a:avLst/>
          </a:prstGeom>
          <a:noFill/>
          <a:ln w="1270">
            <a:solidFill>
              <a:srgbClr val="AAB8F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35266" y="4552738"/>
            <a:ext cx="182880" cy="182880"/>
          </a:xfrm>
          <a:prstGeom prst="sun">
            <a:avLst/>
          </a:prstGeom>
          <a:noFill/>
          <a:ln w="1270">
            <a:solidFill>
              <a:srgbClr val="C1DDF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Cybersecurity and Cryptography: A Beginner's Guide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Cybersecurity?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data and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Cybersecurity Threats: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the dangers.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Security Practices: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steps to stay safe.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Cryptography?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science of secret codes.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Encryption Basics: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Securing information with algorithms.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Practical Applications: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these concepts are used in everyday life.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573839" y="2313665"/>
            <a:ext cx="182880" cy="182880"/>
          </a:xfrm>
          <a:prstGeom prst="sun">
            <a:avLst/>
          </a:prstGeom>
          <a:noFill/>
          <a:ln w="1270">
            <a:solidFill>
              <a:srgbClr val="B4654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828583" y="1692660"/>
            <a:ext cx="182880" cy="182880"/>
          </a:xfrm>
          <a:prstGeom prst="cube">
            <a:avLst/>
          </a:prstGeom>
          <a:noFill/>
          <a:ln w="1270">
            <a:solidFill>
              <a:srgbClr val="3D26C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297239" y="1934376"/>
            <a:ext cx="182880" cy="182880"/>
          </a:xfrm>
          <a:prstGeom prst="triangle">
            <a:avLst/>
          </a:prstGeom>
          <a:noFill/>
          <a:ln w="1270">
            <a:solidFill>
              <a:srgbClr val="EE81F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75477" y="405932"/>
            <a:ext cx="182880" cy="182880"/>
          </a:xfrm>
          <a:prstGeom prst="triangle">
            <a:avLst/>
          </a:prstGeom>
          <a:noFill/>
          <a:ln w="1270">
            <a:solidFill>
              <a:srgbClr val="953B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79868" y="2954462"/>
            <a:ext cx="182880" cy="182880"/>
          </a:xfrm>
          <a:prstGeom prst="triangle">
            <a:avLst/>
          </a:prstGeom>
          <a:noFill/>
          <a:ln w="1270">
            <a:solidFill>
              <a:srgbClr val="C6106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Encryption: Asymmetric-key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Asymmetric-key encryption (also known as public-key cryptography) uses two different keys: a public key and a private key.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Public key: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Can be shared with anyone.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Private key: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Must be kept secret.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encrypted with the public key can only be decrypted with the corresponding private key.  This solves the key exchange problem.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RSA, ECC (Elliptic Curve Cryptography).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63322" y="2140138"/>
            <a:ext cx="182880" cy="182880"/>
          </a:xfrm>
          <a:prstGeom prst="cube">
            <a:avLst/>
          </a:prstGeom>
          <a:noFill/>
          <a:ln w="1270">
            <a:solidFill>
              <a:srgbClr val="FA1DB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190283" y="2081263"/>
            <a:ext cx="182880" cy="182880"/>
          </a:xfrm>
          <a:prstGeom prst="triangle">
            <a:avLst/>
          </a:prstGeom>
          <a:noFill/>
          <a:ln w="1270">
            <a:solidFill>
              <a:srgbClr val="0CA4B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247975" y="1194169"/>
            <a:ext cx="182880" cy="182880"/>
          </a:xfrm>
          <a:prstGeom prst="triangle">
            <a:avLst/>
          </a:prstGeom>
          <a:noFill/>
          <a:ln w="1270">
            <a:solidFill>
              <a:srgbClr val="55611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68369" y="1268579"/>
            <a:ext cx="182880" cy="182880"/>
          </a:xfrm>
          <a:prstGeom prst="sun">
            <a:avLst/>
          </a:prstGeom>
          <a:noFill/>
          <a:ln w="1270">
            <a:solidFill>
              <a:srgbClr val="07EEE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53087" y="1236160"/>
            <a:ext cx="182880" cy="182880"/>
          </a:xfrm>
          <a:prstGeom prst="triangle">
            <a:avLst/>
          </a:prstGeom>
          <a:noFill/>
          <a:ln w="1270">
            <a:solidFill>
              <a:srgbClr val="31D02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Hashing: One-Way Function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Hashing is a one-way cryptographic function that takes an input (e.g., a password) and produces a fixed-size string of characters (a hash value).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Cannot be reversed: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 can't get the original input from the hash value.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for password storage: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 the hash of the password, not the password itself.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SHA-256, SHA-3, MD5 (MD5 is considered insecure for password storage).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22647" y="2702289"/>
            <a:ext cx="182880" cy="182880"/>
          </a:xfrm>
          <a:prstGeom prst="cube">
            <a:avLst/>
          </a:prstGeom>
          <a:noFill/>
          <a:ln w="1270">
            <a:solidFill>
              <a:srgbClr val="88BB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75944" y="635659"/>
            <a:ext cx="182880" cy="182880"/>
          </a:xfrm>
          <a:prstGeom prst="rect">
            <a:avLst/>
          </a:prstGeom>
          <a:noFill/>
          <a:ln w="1270">
            <a:solidFill>
              <a:srgbClr val="9AA9E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908788" y="2303445"/>
            <a:ext cx="182880" cy="182880"/>
          </a:xfrm>
          <a:prstGeom prst="rect">
            <a:avLst/>
          </a:prstGeom>
          <a:noFill/>
          <a:ln w="1270">
            <a:solidFill>
              <a:srgbClr val="64746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9588" y="309766"/>
            <a:ext cx="182880" cy="182880"/>
          </a:xfrm>
          <a:prstGeom prst="cube">
            <a:avLst/>
          </a:prstGeom>
          <a:noFill/>
          <a:ln w="1270">
            <a:solidFill>
              <a:srgbClr val="AA749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52615" y="3681769"/>
            <a:ext cx="182880" cy="182880"/>
          </a:xfrm>
          <a:prstGeom prst="triangle">
            <a:avLst/>
          </a:prstGeom>
          <a:noFill/>
          <a:ln w="1270">
            <a:solidFill>
              <a:srgbClr val="6F981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Signatures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signatures use cryptography to verify the authenticity and integrity of digital documents.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 asymmetric-key cryptography: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sender encrypts a hash of the document with their private key, creating a digital signature.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recipient uses the sender's public key: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decrypt the signature and verify the document's integrity.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93113" y="2884288"/>
            <a:ext cx="182880" cy="182880"/>
          </a:xfrm>
          <a:prstGeom prst="sun">
            <a:avLst/>
          </a:prstGeom>
          <a:noFill/>
          <a:ln w="1270">
            <a:solidFill>
              <a:srgbClr val="AE2F4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38568" y="3534799"/>
            <a:ext cx="182880" cy="182880"/>
          </a:xfrm>
          <a:prstGeom prst="rect">
            <a:avLst/>
          </a:prstGeom>
          <a:noFill/>
          <a:ln w="1270">
            <a:solidFill>
              <a:srgbClr val="29249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21508" y="1462969"/>
            <a:ext cx="182880" cy="182880"/>
          </a:xfrm>
          <a:prstGeom prst="triangle">
            <a:avLst/>
          </a:prstGeom>
          <a:noFill/>
          <a:ln w="1270">
            <a:solidFill>
              <a:srgbClr val="C35BD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75496" y="4140192"/>
            <a:ext cx="182880" cy="182880"/>
          </a:xfrm>
          <a:prstGeom prst="rect">
            <a:avLst/>
          </a:prstGeom>
          <a:noFill/>
          <a:ln w="1270">
            <a:solidFill>
              <a:srgbClr val="D1AC6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08163" y="2869901"/>
            <a:ext cx="182880" cy="182880"/>
          </a:xfrm>
          <a:prstGeom prst="rect">
            <a:avLst/>
          </a:prstGeom>
          <a:noFill/>
          <a:ln w="1270">
            <a:solidFill>
              <a:srgbClr val="235A6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Cryptography in Action: HTTPS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HTTPS (Hypertext Transfer Protocol Secure) uses encryption to protect communication between your web browser and a website.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 SSL/TLS: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Secure Sockets Layer/Transport Layer Security protocols to encrypt the data.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Look for the padlock icon: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your browser's address bar to indicate a secure connection.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49330" y="4090797"/>
            <a:ext cx="182880" cy="182880"/>
          </a:xfrm>
          <a:prstGeom prst="sun">
            <a:avLst/>
          </a:prstGeom>
          <a:noFill/>
          <a:ln w="1270">
            <a:solidFill>
              <a:srgbClr val="9D0F5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86465" y="2763607"/>
            <a:ext cx="182880" cy="182880"/>
          </a:xfrm>
          <a:prstGeom prst="cube">
            <a:avLst/>
          </a:prstGeom>
          <a:noFill/>
          <a:ln w="1270">
            <a:solidFill>
              <a:srgbClr val="8C048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46708" y="1690514"/>
            <a:ext cx="182880" cy="182880"/>
          </a:xfrm>
          <a:prstGeom prst="rect">
            <a:avLst/>
          </a:prstGeom>
          <a:noFill/>
          <a:ln w="1270">
            <a:solidFill>
              <a:srgbClr val="7C98A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16824" y="4209008"/>
            <a:ext cx="182880" cy="182880"/>
          </a:xfrm>
          <a:prstGeom prst="sun">
            <a:avLst/>
          </a:prstGeom>
          <a:noFill/>
          <a:ln w="1270">
            <a:solidFill>
              <a:srgbClr val="93D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42771" y="3121837"/>
            <a:ext cx="182880" cy="182880"/>
          </a:xfrm>
          <a:prstGeom prst="rect">
            <a:avLst/>
          </a:prstGeom>
          <a:noFill/>
          <a:ln w="1270">
            <a:solidFill>
              <a:srgbClr val="05FB8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Cryptography in Action: Email Encryption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encryption protects the contents of your emails from being read by unauthorized parties.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S/MIME and PGP: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Common protocols for email encryption.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digital certificates: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 verify the identity of the sender and recipient.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36199" y="391564"/>
            <a:ext cx="182880" cy="182880"/>
          </a:xfrm>
          <a:prstGeom prst="triangle">
            <a:avLst/>
          </a:prstGeom>
          <a:noFill/>
          <a:ln w="1270">
            <a:solidFill>
              <a:srgbClr val="1DE31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933203" y="603377"/>
            <a:ext cx="182880" cy="182880"/>
          </a:xfrm>
          <a:prstGeom prst="triangle">
            <a:avLst/>
          </a:prstGeom>
          <a:noFill/>
          <a:ln w="1270">
            <a:solidFill>
              <a:srgbClr val="58D2C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32245" y="304043"/>
            <a:ext cx="182880" cy="182880"/>
          </a:xfrm>
          <a:prstGeom prst="sun">
            <a:avLst/>
          </a:prstGeom>
          <a:noFill/>
          <a:ln w="1270">
            <a:solidFill>
              <a:srgbClr val="E9EAC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48820" y="1239884"/>
            <a:ext cx="182880" cy="182880"/>
          </a:xfrm>
          <a:prstGeom prst="triangle">
            <a:avLst/>
          </a:prstGeom>
          <a:noFill/>
          <a:ln w="1270">
            <a:solidFill>
              <a:srgbClr val="2D142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29479" y="671285"/>
            <a:ext cx="182880" cy="182880"/>
          </a:xfrm>
          <a:prstGeom prst="rect">
            <a:avLst/>
          </a:prstGeom>
          <a:noFill/>
          <a:ln w="1270">
            <a:solidFill>
              <a:srgbClr val="44411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Cryptography in Action: VPNs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Virtual Private Network (VPN) encrypts your internet traffic and routes it through a secure server.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Protects your privacy: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By hiding your IP address and location.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used to bypass censorship: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And access content that is blocked in your region.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74537" y="1627534"/>
            <a:ext cx="182880" cy="182880"/>
          </a:xfrm>
          <a:prstGeom prst="rect">
            <a:avLst/>
          </a:prstGeom>
          <a:noFill/>
          <a:ln w="1270">
            <a:solidFill>
              <a:srgbClr val="23EA7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14601" y="3924313"/>
            <a:ext cx="182880" cy="182880"/>
          </a:xfrm>
          <a:prstGeom prst="cube">
            <a:avLst/>
          </a:prstGeom>
          <a:noFill/>
          <a:ln w="1270">
            <a:solidFill>
              <a:srgbClr val="435EA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126557" y="1901983"/>
            <a:ext cx="182880" cy="182880"/>
          </a:xfrm>
          <a:prstGeom prst="triangle">
            <a:avLst/>
          </a:prstGeom>
          <a:noFill/>
          <a:ln w="1270">
            <a:solidFill>
              <a:srgbClr val="B85BE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04085" y="883062"/>
            <a:ext cx="182880" cy="182880"/>
          </a:xfrm>
          <a:prstGeom prst="sun">
            <a:avLst/>
          </a:prstGeom>
          <a:noFill/>
          <a:ln w="1270">
            <a:solidFill>
              <a:srgbClr val="7887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58998" y="377151"/>
            <a:ext cx="182880" cy="182880"/>
          </a:xfrm>
          <a:prstGeom prst="triangle">
            <a:avLst/>
          </a:prstGeom>
          <a:noFill/>
          <a:ln w="1270">
            <a:solidFill>
              <a:srgbClr val="0AC73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Safe: Tips and Resources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informed: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 up-to-date on the latest cybersecurity threats and best practices.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skeptical: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trust everything you see online.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security tools: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Install antivirus software, firewalls, and password managers.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Educate yourself: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Take online courses or workshops on cybersecurity.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76893" y="2852367"/>
            <a:ext cx="182880" cy="182880"/>
          </a:xfrm>
          <a:prstGeom prst="sun">
            <a:avLst/>
          </a:prstGeom>
          <a:noFill/>
          <a:ln w="1270">
            <a:solidFill>
              <a:srgbClr val="27EC4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831123" y="2345977"/>
            <a:ext cx="182880" cy="182880"/>
          </a:xfrm>
          <a:prstGeom prst="rect">
            <a:avLst/>
          </a:prstGeom>
          <a:noFill/>
          <a:ln w="1270">
            <a:solidFill>
              <a:srgbClr val="6A969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50395" y="4375706"/>
            <a:ext cx="182880" cy="182880"/>
          </a:xfrm>
          <a:prstGeom prst="cube">
            <a:avLst/>
          </a:prstGeom>
          <a:noFill/>
          <a:ln w="1270">
            <a:solidFill>
              <a:srgbClr val="84181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50110" y="941949"/>
            <a:ext cx="182880" cy="182880"/>
          </a:xfrm>
          <a:prstGeom prst="rect">
            <a:avLst/>
          </a:prstGeom>
          <a:noFill/>
          <a:ln w="1270">
            <a:solidFill>
              <a:srgbClr val="25661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59903" y="3900539"/>
            <a:ext cx="182880" cy="182880"/>
          </a:xfrm>
          <a:prstGeom prst="triangle">
            <a:avLst/>
          </a:prstGeom>
          <a:noFill/>
          <a:ln w="1270">
            <a:solidFill>
              <a:srgbClr val="5CFBB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Cybersecurity Certifications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Several certifications can boost your cybersecurity career. Some popular options include: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CompTIA Security+: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foundational certification covering essential security skills.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Certified Ethical Hacker (CEH):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Focuses on penetration testing and ethical hacking.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Certified Information Systems Security Professional (CISSP):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globally recognized certification for security professionals.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Certified Information Security Manager (CISM):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professionals managing information security programs.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96663" y="816626"/>
            <a:ext cx="182880" cy="182880"/>
          </a:xfrm>
          <a:prstGeom prst="triangle">
            <a:avLst/>
          </a:prstGeom>
          <a:noFill/>
          <a:ln w="1270">
            <a:solidFill>
              <a:srgbClr val="87767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656560" y="2201946"/>
            <a:ext cx="182880" cy="182880"/>
          </a:xfrm>
          <a:prstGeom prst="rect">
            <a:avLst/>
          </a:prstGeom>
          <a:noFill/>
          <a:ln w="1270">
            <a:solidFill>
              <a:srgbClr val="5467B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7884" y="490240"/>
            <a:ext cx="182880" cy="182880"/>
          </a:xfrm>
          <a:prstGeom prst="sun">
            <a:avLst/>
          </a:prstGeom>
          <a:noFill/>
          <a:ln w="1270">
            <a:solidFill>
              <a:srgbClr val="A65F2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064" y="4254707"/>
            <a:ext cx="182880" cy="182880"/>
          </a:xfrm>
          <a:prstGeom prst="rect">
            <a:avLst/>
          </a:prstGeom>
          <a:noFill/>
          <a:ln w="1270">
            <a:solidFill>
              <a:srgbClr val="E4ACC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28335" y="197272"/>
            <a:ext cx="182880" cy="182880"/>
          </a:xfrm>
          <a:prstGeom prst="sun">
            <a:avLst/>
          </a:prstGeom>
          <a:noFill/>
          <a:ln w="1270">
            <a:solidFill>
              <a:srgbClr val="9D398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 Computing and Cryptography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computing poses a potential threat to current encryption methods. 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Shor's Algorithm: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quantum algorithm that can break many widely used public-key cryptosystems (like RSA).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Post-Quantum Cryptography (PQC):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Research and development of cryptographic systems that are resistant to attacks from quantum computers.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20767" y="3150890"/>
            <a:ext cx="182880" cy="182880"/>
          </a:xfrm>
          <a:prstGeom prst="sun">
            <a:avLst/>
          </a:prstGeom>
          <a:noFill/>
          <a:ln w="1270">
            <a:solidFill>
              <a:srgbClr val="DC6E7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764907" y="3668708"/>
            <a:ext cx="182880" cy="182880"/>
          </a:xfrm>
          <a:prstGeom prst="sun">
            <a:avLst/>
          </a:prstGeom>
          <a:noFill/>
          <a:ln w="1270">
            <a:solidFill>
              <a:srgbClr val="9980F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77969" y="1204143"/>
            <a:ext cx="182880" cy="182880"/>
          </a:xfrm>
          <a:prstGeom prst="triangle">
            <a:avLst/>
          </a:prstGeom>
          <a:noFill/>
          <a:ln w="1270">
            <a:solidFill>
              <a:srgbClr val="B4DA1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93606" y="2027219"/>
            <a:ext cx="182880" cy="182880"/>
          </a:xfrm>
          <a:prstGeom prst="cube">
            <a:avLst/>
          </a:prstGeom>
          <a:noFill/>
          <a:ln w="1270">
            <a:solidFill>
              <a:srgbClr val="48DD2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28523" y="643339"/>
            <a:ext cx="182880" cy="182880"/>
          </a:xfrm>
          <a:prstGeom prst="sun">
            <a:avLst/>
          </a:prstGeom>
          <a:noFill/>
          <a:ln w="1270">
            <a:solidFill>
              <a:srgbClr val="AA1D1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Regular Security Audits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security audits help identify vulnerabilities and weaknesses in your systems. 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Penetration Testing: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Simulated attacks to test the effectiveness of security controls.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Vulnerability Scanning: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Automated tools to identify known vulnerabilities.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Compliance Audits: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adherence to industry standards and regulations (e.g., HIPAA, PCI DSS).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33300" y="645432"/>
            <a:ext cx="182880" cy="182880"/>
          </a:xfrm>
          <a:prstGeom prst="cube">
            <a:avLst/>
          </a:prstGeom>
          <a:noFill/>
          <a:ln w="1270">
            <a:solidFill>
              <a:srgbClr val="7EEB6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558675" y="3052656"/>
            <a:ext cx="182880" cy="182880"/>
          </a:xfrm>
          <a:prstGeom prst="cube">
            <a:avLst/>
          </a:prstGeom>
          <a:noFill/>
          <a:ln w="1270">
            <a:solidFill>
              <a:srgbClr val="62B0B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42350" y="406443"/>
            <a:ext cx="182880" cy="182880"/>
          </a:xfrm>
          <a:prstGeom prst="cube">
            <a:avLst/>
          </a:prstGeom>
          <a:noFill/>
          <a:ln w="1270">
            <a:solidFill>
              <a:srgbClr val="C4193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424020" y="1384911"/>
            <a:ext cx="182880" cy="182880"/>
          </a:xfrm>
          <a:prstGeom prst="cube">
            <a:avLst/>
          </a:prstGeom>
          <a:noFill/>
          <a:ln w="1270">
            <a:solidFill>
              <a:srgbClr val="666F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44816" y="2643159"/>
            <a:ext cx="182880" cy="182880"/>
          </a:xfrm>
          <a:prstGeom prst="sun">
            <a:avLst/>
          </a:prstGeom>
          <a:noFill/>
          <a:ln w="1270">
            <a:solidFill>
              <a:srgbClr val="F5F9D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Cybersecurity?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is the practice of protecting computer systems, networks, and data from unauthorized access, damage, or theft. It's like a digital bodyguard for your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locking your house, but for your online world.  It involves everything from strong passwords to complex security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51558" y="1671481"/>
            <a:ext cx="182880" cy="182880"/>
          </a:xfrm>
          <a:prstGeom prst="cube">
            <a:avLst/>
          </a:prstGeom>
          <a:noFill/>
          <a:ln w="1270">
            <a:solidFill>
              <a:srgbClr val="A1637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37325" y="2064164"/>
            <a:ext cx="182880" cy="182880"/>
          </a:xfrm>
          <a:prstGeom prst="triangle">
            <a:avLst/>
          </a:prstGeom>
          <a:noFill/>
          <a:ln w="1270">
            <a:solidFill>
              <a:srgbClr val="C02E2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68936" y="3234126"/>
            <a:ext cx="182880" cy="182880"/>
          </a:xfrm>
          <a:prstGeom prst="cube">
            <a:avLst/>
          </a:prstGeom>
          <a:noFill/>
          <a:ln w="1270">
            <a:solidFill>
              <a:srgbClr val="22690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206380" y="4073064"/>
            <a:ext cx="182880" cy="182880"/>
          </a:xfrm>
          <a:prstGeom prst="cube">
            <a:avLst/>
          </a:prstGeom>
          <a:noFill/>
          <a:ln w="1270">
            <a:solidFill>
              <a:srgbClr val="E64E0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69328" y="1072134"/>
            <a:ext cx="182880" cy="182880"/>
          </a:xfrm>
          <a:prstGeom prst="sun">
            <a:avLst/>
          </a:prstGeom>
          <a:noFill/>
          <a:ln w="1270">
            <a:solidFill>
              <a:srgbClr val="A4DF6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Role of AI in Cybersecurity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 is playing an increasingly important role in both defending against and launching cyberattacks. 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for Threat Detection: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anomalous behavior and potential threats in real-time.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for Automation: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Automating security tasks such as vulnerability scanning and incident response.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AI-Powered Attacks: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Cybercriminals are using AI to develop more sophisticated and targeted attacks.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98744" y="3937048"/>
            <a:ext cx="182880" cy="182880"/>
          </a:xfrm>
          <a:prstGeom prst="sun">
            <a:avLst/>
          </a:prstGeom>
          <a:noFill/>
          <a:ln w="1270">
            <a:solidFill>
              <a:srgbClr val="F7039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19894" y="2496471"/>
            <a:ext cx="182880" cy="182880"/>
          </a:xfrm>
          <a:prstGeom prst="rect">
            <a:avLst/>
          </a:prstGeom>
          <a:noFill/>
          <a:ln w="1270">
            <a:solidFill>
              <a:srgbClr val="35137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46451" y="1675563"/>
            <a:ext cx="182880" cy="182880"/>
          </a:xfrm>
          <a:prstGeom prst="cube">
            <a:avLst/>
          </a:prstGeom>
          <a:noFill/>
          <a:ln w="1270">
            <a:solidFill>
              <a:srgbClr val="6EC61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39907" y="2573909"/>
            <a:ext cx="182880" cy="182880"/>
          </a:xfrm>
          <a:prstGeom prst="cube">
            <a:avLst/>
          </a:prstGeom>
          <a:noFill/>
          <a:ln w="1270">
            <a:solidFill>
              <a:srgbClr val="350B5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6421" y="1710530"/>
            <a:ext cx="182880" cy="182880"/>
          </a:xfrm>
          <a:prstGeom prst="triangle">
            <a:avLst/>
          </a:prstGeom>
          <a:noFill/>
          <a:ln w="1270">
            <a:solidFill>
              <a:srgbClr val="E510A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Passwords: Biometrics and Multi-Factor Authentication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Enhancing security with alternatives to passwords.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Biometrics: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unique biological traits (fingerprints, facial recognition) for authentication.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Multi-Factor Authentication (MFA):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Requiring multiple authentication factors (e.g., password + SMS code) for login.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48416" y="3416847"/>
            <a:ext cx="182880" cy="182880"/>
          </a:xfrm>
          <a:prstGeom prst="cube">
            <a:avLst/>
          </a:prstGeom>
          <a:noFill/>
          <a:ln w="1270">
            <a:solidFill>
              <a:srgbClr val="E6ACF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316651" y="4071924"/>
            <a:ext cx="182880" cy="182880"/>
          </a:xfrm>
          <a:prstGeom prst="rect">
            <a:avLst/>
          </a:prstGeom>
          <a:noFill/>
          <a:ln w="1270">
            <a:solidFill>
              <a:srgbClr val="F683B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05944" y="1744250"/>
            <a:ext cx="182880" cy="182880"/>
          </a:xfrm>
          <a:prstGeom prst="rect">
            <a:avLst/>
          </a:prstGeom>
          <a:noFill/>
          <a:ln w="1270">
            <a:solidFill>
              <a:srgbClr val="EC92F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74219" y="1219462"/>
            <a:ext cx="182880" cy="182880"/>
          </a:xfrm>
          <a:prstGeom prst="rect">
            <a:avLst/>
          </a:prstGeom>
          <a:noFill/>
          <a:ln w="1270">
            <a:solidFill>
              <a:srgbClr val="74DF1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54534" y="1839830"/>
            <a:ext cx="182880" cy="182880"/>
          </a:xfrm>
          <a:prstGeom prst="triangle">
            <a:avLst/>
          </a:prstGeom>
          <a:noFill/>
          <a:ln w="1270">
            <a:solidFill>
              <a:srgbClr val="0815E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Cybersecurity Laws and Regulations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legal landscape of cybersecurity.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GDPR (General Data Protection Regulation):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European Union law on data protection and privacy.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CCPA (California Consumer Privacy Act):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California law giving consumers control over their personal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HIPAA (Health Insurance Portability and Accountability Act):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 law protecting sensitive patient health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16559" y="1152205"/>
            <a:ext cx="182880" cy="182880"/>
          </a:xfrm>
          <a:prstGeom prst="cube">
            <a:avLst/>
          </a:prstGeom>
          <a:noFill/>
          <a:ln w="1270">
            <a:solidFill>
              <a:srgbClr val="836E0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394645" y="4056423"/>
            <a:ext cx="182880" cy="182880"/>
          </a:xfrm>
          <a:prstGeom prst="sun">
            <a:avLst/>
          </a:prstGeom>
          <a:noFill/>
          <a:ln w="1270">
            <a:solidFill>
              <a:srgbClr val="3C855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959517" y="2921863"/>
            <a:ext cx="182880" cy="182880"/>
          </a:xfrm>
          <a:prstGeom prst="cube">
            <a:avLst/>
          </a:prstGeom>
          <a:noFill/>
          <a:ln w="1270">
            <a:solidFill>
              <a:srgbClr val="741EB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69143" y="2240833"/>
            <a:ext cx="182880" cy="182880"/>
          </a:xfrm>
          <a:prstGeom prst="cube">
            <a:avLst/>
          </a:prstGeom>
          <a:noFill/>
          <a:ln w="1270">
            <a:solidFill>
              <a:srgbClr val="E1069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82117" y="310324"/>
            <a:ext cx="182880" cy="182880"/>
          </a:xfrm>
          <a:prstGeom prst="rect">
            <a:avLst/>
          </a:prstGeom>
          <a:noFill/>
          <a:ln w="1270">
            <a:solidFill>
              <a:srgbClr val="09482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concludes our overview of Cybersecurity and Cryptography.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Remember to stay vigilant and practice good security habits to protect yourself online.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20596" y="938493"/>
            <a:ext cx="182880" cy="182880"/>
          </a:xfrm>
          <a:prstGeom prst="triangle">
            <a:avLst/>
          </a:prstGeom>
          <a:noFill/>
          <a:ln w="1270">
            <a:solidFill>
              <a:srgbClr val="9F4CF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747077" y="3391686"/>
            <a:ext cx="182880" cy="182880"/>
          </a:xfrm>
          <a:prstGeom prst="cube">
            <a:avLst/>
          </a:prstGeom>
          <a:noFill/>
          <a:ln w="1270">
            <a:solidFill>
              <a:srgbClr val="7C2D3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11344" y="2808347"/>
            <a:ext cx="182880" cy="182880"/>
          </a:xfrm>
          <a:prstGeom prst="sun">
            <a:avLst/>
          </a:prstGeom>
          <a:noFill/>
          <a:ln w="1270">
            <a:solidFill>
              <a:srgbClr val="D9851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86097" y="620756"/>
            <a:ext cx="182880" cy="182880"/>
          </a:xfrm>
          <a:prstGeom prst="rect">
            <a:avLst/>
          </a:prstGeom>
          <a:noFill/>
          <a:ln w="1270">
            <a:solidFill>
              <a:srgbClr val="F46C6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17503" y="653958"/>
            <a:ext cx="182880" cy="182880"/>
          </a:xfrm>
          <a:prstGeom prst="sun">
            <a:avLst/>
          </a:prstGeom>
          <a:noFill/>
          <a:ln w="1270">
            <a:solidFill>
              <a:srgbClr val="05593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Cybersecurity Threats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of the most common threats you'll encounter: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Malware: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Viruses, worms, and Trojans that can harm your computer.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Phishing: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Tricking you into giving away sensitive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Ransomware: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Holding your data hostage until you pay a ransom.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Engineering: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Manipulating people to gain access to systems or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Denial-of-Service (DoS) attacks: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Overwhelming a server to make it unavailable.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66974" y="3272366"/>
            <a:ext cx="182880" cy="182880"/>
          </a:xfrm>
          <a:prstGeom prst="cube">
            <a:avLst/>
          </a:prstGeom>
          <a:noFill/>
          <a:ln w="1270">
            <a:solidFill>
              <a:srgbClr val="C975B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69810" y="1627345"/>
            <a:ext cx="182880" cy="182880"/>
          </a:xfrm>
          <a:prstGeom prst="sun">
            <a:avLst/>
          </a:prstGeom>
          <a:noFill/>
          <a:ln w="1270">
            <a:solidFill>
              <a:srgbClr val="77D1F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01240" y="2224181"/>
            <a:ext cx="182880" cy="182880"/>
          </a:xfrm>
          <a:prstGeom prst="rect">
            <a:avLst/>
          </a:prstGeom>
          <a:noFill/>
          <a:ln w="1270">
            <a:solidFill>
              <a:srgbClr val="822A0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92833" y="2739356"/>
            <a:ext cx="182880" cy="182880"/>
          </a:xfrm>
          <a:prstGeom prst="sun">
            <a:avLst/>
          </a:prstGeom>
          <a:noFill/>
          <a:ln w="1270">
            <a:solidFill>
              <a:srgbClr val="45C28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60686" y="1998933"/>
            <a:ext cx="182880" cy="182880"/>
          </a:xfrm>
          <a:prstGeom prst="cube">
            <a:avLst/>
          </a:prstGeom>
          <a:noFill/>
          <a:ln w="1270">
            <a:solidFill>
              <a:srgbClr val="55B16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Security Practices: Passwords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Passwords are your first line of defense! Follow these tips: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strong passwords: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At least 12 characters, with a mix of uppercase, lowercase, numbers, and symbols.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reuse passwords: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different password for each account.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password manager: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secure way to store and manage your passwords.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 Two-Factor Authentication (2FA):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Adds an extra layer of security.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19399" y="1375438"/>
            <a:ext cx="182880" cy="182880"/>
          </a:xfrm>
          <a:prstGeom prst="cube">
            <a:avLst/>
          </a:prstGeom>
          <a:noFill/>
          <a:ln w="1270">
            <a:solidFill>
              <a:srgbClr val="21FD0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992316" y="3892835"/>
            <a:ext cx="182880" cy="182880"/>
          </a:xfrm>
          <a:prstGeom prst="rect">
            <a:avLst/>
          </a:prstGeom>
          <a:noFill/>
          <a:ln w="1270">
            <a:solidFill>
              <a:srgbClr val="EC70D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766804" y="1053714"/>
            <a:ext cx="182880" cy="182880"/>
          </a:xfrm>
          <a:prstGeom prst="rect">
            <a:avLst/>
          </a:prstGeom>
          <a:noFill/>
          <a:ln w="1270">
            <a:solidFill>
              <a:srgbClr val="52865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41476" y="3098576"/>
            <a:ext cx="182880" cy="182880"/>
          </a:xfrm>
          <a:prstGeom prst="triangle">
            <a:avLst/>
          </a:prstGeom>
          <a:noFill/>
          <a:ln w="1270">
            <a:solidFill>
              <a:srgbClr val="4999A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40332" y="306351"/>
            <a:ext cx="182880" cy="182880"/>
          </a:xfrm>
          <a:prstGeom prst="sun">
            <a:avLst/>
          </a:prstGeom>
          <a:noFill/>
          <a:ln w="1270">
            <a:solidFill>
              <a:srgbClr val="4E550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Security Practices: Software Updates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your software up-to-date! Updates often include security patches that fix vulnerabilities that hackers can exploit.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 automatic updates: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your operating system, web browser, and other software.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Install updates promptly: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delay installing security updates.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wary of fake updates: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Download updates only from official sources.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86694" y="1971815"/>
            <a:ext cx="182880" cy="182880"/>
          </a:xfrm>
          <a:prstGeom prst="rect">
            <a:avLst/>
          </a:prstGeom>
          <a:noFill/>
          <a:ln w="1270">
            <a:solidFill>
              <a:srgbClr val="F524E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44718" y="80894"/>
            <a:ext cx="182880" cy="182880"/>
          </a:xfrm>
          <a:prstGeom prst="sun">
            <a:avLst/>
          </a:prstGeom>
          <a:noFill/>
          <a:ln w="1270">
            <a:solidFill>
              <a:srgbClr val="0C694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052793" y="3673153"/>
            <a:ext cx="182880" cy="182880"/>
          </a:xfrm>
          <a:prstGeom prst="cube">
            <a:avLst/>
          </a:prstGeom>
          <a:noFill/>
          <a:ln w="1270">
            <a:solidFill>
              <a:srgbClr val="3F744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48069" y="3470109"/>
            <a:ext cx="182880" cy="182880"/>
          </a:xfrm>
          <a:prstGeom prst="sun">
            <a:avLst/>
          </a:prstGeom>
          <a:noFill/>
          <a:ln w="1270">
            <a:solidFill>
              <a:srgbClr val="4AF8E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09493" y="2298635"/>
            <a:ext cx="182880" cy="182880"/>
          </a:xfrm>
          <a:prstGeom prst="cube">
            <a:avLst/>
          </a:prstGeom>
          <a:noFill/>
          <a:ln w="1270">
            <a:solidFill>
              <a:srgbClr val="45D11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Security Practices: Be Careful Online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before you click!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click on suspicious links: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Especially in emails or social media.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wary of email attachments: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From unknown senders.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Verify website addresses: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sure you're on the legitimate website before entering sensitive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cautious about sharing personal information online: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Think before you post.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09758" y="1511991"/>
            <a:ext cx="182880" cy="182880"/>
          </a:xfrm>
          <a:prstGeom prst="triangle">
            <a:avLst/>
          </a:prstGeom>
          <a:noFill/>
          <a:ln w="1270">
            <a:solidFill>
              <a:srgbClr val="AC1F8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111389" y="2591659"/>
            <a:ext cx="182880" cy="182880"/>
          </a:xfrm>
          <a:prstGeom prst="sun">
            <a:avLst/>
          </a:prstGeom>
          <a:noFill/>
          <a:ln w="1270">
            <a:solidFill>
              <a:srgbClr val="884E8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166065" y="4134063"/>
            <a:ext cx="182880" cy="182880"/>
          </a:xfrm>
          <a:prstGeom prst="sun">
            <a:avLst/>
          </a:prstGeom>
          <a:noFill/>
          <a:ln w="1270">
            <a:solidFill>
              <a:srgbClr val="758A4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85394" y="1555862"/>
            <a:ext cx="182880" cy="182880"/>
          </a:xfrm>
          <a:prstGeom prst="rect">
            <a:avLst/>
          </a:prstGeom>
          <a:noFill/>
          <a:ln w="1270">
            <a:solidFill>
              <a:srgbClr val="3BEEE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870" y="3578538"/>
            <a:ext cx="182880" cy="182880"/>
          </a:xfrm>
          <a:prstGeom prst="sun">
            <a:avLst/>
          </a:prstGeom>
          <a:noFill/>
          <a:ln w="1270">
            <a:solidFill>
              <a:srgbClr val="5837F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Cryptography?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Cryptography is the art and science of concealing information.  It's all about transforming readable data (plaintext) into unreadable data (ciphertext), and vice versa.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secret codes.  It's been used for centuries to protect sensitive communications.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06317" y="552067"/>
            <a:ext cx="182880" cy="182880"/>
          </a:xfrm>
          <a:prstGeom prst="triangle">
            <a:avLst/>
          </a:prstGeom>
          <a:noFill/>
          <a:ln w="1270">
            <a:solidFill>
              <a:srgbClr val="C1AFB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2552" y="3691639"/>
            <a:ext cx="182880" cy="182880"/>
          </a:xfrm>
          <a:prstGeom prst="triangle">
            <a:avLst/>
          </a:prstGeom>
          <a:noFill/>
          <a:ln w="1270">
            <a:solidFill>
              <a:srgbClr val="DD0B6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94927" y="1789836"/>
            <a:ext cx="182880" cy="182880"/>
          </a:xfrm>
          <a:prstGeom prst="triangle">
            <a:avLst/>
          </a:prstGeom>
          <a:noFill/>
          <a:ln w="1270">
            <a:solidFill>
              <a:srgbClr val="2EE40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82476" y="574158"/>
            <a:ext cx="182880" cy="182880"/>
          </a:xfrm>
          <a:prstGeom prst="rect">
            <a:avLst/>
          </a:prstGeom>
          <a:noFill/>
          <a:ln w="1270">
            <a:solidFill>
              <a:srgbClr val="B9AEE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25187" y="2774151"/>
            <a:ext cx="182880" cy="182880"/>
          </a:xfrm>
          <a:prstGeom prst="triangle">
            <a:avLst/>
          </a:prstGeom>
          <a:noFill/>
          <a:ln w="1270">
            <a:solidFill>
              <a:srgbClr val="887B0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Encryption: The Heart of Cryptography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Encryption is the process of converting plaintext into ciphertext using an algorithm and a key. Only someone with the correct key can decrypt the ciphertext back into plaintext.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mathematical formula used for encryption and decryption.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secret piece of information that controls the encryption and decryption process. The stronger the key, the harder it is to break the encryption.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97406" y="2483909"/>
            <a:ext cx="182880" cy="182880"/>
          </a:xfrm>
          <a:prstGeom prst="rect">
            <a:avLst/>
          </a:prstGeom>
          <a:noFill/>
          <a:ln w="1270">
            <a:solidFill>
              <a:srgbClr val="97832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08024" y="132735"/>
            <a:ext cx="182880" cy="182880"/>
          </a:xfrm>
          <a:prstGeom prst="sun">
            <a:avLst/>
          </a:prstGeom>
          <a:noFill/>
          <a:ln w="1270">
            <a:solidFill>
              <a:srgbClr val="E6F02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10170" y="2003369"/>
            <a:ext cx="182880" cy="182880"/>
          </a:xfrm>
          <a:prstGeom prst="rect">
            <a:avLst/>
          </a:prstGeom>
          <a:noFill/>
          <a:ln w="1270">
            <a:solidFill>
              <a:srgbClr val="14754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29021" y="1908673"/>
            <a:ext cx="182880" cy="182880"/>
          </a:xfrm>
          <a:prstGeom prst="cube">
            <a:avLst/>
          </a:prstGeom>
          <a:noFill/>
          <a:ln w="1270">
            <a:solidFill>
              <a:srgbClr val="325AB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55101" y="1700100"/>
            <a:ext cx="182880" cy="182880"/>
          </a:xfrm>
          <a:prstGeom prst="sun">
            <a:avLst/>
          </a:prstGeom>
          <a:noFill/>
          <a:ln w="1270">
            <a:solidFill>
              <a:srgbClr val="4103D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Encryption: Symmetric-key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Symmetric-key encryption uses the same key for both encryption and decryption.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and fast: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But requires a secure way to share the key.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AES (Advanced Encryption Standard), DES (Data Encryption Standard) [Older].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2025-02-24T09:26:56Z</dcterms:created>
  <dcterms:modified xsi:type="dcterms:W3CDTF">2025-02-24T09:26:56Z</dcterms:modified>
</cp:coreProperties>
</file>