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6586980" y="186032"/>
            <a:ext cx="182880" cy="182880"/>
          </a:xfrm>
          <a:prstGeom prst="sun">
            <a:avLst/>
          </a:prstGeom>
          <a:noFill/>
          <a:ln w="1270">
            <a:solidFill>
              <a:srgbClr val="580BD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61140" y="1651129"/>
            <a:ext cx="182880" cy="182880"/>
          </a:xfrm>
          <a:prstGeom prst="triangle">
            <a:avLst/>
          </a:prstGeom>
          <a:noFill/>
          <a:ln w="1270">
            <a:solidFill>
              <a:srgbClr val="C9F8B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2183" y="3759523"/>
            <a:ext cx="182880" cy="182880"/>
          </a:xfrm>
          <a:prstGeom prst="cube">
            <a:avLst/>
          </a:prstGeom>
          <a:noFill/>
          <a:ln w="1270">
            <a:solidFill>
              <a:srgbClr val="247D2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24835" y="3908985"/>
            <a:ext cx="182880" cy="182880"/>
          </a:xfrm>
          <a:prstGeom prst="sun">
            <a:avLst/>
          </a:prstGeom>
          <a:noFill/>
          <a:ln w="1270">
            <a:solidFill>
              <a:srgbClr val="BFAB6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12185" y="2372674"/>
            <a:ext cx="182880" cy="182880"/>
          </a:xfrm>
          <a:prstGeom prst="rect">
            <a:avLst/>
          </a:prstGeom>
          <a:noFill/>
          <a:ln w="1270">
            <a:solidFill>
              <a:srgbClr val="9212F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Databases and Data Management: A Comprehensive Overview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world of Databases and Data Management!  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 Database?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are Databases Important?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Databases (Relational, NoSQL)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Database Concepts (Tables, Columns, Rows, Keys)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Management Principles (Integrity, Security)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SQL (Structured Query Language)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Data Management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42840" y="3210512"/>
            <a:ext cx="182880" cy="182880"/>
          </a:xfrm>
          <a:prstGeom prst="sun">
            <a:avLst/>
          </a:prstGeom>
          <a:noFill/>
          <a:ln w="1270">
            <a:solidFill>
              <a:srgbClr val="2F77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98294" y="2914040"/>
            <a:ext cx="182880" cy="182880"/>
          </a:xfrm>
          <a:prstGeom prst="cube">
            <a:avLst/>
          </a:prstGeom>
          <a:noFill/>
          <a:ln w="1270">
            <a:solidFill>
              <a:srgbClr val="D5E5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05075" y="2888458"/>
            <a:ext cx="182880" cy="182880"/>
          </a:xfrm>
          <a:prstGeom prst="triangle">
            <a:avLst/>
          </a:prstGeom>
          <a:noFill/>
          <a:ln w="1270">
            <a:solidFill>
              <a:srgbClr val="F334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74379" y="1028815"/>
            <a:ext cx="182880" cy="182880"/>
          </a:xfrm>
          <a:prstGeom prst="cube">
            <a:avLst/>
          </a:prstGeom>
          <a:noFill/>
          <a:ln w="1270">
            <a:solidFill>
              <a:srgbClr val="9B50C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65739" y="3582655"/>
            <a:ext cx="182880" cy="182880"/>
          </a:xfrm>
          <a:prstGeom prst="triangle">
            <a:avLst/>
          </a:prstGeom>
          <a:noFill/>
          <a:ln w="1270">
            <a:solidFill>
              <a:srgbClr val="80C19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Management Principles: Integrity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Integrity refers to the accuracy, consistency, and reliability of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Ensuring data is correct and valid.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Preventing data corruption or loss.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constraints and validation rules to enforce data integrity.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Enforcing a rule that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column in a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 cannot be a negative number.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256833" y="2185202"/>
            <a:ext cx="182880" cy="182880"/>
          </a:xfrm>
          <a:prstGeom prst="triangle">
            <a:avLst/>
          </a:prstGeom>
          <a:noFill/>
          <a:ln w="1270">
            <a:solidFill>
              <a:srgbClr val="CF927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411" y="3390099"/>
            <a:ext cx="182880" cy="182880"/>
          </a:xfrm>
          <a:prstGeom prst="rect">
            <a:avLst/>
          </a:prstGeom>
          <a:noFill/>
          <a:ln w="1270">
            <a:solidFill>
              <a:srgbClr val="4D31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77449" y="1854404"/>
            <a:ext cx="182880" cy="182880"/>
          </a:xfrm>
          <a:prstGeom prst="sun">
            <a:avLst/>
          </a:prstGeom>
          <a:noFill/>
          <a:ln w="1270">
            <a:solidFill>
              <a:srgbClr val="BCF8D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12613" y="741621"/>
            <a:ext cx="182880" cy="182880"/>
          </a:xfrm>
          <a:prstGeom prst="sun">
            <a:avLst/>
          </a:prstGeom>
          <a:noFill/>
          <a:ln w="1270">
            <a:solidFill>
              <a:srgbClr val="9A5ED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4219" y="291139"/>
            <a:ext cx="182880" cy="182880"/>
          </a:xfrm>
          <a:prstGeom prst="cube">
            <a:avLst/>
          </a:prstGeom>
          <a:noFill/>
          <a:ln w="1270">
            <a:solidFill>
              <a:srgbClr val="4C755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Management Principles: Security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Security involves protecting data from unauthorized access, use, disclosure, disruption, modification, or destruction.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Implementing access controls and permissions.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encryption to protect sensitive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Regularly backing up data to prevent data loss.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Requiring usernames and passwords to access the database.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8808" y="1357223"/>
            <a:ext cx="182880" cy="182880"/>
          </a:xfrm>
          <a:prstGeom prst="rect">
            <a:avLst/>
          </a:prstGeom>
          <a:noFill/>
          <a:ln w="1270">
            <a:solidFill>
              <a:srgbClr val="9495A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88153" y="1438657"/>
            <a:ext cx="182880" cy="182880"/>
          </a:xfrm>
          <a:prstGeom prst="sun">
            <a:avLst/>
          </a:prstGeom>
          <a:noFill/>
          <a:ln w="1270">
            <a:solidFill>
              <a:srgbClr val="8D844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29541" y="1185956"/>
            <a:ext cx="182880" cy="182880"/>
          </a:xfrm>
          <a:prstGeom prst="cube">
            <a:avLst/>
          </a:prstGeom>
          <a:noFill/>
          <a:ln w="1270">
            <a:solidFill>
              <a:srgbClr val="4D57E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59177" y="4225873"/>
            <a:ext cx="182880" cy="182880"/>
          </a:xfrm>
          <a:prstGeom prst="rect">
            <a:avLst/>
          </a:prstGeom>
          <a:noFill/>
          <a:ln w="1270">
            <a:solidFill>
              <a:srgbClr val="8CA2D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27808" y="150269"/>
            <a:ext cx="182880" cy="182880"/>
          </a:xfrm>
          <a:prstGeom prst="rect">
            <a:avLst/>
          </a:prstGeom>
          <a:noFill/>
          <a:ln w="1270">
            <a:solidFill>
              <a:srgbClr val="35D4F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SQL: SELECT Statement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SQL (Structured Query Language) is used to communicate with relational databases.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statement is used to retrieve data from a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Name, Email FROM Customers;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SQL query retrieves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columns from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30138" y="3425483"/>
            <a:ext cx="182880" cy="182880"/>
          </a:xfrm>
          <a:prstGeom prst="sun">
            <a:avLst/>
          </a:prstGeom>
          <a:noFill/>
          <a:ln w="1270">
            <a:solidFill>
              <a:srgbClr val="3DAB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11310" y="2473520"/>
            <a:ext cx="182880" cy="182880"/>
          </a:xfrm>
          <a:prstGeom prst="cube">
            <a:avLst/>
          </a:prstGeom>
          <a:noFill/>
          <a:ln w="1270">
            <a:solidFill>
              <a:srgbClr val="89B2D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81388" y="2142031"/>
            <a:ext cx="182880" cy="182880"/>
          </a:xfrm>
          <a:prstGeom prst="sun">
            <a:avLst/>
          </a:prstGeom>
          <a:noFill/>
          <a:ln w="1270">
            <a:solidFill>
              <a:srgbClr val="00D5C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0952" y="4444775"/>
            <a:ext cx="182880" cy="182880"/>
          </a:xfrm>
          <a:prstGeom prst="cube">
            <a:avLst/>
          </a:prstGeom>
          <a:noFill/>
          <a:ln w="1270">
            <a:solidFill>
              <a:srgbClr val="28888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43500" y="1154746"/>
            <a:ext cx="182880" cy="182880"/>
          </a:xfrm>
          <a:prstGeom prst="sun">
            <a:avLst/>
          </a:prstGeom>
          <a:noFill/>
          <a:ln w="1270">
            <a:solidFill>
              <a:srgbClr val="FEE27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SQL: WHERE Clause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clause is used to filter data based on a specific condition.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Name, Email FROM Customers WHERE City = 'New York';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SQL query retrieves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columns from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table, but only for customers who live in 'New York'.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46412" y="3297697"/>
            <a:ext cx="182880" cy="182880"/>
          </a:xfrm>
          <a:prstGeom prst="triangle">
            <a:avLst/>
          </a:prstGeom>
          <a:noFill/>
          <a:ln w="1270">
            <a:solidFill>
              <a:srgbClr val="7772E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29192" y="1808743"/>
            <a:ext cx="182880" cy="182880"/>
          </a:xfrm>
          <a:prstGeom prst="rect">
            <a:avLst/>
          </a:prstGeom>
          <a:noFill/>
          <a:ln w="1270">
            <a:solidFill>
              <a:srgbClr val="C8AC9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88725" y="669038"/>
            <a:ext cx="182880" cy="182880"/>
          </a:xfrm>
          <a:prstGeom prst="cube">
            <a:avLst/>
          </a:prstGeom>
          <a:noFill/>
          <a:ln w="1270">
            <a:solidFill>
              <a:srgbClr val="B85E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16087" y="1659253"/>
            <a:ext cx="182880" cy="182880"/>
          </a:xfrm>
          <a:prstGeom prst="cube">
            <a:avLst/>
          </a:prstGeom>
          <a:noFill/>
          <a:ln w="1270">
            <a:solidFill>
              <a:srgbClr val="CAA8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48442" y="3200884"/>
            <a:ext cx="182880" cy="182880"/>
          </a:xfrm>
          <a:prstGeom prst="cube">
            <a:avLst/>
          </a:prstGeom>
          <a:noFill/>
          <a:ln w="1270">
            <a:solidFill>
              <a:srgbClr val="4EC64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SQL: INSERT Statement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INSERT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statement is used to add new data to a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INSERT INTO Customers (Name, City, Country) VALUES ('Jane Doe', 'London', 'UK');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SQL query inserts a new customer record into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21088" y="4391778"/>
            <a:ext cx="182880" cy="182880"/>
          </a:xfrm>
          <a:prstGeom prst="rect">
            <a:avLst/>
          </a:prstGeom>
          <a:noFill/>
          <a:ln w="1270">
            <a:solidFill>
              <a:srgbClr val="C7C95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61426" y="3753143"/>
            <a:ext cx="182880" cy="182880"/>
          </a:xfrm>
          <a:prstGeom prst="sun">
            <a:avLst/>
          </a:prstGeom>
          <a:noFill/>
          <a:ln w="1270">
            <a:solidFill>
              <a:srgbClr val="59E9B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34665" y="722324"/>
            <a:ext cx="182880" cy="182880"/>
          </a:xfrm>
          <a:prstGeom prst="triangle">
            <a:avLst/>
          </a:prstGeom>
          <a:noFill/>
          <a:ln w="1270">
            <a:solidFill>
              <a:srgbClr val="2087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12604" y="612835"/>
            <a:ext cx="182880" cy="182880"/>
          </a:xfrm>
          <a:prstGeom prst="cube">
            <a:avLst/>
          </a:prstGeom>
          <a:noFill/>
          <a:ln w="1270">
            <a:solidFill>
              <a:srgbClr val="CFC2C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69407" y="819735"/>
            <a:ext cx="182880" cy="182880"/>
          </a:xfrm>
          <a:prstGeom prst="cube">
            <a:avLst/>
          </a:prstGeom>
          <a:noFill/>
          <a:ln w="1270">
            <a:solidFill>
              <a:srgbClr val="AA7E1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SQL: UPDATE Statement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UPDATE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statement is used to modify existing data in a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UPDATE Customers SET City = 'Paris' WHERE CustomerID = 123;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SQL query updates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column to 'Paris' for the customer with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123.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66346" y="101361"/>
            <a:ext cx="182880" cy="182880"/>
          </a:xfrm>
          <a:prstGeom prst="cube">
            <a:avLst/>
          </a:prstGeom>
          <a:noFill/>
          <a:ln w="1270">
            <a:solidFill>
              <a:srgbClr val="26D4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65710" y="3181634"/>
            <a:ext cx="182880" cy="182880"/>
          </a:xfrm>
          <a:prstGeom prst="rect">
            <a:avLst/>
          </a:prstGeom>
          <a:noFill/>
          <a:ln w="1270">
            <a:solidFill>
              <a:srgbClr val="46D95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88900" y="1763483"/>
            <a:ext cx="182880" cy="182880"/>
          </a:xfrm>
          <a:prstGeom prst="cube">
            <a:avLst/>
          </a:prstGeom>
          <a:noFill/>
          <a:ln w="1270">
            <a:solidFill>
              <a:srgbClr val="EFE63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29722" y="2772882"/>
            <a:ext cx="182880" cy="182880"/>
          </a:xfrm>
          <a:prstGeom prst="cube">
            <a:avLst/>
          </a:prstGeom>
          <a:noFill/>
          <a:ln w="1270">
            <a:solidFill>
              <a:srgbClr val="2F008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55734" y="1077647"/>
            <a:ext cx="182880" cy="182880"/>
          </a:xfrm>
          <a:prstGeom prst="rect">
            <a:avLst/>
          </a:prstGeom>
          <a:noFill/>
          <a:ln w="1270">
            <a:solidFill>
              <a:srgbClr val="DAFBA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SQL: DELETE Statement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DELETE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statement is used to remove data from a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DELETE FROM Customers WHERE CustomerID = 123;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SQL query deletes the customer record with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123.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35083" y="158542"/>
            <a:ext cx="182880" cy="182880"/>
          </a:xfrm>
          <a:prstGeom prst="triangle">
            <a:avLst/>
          </a:prstGeom>
          <a:noFill/>
          <a:ln w="1270">
            <a:solidFill>
              <a:srgbClr val="7F1F5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78152" y="2937649"/>
            <a:ext cx="182880" cy="182880"/>
          </a:xfrm>
          <a:prstGeom prst="sun">
            <a:avLst/>
          </a:prstGeom>
          <a:noFill/>
          <a:ln w="1270">
            <a:solidFill>
              <a:srgbClr val="6AEE7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46478" y="4364647"/>
            <a:ext cx="182880" cy="182880"/>
          </a:xfrm>
          <a:prstGeom prst="cube">
            <a:avLst/>
          </a:prstGeom>
          <a:noFill/>
          <a:ln w="1270">
            <a:solidFill>
              <a:srgbClr val="6606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43003" y="1896658"/>
            <a:ext cx="182880" cy="182880"/>
          </a:xfrm>
          <a:prstGeom prst="triangle">
            <a:avLst/>
          </a:prstGeom>
          <a:noFill/>
          <a:ln w="1270">
            <a:solidFill>
              <a:srgbClr val="8F7D0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23599" y="4202457"/>
            <a:ext cx="182880" cy="182880"/>
          </a:xfrm>
          <a:prstGeom prst="triangle">
            <a:avLst/>
          </a:prstGeom>
          <a:noFill/>
          <a:ln w="1270">
            <a:solidFill>
              <a:srgbClr val="BF0C6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Modeling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modeling is the process of creating a visual representation of the data and its relationships within a database. It's like a blueprint for your database.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Entity Relationship Diagram (ERD):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common type of data model that shows entities (tables) and their relationships.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Helps in understanding the data requirements and designing an efficient database 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for planning and maintaining your database over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1317" y="975912"/>
            <a:ext cx="182880" cy="182880"/>
          </a:xfrm>
          <a:prstGeom prst="cube">
            <a:avLst/>
          </a:prstGeom>
          <a:noFill/>
          <a:ln w="1270">
            <a:solidFill>
              <a:srgbClr val="D30AC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44860" y="4182497"/>
            <a:ext cx="182880" cy="182880"/>
          </a:xfrm>
          <a:prstGeom prst="sun">
            <a:avLst/>
          </a:prstGeom>
          <a:noFill/>
          <a:ln w="1270">
            <a:solidFill>
              <a:srgbClr val="8C749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39428" y="2292108"/>
            <a:ext cx="182880" cy="182880"/>
          </a:xfrm>
          <a:prstGeom prst="sun">
            <a:avLst/>
          </a:prstGeom>
          <a:noFill/>
          <a:ln w="1270">
            <a:solidFill>
              <a:srgbClr val="F2F7D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53934" y="171010"/>
            <a:ext cx="182880" cy="182880"/>
          </a:xfrm>
          <a:prstGeom prst="triangle">
            <a:avLst/>
          </a:prstGeom>
          <a:noFill/>
          <a:ln w="1270">
            <a:solidFill>
              <a:srgbClr val="FB23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02229" y="4550233"/>
            <a:ext cx="182880" cy="182880"/>
          </a:xfrm>
          <a:prstGeom prst="rect">
            <a:avLst/>
          </a:prstGeom>
          <a:noFill/>
          <a:ln w="1270">
            <a:solidFill>
              <a:srgbClr val="384EF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 Normalization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Normalization is the process of organizing data to reduce redundancy and improve data integrity.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Helps to avoid data anomalies (inconsistencies) when updating or deleting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Involves dividing large tables into smaller, more manageable tables and defining relationships between them.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different levels of normalization (1NF, 2NF, 3NF, etc.).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39628" y="4086074"/>
            <a:ext cx="182880" cy="182880"/>
          </a:xfrm>
          <a:prstGeom prst="triangle">
            <a:avLst/>
          </a:prstGeom>
          <a:noFill/>
          <a:ln w="1270">
            <a:solidFill>
              <a:srgbClr val="3AE2F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88490" y="1376766"/>
            <a:ext cx="182880" cy="182880"/>
          </a:xfrm>
          <a:prstGeom prst="triangle">
            <a:avLst/>
          </a:prstGeom>
          <a:noFill/>
          <a:ln w="1270">
            <a:solidFill>
              <a:srgbClr val="0CCCE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4745" y="4360171"/>
            <a:ext cx="182880" cy="182880"/>
          </a:xfrm>
          <a:prstGeom prst="sun">
            <a:avLst/>
          </a:prstGeom>
          <a:noFill/>
          <a:ln w="1270">
            <a:solidFill>
              <a:srgbClr val="1E10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98894" y="3152317"/>
            <a:ext cx="182880" cy="182880"/>
          </a:xfrm>
          <a:prstGeom prst="triangle">
            <a:avLst/>
          </a:prstGeom>
          <a:noFill/>
          <a:ln w="1270">
            <a:solidFill>
              <a:srgbClr val="3E3A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54271" y="894234"/>
            <a:ext cx="182880" cy="182880"/>
          </a:xfrm>
          <a:prstGeom prst="rect">
            <a:avLst/>
          </a:prstGeom>
          <a:noFill/>
          <a:ln w="1270">
            <a:solidFill>
              <a:srgbClr val="D6CCC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 Indexing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Indexing is a technique used to speed up data retrieval in a database.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index is like an index in a book – it allows you to quickly locate specific data without having to scan the entire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Improves query performance, especially for large tables.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However, indexes can also slow down data insertion and updates, so it's important to use them strategically.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8107" y="717551"/>
            <a:ext cx="182880" cy="182880"/>
          </a:xfrm>
          <a:prstGeom prst="triangle">
            <a:avLst/>
          </a:prstGeom>
          <a:noFill/>
          <a:ln w="1270">
            <a:solidFill>
              <a:srgbClr val="4383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3650" y="3275650"/>
            <a:ext cx="182880" cy="182880"/>
          </a:xfrm>
          <a:prstGeom prst="cube">
            <a:avLst/>
          </a:prstGeom>
          <a:noFill/>
          <a:ln w="1270">
            <a:solidFill>
              <a:srgbClr val="88969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88392" y="3065513"/>
            <a:ext cx="182880" cy="182880"/>
          </a:xfrm>
          <a:prstGeom prst="cube">
            <a:avLst/>
          </a:prstGeom>
          <a:noFill/>
          <a:ln w="1270">
            <a:solidFill>
              <a:srgbClr val="02BA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0319" y="158907"/>
            <a:ext cx="182880" cy="182880"/>
          </a:xfrm>
          <a:prstGeom prst="triangle">
            <a:avLst/>
          </a:prstGeom>
          <a:noFill/>
          <a:ln w="1270">
            <a:solidFill>
              <a:srgbClr val="47415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73719" y="2546728"/>
            <a:ext cx="182880" cy="182880"/>
          </a:xfrm>
          <a:prstGeom prst="sun">
            <a:avLst/>
          </a:prstGeom>
          <a:noFill/>
          <a:ln w="1270">
            <a:solidFill>
              <a:srgbClr val="B1A92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Database?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a database as an organized electronic filing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a structured way to store and manage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you to easily find, update, and delete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efficient than spreadsheets or paper records, especially for large amounts of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phone book is a simple database. It stores names, addresses, and phone numbers in an organized manner.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9841" y="1292563"/>
            <a:ext cx="182880" cy="182880"/>
          </a:xfrm>
          <a:prstGeom prst="cube">
            <a:avLst/>
          </a:prstGeom>
          <a:noFill/>
          <a:ln w="1270">
            <a:solidFill>
              <a:srgbClr val="8609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5278" y="1325587"/>
            <a:ext cx="182880" cy="182880"/>
          </a:xfrm>
          <a:prstGeom prst="rect">
            <a:avLst/>
          </a:prstGeom>
          <a:noFill/>
          <a:ln w="1270">
            <a:solidFill>
              <a:srgbClr val="49F5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78415" y="15524"/>
            <a:ext cx="182880" cy="182880"/>
          </a:xfrm>
          <a:prstGeom prst="cube">
            <a:avLst/>
          </a:prstGeom>
          <a:noFill/>
          <a:ln w="1270">
            <a:solidFill>
              <a:srgbClr val="3FC15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00630" y="3593718"/>
            <a:ext cx="182880" cy="182880"/>
          </a:xfrm>
          <a:prstGeom prst="rect">
            <a:avLst/>
          </a:prstGeom>
          <a:noFill/>
          <a:ln w="1270">
            <a:solidFill>
              <a:srgbClr val="B594A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84535" y="3304575"/>
            <a:ext cx="182880" cy="182880"/>
          </a:xfrm>
          <a:prstGeom prst="sun">
            <a:avLst/>
          </a:prstGeom>
          <a:noFill/>
          <a:ln w="1270">
            <a:solidFill>
              <a:srgbClr val="3DDA1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Warehousing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data warehouse is a large, centralized repository of data that is used for analysis and reporting.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is typically extracted from multiple sources (e.g., operational databases, CRM systems) and transformed into a consistent format.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for business intelligence (BI) and decision-making.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Optimized for read-only operations and analytical queries.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1299" y="728549"/>
            <a:ext cx="182880" cy="182880"/>
          </a:xfrm>
          <a:prstGeom prst="rect">
            <a:avLst/>
          </a:prstGeom>
          <a:noFill/>
          <a:ln w="1270">
            <a:solidFill>
              <a:srgbClr val="24B6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37327" y="815185"/>
            <a:ext cx="182880" cy="182880"/>
          </a:xfrm>
          <a:prstGeom prst="rect">
            <a:avLst/>
          </a:prstGeom>
          <a:noFill/>
          <a:ln w="1270">
            <a:solidFill>
              <a:srgbClr val="9E979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59554" y="1910167"/>
            <a:ext cx="182880" cy="182880"/>
          </a:xfrm>
          <a:prstGeom prst="cube">
            <a:avLst/>
          </a:prstGeom>
          <a:noFill/>
          <a:ln w="1270">
            <a:solidFill>
              <a:srgbClr val="E9DE3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79710" y="3026975"/>
            <a:ext cx="182880" cy="182880"/>
          </a:xfrm>
          <a:prstGeom prst="cube">
            <a:avLst/>
          </a:prstGeom>
          <a:noFill/>
          <a:ln w="1270">
            <a:solidFill>
              <a:srgbClr val="9F6A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56065" y="2584002"/>
            <a:ext cx="182880" cy="182880"/>
          </a:xfrm>
          <a:prstGeom prst="rect">
            <a:avLst/>
          </a:prstGeom>
          <a:noFill/>
          <a:ln w="1270">
            <a:solidFill>
              <a:srgbClr val="25CD4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Big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 refers to extremely large and complex datasets that cannot be easily processed using traditional database management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Characterized by the 3 Vs: Volume, Velocity, and Variety.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requires specialized technologies like Hadoop, Spark, and NoSQL databases.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for a wide range of applications, including data mining, machine learning, and real-time analytics.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93424" y="1191"/>
            <a:ext cx="182880" cy="182880"/>
          </a:xfrm>
          <a:prstGeom prst="cube">
            <a:avLst/>
          </a:prstGeom>
          <a:noFill/>
          <a:ln w="1270">
            <a:solidFill>
              <a:srgbClr val="DD67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7920" y="4162727"/>
            <a:ext cx="182880" cy="182880"/>
          </a:xfrm>
          <a:prstGeom prst="triangle">
            <a:avLst/>
          </a:prstGeom>
          <a:noFill/>
          <a:ln w="1270">
            <a:solidFill>
              <a:srgbClr val="E3B0B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54636" y="2057294"/>
            <a:ext cx="182880" cy="182880"/>
          </a:xfrm>
          <a:prstGeom prst="cube">
            <a:avLst/>
          </a:prstGeom>
          <a:noFill/>
          <a:ln w="1270">
            <a:solidFill>
              <a:srgbClr val="C9F5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45871" y="2904816"/>
            <a:ext cx="182880" cy="182880"/>
          </a:xfrm>
          <a:prstGeom prst="triangle">
            <a:avLst/>
          </a:prstGeom>
          <a:noFill/>
          <a:ln w="1270">
            <a:solidFill>
              <a:srgbClr val="93A45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15593" y="1168936"/>
            <a:ext cx="182880" cy="182880"/>
          </a:xfrm>
          <a:prstGeom prst="sun">
            <a:avLst/>
          </a:prstGeom>
          <a:noFill/>
          <a:ln w="1270">
            <a:solidFill>
              <a:srgbClr val="0F723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Databases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databases are databases that are hosted and managed in the cloud.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 scalability, flexibility, and cost-effectiveness.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types of cloud database services are available, including managed SQL databases (e.g., AWS RDS, Azure SQL Database) and NoSQL databases (e.g., AWS DynamoDB, Google Cloud Datastore).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 organizations to focus on developing applications rather than managing infrastructure.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0144" y="1800713"/>
            <a:ext cx="182880" cy="182880"/>
          </a:xfrm>
          <a:prstGeom prst="sun">
            <a:avLst/>
          </a:prstGeom>
          <a:noFill/>
          <a:ln w="1270">
            <a:solidFill>
              <a:srgbClr val="C7593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02277" y="1233192"/>
            <a:ext cx="182880" cy="182880"/>
          </a:xfrm>
          <a:prstGeom prst="rect">
            <a:avLst/>
          </a:prstGeom>
          <a:noFill/>
          <a:ln w="1270">
            <a:solidFill>
              <a:srgbClr val="AB582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39860" y="3860832"/>
            <a:ext cx="182880" cy="182880"/>
          </a:xfrm>
          <a:prstGeom prst="cube">
            <a:avLst/>
          </a:prstGeom>
          <a:noFill/>
          <a:ln w="1270">
            <a:solidFill>
              <a:srgbClr val="5B4F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26737" y="2843701"/>
            <a:ext cx="182880" cy="182880"/>
          </a:xfrm>
          <a:prstGeom prst="triangle">
            <a:avLst/>
          </a:prstGeom>
          <a:noFill/>
          <a:ln w="1270">
            <a:solidFill>
              <a:srgbClr val="AE81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8250" y="432098"/>
            <a:ext cx="182880" cy="182880"/>
          </a:xfrm>
          <a:prstGeom prst="rect">
            <a:avLst/>
          </a:prstGeom>
          <a:noFill/>
          <a:ln w="1270">
            <a:solidFill>
              <a:srgbClr val="F50B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Data Management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management is constantly evolving.  Expect to see: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use of AI and Machine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Automating database tasks and improving data quality.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Edge Computing: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Processing data closer to the source, reducing latency.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Governance and Privacy: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Becoming increasingly important due to regulations like GDPR.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sophisticated NoSQL Solutions: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Handling increasingly complex and unstructured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73913" y="468085"/>
            <a:ext cx="182880" cy="182880"/>
          </a:xfrm>
          <a:prstGeom prst="triangle">
            <a:avLst/>
          </a:prstGeom>
          <a:noFill/>
          <a:ln w="1270">
            <a:solidFill>
              <a:srgbClr val="FE639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92300" y="3941228"/>
            <a:ext cx="182880" cy="182880"/>
          </a:xfrm>
          <a:prstGeom prst="triangle">
            <a:avLst/>
          </a:prstGeom>
          <a:noFill/>
          <a:ln w="1270">
            <a:solidFill>
              <a:srgbClr val="51EC2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69329" y="3770353"/>
            <a:ext cx="182880" cy="182880"/>
          </a:xfrm>
          <a:prstGeom prst="rect">
            <a:avLst/>
          </a:prstGeom>
          <a:noFill/>
          <a:ln w="1270">
            <a:solidFill>
              <a:srgbClr val="33D68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68984" y="1122573"/>
            <a:ext cx="182880" cy="182880"/>
          </a:xfrm>
          <a:prstGeom prst="triangle">
            <a:avLst/>
          </a:prstGeom>
          <a:noFill/>
          <a:ln w="1270">
            <a:solidFill>
              <a:srgbClr val="26B27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28237" y="595818"/>
            <a:ext cx="182880" cy="182880"/>
          </a:xfrm>
          <a:prstGeom prst="cube">
            <a:avLst/>
          </a:prstGeom>
          <a:noFill/>
          <a:ln w="1270">
            <a:solidFill>
              <a:srgbClr val="A7D5E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Databases are the backbone of modern information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database concepts is crucial for anyone working with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right database technology based on your specific needs and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up-to-date with the latest trends in data management.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75008" y="1799192"/>
            <a:ext cx="182880" cy="182880"/>
          </a:xfrm>
          <a:prstGeom prst="sun">
            <a:avLst/>
          </a:prstGeom>
          <a:noFill/>
          <a:ln w="1270">
            <a:solidFill>
              <a:srgbClr val="E2C32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09175" y="1391663"/>
            <a:ext cx="182880" cy="182880"/>
          </a:xfrm>
          <a:prstGeom prst="rect">
            <a:avLst/>
          </a:prstGeom>
          <a:noFill/>
          <a:ln w="1270">
            <a:solidFill>
              <a:srgbClr val="4CEA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86033" y="1289534"/>
            <a:ext cx="182880" cy="182880"/>
          </a:xfrm>
          <a:prstGeom prst="triangle">
            <a:avLst/>
          </a:prstGeom>
          <a:noFill/>
          <a:ln w="1270">
            <a:solidFill>
              <a:srgbClr val="7BF3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2865" y="310674"/>
            <a:ext cx="182880" cy="182880"/>
          </a:xfrm>
          <a:prstGeom prst="triangle">
            <a:avLst/>
          </a:prstGeom>
          <a:noFill/>
          <a:ln w="1270">
            <a:solidFill>
              <a:srgbClr val="C552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53553" y="1169133"/>
            <a:ext cx="182880" cy="182880"/>
          </a:xfrm>
          <a:prstGeom prst="rect">
            <a:avLst/>
          </a:prstGeom>
          <a:noFill/>
          <a:ln w="1270">
            <a:solidFill>
              <a:srgbClr val="36DE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are Databases Important?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Databases are essential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Integrity: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data is accurate and consistent.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data from unauthorized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Fast retrieval and manipulation of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Handling growing amounts of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Decision Making: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reliable data for analysis and insights.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70324" y="3840083"/>
            <a:ext cx="182880" cy="182880"/>
          </a:xfrm>
          <a:prstGeom prst="sun">
            <a:avLst/>
          </a:prstGeom>
          <a:noFill/>
          <a:ln w="1270">
            <a:solidFill>
              <a:srgbClr val="DB3F9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24533" y="1284493"/>
            <a:ext cx="182880" cy="182880"/>
          </a:xfrm>
          <a:prstGeom prst="sun">
            <a:avLst/>
          </a:prstGeom>
          <a:noFill/>
          <a:ln w="1270">
            <a:solidFill>
              <a:srgbClr val="D66BE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04511" y="609578"/>
            <a:ext cx="182880" cy="182880"/>
          </a:xfrm>
          <a:prstGeom prst="cube">
            <a:avLst/>
          </a:prstGeom>
          <a:noFill/>
          <a:ln w="1270">
            <a:solidFill>
              <a:srgbClr val="9ECB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24400" y="2140858"/>
            <a:ext cx="182880" cy="182880"/>
          </a:xfrm>
          <a:prstGeom prst="rect">
            <a:avLst/>
          </a:prstGeom>
          <a:noFill/>
          <a:ln w="1270">
            <a:solidFill>
              <a:srgbClr val="C60E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4255" y="1557502"/>
            <a:ext cx="182880" cy="182880"/>
          </a:xfrm>
          <a:prstGeom prst="sun">
            <a:avLst/>
          </a:prstGeom>
          <a:noFill/>
          <a:ln w="1270">
            <a:solidFill>
              <a:srgbClr val="DE5F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Databases: Relational Databases (SQL)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Relational Databases (RDBMS) are the most common type.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is organized into tables with rows and columns.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Tables are related to each other using keys.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SQL (Structured Query Language) for data access and manipulation.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MySQL, PostgreSQL, Oracle, Microsoft SQL Server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03301" y="1456988"/>
            <a:ext cx="182880" cy="182880"/>
          </a:xfrm>
          <a:prstGeom prst="triangle">
            <a:avLst/>
          </a:prstGeom>
          <a:noFill/>
          <a:ln w="1270">
            <a:solidFill>
              <a:srgbClr val="8A543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57231" y="1933967"/>
            <a:ext cx="182880" cy="182880"/>
          </a:xfrm>
          <a:prstGeom prst="rect">
            <a:avLst/>
          </a:prstGeom>
          <a:noFill/>
          <a:ln w="1270">
            <a:solidFill>
              <a:srgbClr val="12B7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62345" y="356950"/>
            <a:ext cx="182880" cy="182880"/>
          </a:xfrm>
          <a:prstGeom prst="cube">
            <a:avLst/>
          </a:prstGeom>
          <a:noFill/>
          <a:ln w="1270">
            <a:solidFill>
              <a:srgbClr val="1D2A2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148" y="3174923"/>
            <a:ext cx="182880" cy="182880"/>
          </a:xfrm>
          <a:prstGeom prst="rect">
            <a:avLst/>
          </a:prstGeom>
          <a:noFill/>
          <a:ln w="1270">
            <a:solidFill>
              <a:srgbClr val="04F69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16992" y="119002"/>
            <a:ext cx="182880" cy="182880"/>
          </a:xfrm>
          <a:prstGeom prst="rect">
            <a:avLst/>
          </a:prstGeom>
          <a:noFill/>
          <a:ln w="1270">
            <a:solidFill>
              <a:srgbClr val="130D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Databases: NoSQL Databases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NoSQL Databases (Not Only SQL) are designed for flexibility and scalability.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Handle unstructured or semi-structured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types (Document, Key-Value, Graph, Column-Family).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used for web applications, big data, and real-time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MongoDB, Cassandra, Redis, Neo4j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23630" y="2881742"/>
            <a:ext cx="182880" cy="182880"/>
          </a:xfrm>
          <a:prstGeom prst="cube">
            <a:avLst/>
          </a:prstGeom>
          <a:noFill/>
          <a:ln w="1270">
            <a:solidFill>
              <a:srgbClr val="A81CD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98269" y="539012"/>
            <a:ext cx="182880" cy="182880"/>
          </a:xfrm>
          <a:prstGeom prst="cube">
            <a:avLst/>
          </a:prstGeom>
          <a:noFill/>
          <a:ln w="1270">
            <a:solidFill>
              <a:srgbClr val="E578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905" y="2940116"/>
            <a:ext cx="182880" cy="182880"/>
          </a:xfrm>
          <a:prstGeom prst="cube">
            <a:avLst/>
          </a:prstGeom>
          <a:noFill/>
          <a:ln w="1270">
            <a:solidFill>
              <a:srgbClr val="F5A40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59769" y="1416534"/>
            <a:ext cx="182880" cy="182880"/>
          </a:xfrm>
          <a:prstGeom prst="sun">
            <a:avLst/>
          </a:prstGeom>
          <a:noFill/>
          <a:ln w="1270">
            <a:solidFill>
              <a:srgbClr val="DC876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08796" y="520148"/>
            <a:ext cx="182880" cy="182880"/>
          </a:xfrm>
          <a:prstGeom prst="triangle">
            <a:avLst/>
          </a:prstGeom>
          <a:noFill/>
          <a:ln w="1270">
            <a:solidFill>
              <a:srgbClr val="9DD02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Database Concepts: Tables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table is a collection of related data organized in rows and columns.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spreadsheet.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table represents a specific entity (e.g., Customers, Products, Orders).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 might have columns for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34508" y="471326"/>
            <a:ext cx="182880" cy="182880"/>
          </a:xfrm>
          <a:prstGeom prst="sun">
            <a:avLst/>
          </a:prstGeom>
          <a:noFill/>
          <a:ln w="1270">
            <a:solidFill>
              <a:srgbClr val="6C1BB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28630" y="3579719"/>
            <a:ext cx="182880" cy="182880"/>
          </a:xfrm>
          <a:prstGeom prst="triangle">
            <a:avLst/>
          </a:prstGeom>
          <a:noFill/>
          <a:ln w="1270">
            <a:solidFill>
              <a:srgbClr val="D7152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22291" y="2426328"/>
            <a:ext cx="182880" cy="182880"/>
          </a:xfrm>
          <a:prstGeom prst="cube">
            <a:avLst/>
          </a:prstGeom>
          <a:noFill/>
          <a:ln w="1270">
            <a:solidFill>
              <a:srgbClr val="42DF7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46399" y="4289592"/>
            <a:ext cx="182880" cy="182880"/>
          </a:xfrm>
          <a:prstGeom prst="sun">
            <a:avLst/>
          </a:prstGeom>
          <a:noFill/>
          <a:ln w="1270">
            <a:solidFill>
              <a:srgbClr val="B8749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80108" y="2475580"/>
            <a:ext cx="182880" cy="182880"/>
          </a:xfrm>
          <a:prstGeom prst="cube">
            <a:avLst/>
          </a:prstGeom>
          <a:noFill/>
          <a:ln w="1270">
            <a:solidFill>
              <a:srgbClr val="30406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Database Concepts: Columns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column defines the type of data stored in a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column has a name and a data type (e.g., text, number, date).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table,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column might have the data type 'text'.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50192" y="1110710"/>
            <a:ext cx="182880" cy="182880"/>
          </a:xfrm>
          <a:prstGeom prst="triangle">
            <a:avLst/>
          </a:prstGeom>
          <a:noFill/>
          <a:ln w="1270">
            <a:solidFill>
              <a:srgbClr val="7BBB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90479" y="97817"/>
            <a:ext cx="182880" cy="182880"/>
          </a:xfrm>
          <a:prstGeom prst="triangle">
            <a:avLst/>
          </a:prstGeom>
          <a:noFill/>
          <a:ln w="1270">
            <a:solidFill>
              <a:srgbClr val="CF37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96911" y="4226662"/>
            <a:ext cx="182880" cy="182880"/>
          </a:xfrm>
          <a:prstGeom prst="sun">
            <a:avLst/>
          </a:prstGeom>
          <a:noFill/>
          <a:ln w="1270">
            <a:solidFill>
              <a:srgbClr val="7B4AB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9468" y="313024"/>
            <a:ext cx="182880" cy="182880"/>
          </a:xfrm>
          <a:prstGeom prst="cube">
            <a:avLst/>
          </a:prstGeom>
          <a:noFill/>
          <a:ln w="1270">
            <a:solidFill>
              <a:srgbClr val="3392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04646" y="2113438"/>
            <a:ext cx="182880" cy="182880"/>
          </a:xfrm>
          <a:prstGeom prst="triangle">
            <a:avLst/>
          </a:prstGeom>
          <a:noFill/>
          <a:ln w="1270">
            <a:solidFill>
              <a:srgbClr val="2798E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Database Concepts: Rows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row represents a single record in a table.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contains the actual data for each column.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One row in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 might contain the data for a specific customer: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CustomerID: 123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Name: John Doe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Address: 123 Main St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Email: john.doe@example.com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065810" y="1254059"/>
            <a:ext cx="182880" cy="182880"/>
          </a:xfrm>
          <a:prstGeom prst="triangle">
            <a:avLst/>
          </a:prstGeom>
          <a:noFill/>
          <a:ln w="1270">
            <a:solidFill>
              <a:srgbClr val="499D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31898" y="4106471"/>
            <a:ext cx="182880" cy="182880"/>
          </a:xfrm>
          <a:prstGeom prst="triangle">
            <a:avLst/>
          </a:prstGeom>
          <a:noFill/>
          <a:ln w="1270">
            <a:solidFill>
              <a:srgbClr val="B15D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36453" y="4502708"/>
            <a:ext cx="182880" cy="182880"/>
          </a:xfrm>
          <a:prstGeom prst="sun">
            <a:avLst/>
          </a:prstGeom>
          <a:noFill/>
          <a:ln w="1270">
            <a:solidFill>
              <a:srgbClr val="69FC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9572" y="2340064"/>
            <a:ext cx="182880" cy="182880"/>
          </a:xfrm>
          <a:prstGeom prst="sun">
            <a:avLst/>
          </a:prstGeom>
          <a:noFill/>
          <a:ln w="1270">
            <a:solidFill>
              <a:srgbClr val="FDE38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21218" y="688162"/>
            <a:ext cx="182880" cy="182880"/>
          </a:xfrm>
          <a:prstGeom prst="triangle">
            <a:avLst/>
          </a:prstGeom>
          <a:noFill/>
          <a:ln w="1270">
            <a:solidFill>
              <a:srgbClr val="16B3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Database Concepts: Keys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Keys are used to uniquely identify records and establish relationships between tables.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Primary Key: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Uniquely identifies each row in a table (e.g.,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Foreign Key: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column in one table that refers to the primary key in another table (e.g.,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OrderItems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 refers to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the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Orders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2025-02-24T09:26:16Z</dcterms:created>
  <dcterms:modified xsi:type="dcterms:W3CDTF">2025-02-24T09:26:16Z</dcterms:modified>
</cp:coreProperties>
</file>