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786510" y="1729636"/>
            <a:ext cx="182880" cy="182880"/>
          </a:xfrm>
          <a:prstGeom prst="triangle">
            <a:avLst/>
          </a:prstGeom>
          <a:noFill/>
          <a:ln w="1270">
            <a:solidFill>
              <a:srgbClr val="71BA2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980271" y="1142150"/>
            <a:ext cx="182880" cy="182880"/>
          </a:xfrm>
          <a:prstGeom prst="triangle">
            <a:avLst/>
          </a:prstGeom>
          <a:noFill/>
          <a:ln w="1270">
            <a:solidFill>
              <a:srgbClr val="7C488C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418902" y="3257316"/>
            <a:ext cx="182880" cy="182880"/>
          </a:xfrm>
          <a:prstGeom prst="rect">
            <a:avLst/>
          </a:prstGeom>
          <a:noFill/>
          <a:ln w="1270">
            <a:solidFill>
              <a:srgbClr val="026BF5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433714" y="478666"/>
            <a:ext cx="182880" cy="182880"/>
          </a:xfrm>
          <a:prstGeom prst="cube">
            <a:avLst/>
          </a:prstGeom>
          <a:noFill/>
          <a:ln w="1270">
            <a:solidFill>
              <a:srgbClr val="48B191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111016" y="1747269"/>
            <a:ext cx="182880" cy="182880"/>
          </a:xfrm>
          <a:prstGeom prst="sun">
            <a:avLst/>
          </a:prstGeom>
          <a:noFill/>
          <a:ln w="1270">
            <a:solidFill>
              <a:srgbClr val="96C498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Deep Learning: A Gentle Introduction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will cover: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Deep Learning?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basics explained.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Concepts: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Neural Networks, Activation Functions, Loss Functions.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Popular Architectures: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CNNs, RNNs, Transformers.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Image Recognition, Natural Language Processing, and more.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Tools &amp; Frameworks: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TensorFlow, PyTorch.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Getting Started: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Resources for further learning.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109176" y="790211"/>
            <a:ext cx="182880" cy="182880"/>
          </a:xfrm>
          <a:prstGeom prst="sun">
            <a:avLst/>
          </a:prstGeom>
          <a:noFill/>
          <a:ln w="1270">
            <a:solidFill>
              <a:srgbClr val="55898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148177" y="4136981"/>
            <a:ext cx="182880" cy="182880"/>
          </a:xfrm>
          <a:prstGeom prst="cube">
            <a:avLst/>
          </a:prstGeom>
          <a:noFill/>
          <a:ln w="1270">
            <a:solidFill>
              <a:srgbClr val="7C4B07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447552" y="675206"/>
            <a:ext cx="182880" cy="182880"/>
          </a:xfrm>
          <a:prstGeom prst="rect">
            <a:avLst/>
          </a:prstGeom>
          <a:noFill/>
          <a:ln w="1270">
            <a:solidFill>
              <a:srgbClr val="D63CAC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172076" y="2120236"/>
            <a:ext cx="182880" cy="182880"/>
          </a:xfrm>
          <a:prstGeom prst="triangle">
            <a:avLst/>
          </a:prstGeom>
          <a:noFill/>
          <a:ln w="1270">
            <a:solidFill>
              <a:srgbClr val="3E338D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909036" y="2960197"/>
            <a:ext cx="182880" cy="182880"/>
          </a:xfrm>
          <a:prstGeom prst="rect">
            <a:avLst/>
          </a:prstGeom>
          <a:noFill/>
          <a:ln w="1270">
            <a:solidFill>
              <a:srgbClr val="000D88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Deep Learning Applications: Natural Language Processing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Deep Learning has transformed NLP, enabling breakthroughs in: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Machine Translation: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Translating text from one language to another.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Text Summarization: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Generating concise summaries of long documents.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Sentiment Analysis: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Determining the emotional tone of a piece of text.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Chatbots: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Creating conversational AI agents.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 Google Translate, virtual assistants (Siri, Alexa).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92591" y="1205266"/>
            <a:ext cx="182880" cy="182880"/>
          </a:xfrm>
          <a:prstGeom prst="sun">
            <a:avLst/>
          </a:prstGeom>
          <a:noFill/>
          <a:ln w="1270">
            <a:solidFill>
              <a:srgbClr val="F2D412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177569" y="963589"/>
            <a:ext cx="182880" cy="182880"/>
          </a:xfrm>
          <a:prstGeom prst="triangle">
            <a:avLst/>
          </a:prstGeom>
          <a:noFill/>
          <a:ln w="1270">
            <a:solidFill>
              <a:srgbClr val="9A05A5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786191" y="3036459"/>
            <a:ext cx="182880" cy="182880"/>
          </a:xfrm>
          <a:prstGeom prst="sun">
            <a:avLst/>
          </a:prstGeom>
          <a:noFill/>
          <a:ln w="1270">
            <a:solidFill>
              <a:srgbClr val="68BA4E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374619" y="1921974"/>
            <a:ext cx="182880" cy="182880"/>
          </a:xfrm>
          <a:prstGeom prst="cube">
            <a:avLst/>
          </a:prstGeom>
          <a:noFill/>
          <a:ln w="1270">
            <a:solidFill>
              <a:srgbClr val="85BD08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883645" y="400246"/>
            <a:ext cx="182880" cy="182880"/>
          </a:xfrm>
          <a:prstGeom prst="triangle">
            <a:avLst/>
          </a:prstGeom>
          <a:noFill/>
          <a:ln w="1270">
            <a:solidFill>
              <a:srgbClr val="C11C5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Deep Learning Applications: Other Areas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Beyond image and text, Deep Learning is being applied in: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Finance: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Fraud detection, algorithmic trading.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Healthcare: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Drug discovery, disease diagnosis.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Robotics: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Autonomous navigation, object manipulation.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Gaming: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Creating realistic and intelligent game AI.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767088" y="1281643"/>
            <a:ext cx="182880" cy="182880"/>
          </a:xfrm>
          <a:prstGeom prst="triangle">
            <a:avLst/>
          </a:prstGeom>
          <a:noFill/>
          <a:ln w="1270">
            <a:solidFill>
              <a:srgbClr val="67F97E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861855" y="3366529"/>
            <a:ext cx="182880" cy="182880"/>
          </a:xfrm>
          <a:prstGeom prst="sun">
            <a:avLst/>
          </a:prstGeom>
          <a:noFill/>
          <a:ln w="1270">
            <a:solidFill>
              <a:srgbClr val="FF969D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928488" y="2196129"/>
            <a:ext cx="182880" cy="182880"/>
          </a:xfrm>
          <a:prstGeom prst="sun">
            <a:avLst/>
          </a:prstGeom>
          <a:noFill/>
          <a:ln w="1270">
            <a:solidFill>
              <a:srgbClr val="385C4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618704" y="1550115"/>
            <a:ext cx="182880" cy="182880"/>
          </a:xfrm>
          <a:prstGeom prst="sun">
            <a:avLst/>
          </a:prstGeom>
          <a:noFill/>
          <a:ln w="1270">
            <a:solidFill>
              <a:srgbClr val="F7B22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904557" y="2125886"/>
            <a:ext cx="182880" cy="182880"/>
          </a:xfrm>
          <a:prstGeom prst="sun">
            <a:avLst/>
          </a:prstGeom>
          <a:noFill/>
          <a:ln w="1270">
            <a:solidFill>
              <a:srgbClr val="F93688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Tools &amp; Frameworks: TensorFlow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TensorFlow is an open-source Deep Learning framework developed by Google.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features: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Computational Graph: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Represents the neural network as a graph of operations.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Automatic Differentiation: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Simplifies the calculation of gradients.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Support for CPUs, GPUs, and TPUs: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Allows for scalable training.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Widely used in research and industry.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056258" y="2115833"/>
            <a:ext cx="182880" cy="182880"/>
          </a:xfrm>
          <a:prstGeom prst="cube">
            <a:avLst/>
          </a:prstGeom>
          <a:noFill/>
          <a:ln w="1270">
            <a:solidFill>
              <a:srgbClr val="BBCF9B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541479" y="3905935"/>
            <a:ext cx="182880" cy="182880"/>
          </a:xfrm>
          <a:prstGeom prst="triangle">
            <a:avLst/>
          </a:prstGeom>
          <a:noFill/>
          <a:ln w="1270">
            <a:solidFill>
              <a:srgbClr val="D0C297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273903" y="2546729"/>
            <a:ext cx="182880" cy="182880"/>
          </a:xfrm>
          <a:prstGeom prst="rect">
            <a:avLst/>
          </a:prstGeom>
          <a:noFill/>
          <a:ln w="1270">
            <a:solidFill>
              <a:srgbClr val="DF2C1B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803298" y="651810"/>
            <a:ext cx="182880" cy="182880"/>
          </a:xfrm>
          <a:prstGeom prst="sun">
            <a:avLst/>
          </a:prstGeom>
          <a:noFill/>
          <a:ln w="1270">
            <a:solidFill>
              <a:srgbClr val="86A24E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316253" y="327703"/>
            <a:ext cx="182880" cy="182880"/>
          </a:xfrm>
          <a:prstGeom prst="sun">
            <a:avLst/>
          </a:prstGeom>
          <a:noFill/>
          <a:ln w="1270">
            <a:solidFill>
              <a:srgbClr val="F70972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Tools &amp; Frameworks: PyTorch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PyTorch is another popular open-source Deep Learning framework, known for its flexibility and ease of use.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features: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Dynamic Computational Graph: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Allows for more flexible model design.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Pythonic Interface: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Easy to learn for Python developers.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Strong Community Support: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Large and active community.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Favored by researchers and academics.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465634" y="2959763"/>
            <a:ext cx="182880" cy="182880"/>
          </a:xfrm>
          <a:prstGeom prst="sun">
            <a:avLst/>
          </a:prstGeom>
          <a:noFill/>
          <a:ln w="1270">
            <a:solidFill>
              <a:srgbClr val="D93789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479293" y="3402107"/>
            <a:ext cx="182880" cy="182880"/>
          </a:xfrm>
          <a:prstGeom prst="triangle">
            <a:avLst/>
          </a:prstGeom>
          <a:noFill/>
          <a:ln w="1270">
            <a:solidFill>
              <a:srgbClr val="BAC1EA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17818" y="587582"/>
            <a:ext cx="182880" cy="182880"/>
          </a:xfrm>
          <a:prstGeom prst="cube">
            <a:avLst/>
          </a:prstGeom>
          <a:noFill/>
          <a:ln w="1270">
            <a:solidFill>
              <a:srgbClr val="7AE14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8154275" y="1856690"/>
            <a:ext cx="182880" cy="182880"/>
          </a:xfrm>
          <a:prstGeom prst="triangle">
            <a:avLst/>
          </a:prstGeom>
          <a:noFill/>
          <a:ln w="1270">
            <a:solidFill>
              <a:srgbClr val="76F3A7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563254" y="1679722"/>
            <a:ext cx="182880" cy="182880"/>
          </a:xfrm>
          <a:prstGeom prst="triangle">
            <a:avLst/>
          </a:prstGeom>
          <a:noFill/>
          <a:ln w="1270">
            <a:solidFill>
              <a:srgbClr val="48528E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Tools &amp; Frameworks: Keras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Keras is a high-level API for building and training neural networks.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features: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User-Friendly: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Simplifies the process of building complex models.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Modular: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Allows for easy customization and experimentation.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Integration with TensorFlow and other backends: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Provides flexibility in choosing the underlying framework.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Often used for rapid prototyping and experimentation.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114933" y="299387"/>
            <a:ext cx="182880" cy="182880"/>
          </a:xfrm>
          <a:prstGeom prst="triangle">
            <a:avLst/>
          </a:prstGeom>
          <a:noFill/>
          <a:ln w="1270">
            <a:solidFill>
              <a:srgbClr val="B8E727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302853" y="3786793"/>
            <a:ext cx="182880" cy="182880"/>
          </a:xfrm>
          <a:prstGeom prst="sun">
            <a:avLst/>
          </a:prstGeom>
          <a:noFill/>
          <a:ln w="1270">
            <a:solidFill>
              <a:srgbClr val="B4057B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767906" y="1452893"/>
            <a:ext cx="182880" cy="182880"/>
          </a:xfrm>
          <a:prstGeom prst="sun">
            <a:avLst/>
          </a:prstGeom>
          <a:noFill/>
          <a:ln w="1270">
            <a:solidFill>
              <a:srgbClr val="C580AE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240274" y="2886807"/>
            <a:ext cx="182880" cy="182880"/>
          </a:xfrm>
          <a:prstGeom prst="sun">
            <a:avLst/>
          </a:prstGeom>
          <a:noFill/>
          <a:ln w="1270">
            <a:solidFill>
              <a:srgbClr val="F973E9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764964" y="1593502"/>
            <a:ext cx="182880" cy="182880"/>
          </a:xfrm>
          <a:prstGeom prst="rect">
            <a:avLst/>
          </a:prstGeom>
          <a:noFill/>
          <a:ln w="1270">
            <a:solidFill>
              <a:srgbClr val="08EDE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Getting Started: Learning Resources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Ready to dive deeper?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Online Courses: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Coursera, edX, Udacity, fast.ai.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Books: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Deep Learning (Goodfellow et al.), Hands-On Machine Learning with Scikit-Learn, Keras &amp; TensorFlow (Géron).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Tutorials: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TensorFlow tutorials, PyTorch tutorials, Keras documentation.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Research Papers: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ArXiv, NeurIPS, ICML.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4839" y="1811955"/>
            <a:ext cx="182880" cy="182880"/>
          </a:xfrm>
          <a:prstGeom prst="sun">
            <a:avLst/>
          </a:prstGeom>
          <a:noFill/>
          <a:ln w="1270">
            <a:solidFill>
              <a:srgbClr val="97CB17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888279" y="2144160"/>
            <a:ext cx="182880" cy="182880"/>
          </a:xfrm>
          <a:prstGeom prst="sun">
            <a:avLst/>
          </a:prstGeom>
          <a:noFill/>
          <a:ln w="1270">
            <a:solidFill>
              <a:srgbClr val="95C2BD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432957" y="1550970"/>
            <a:ext cx="182880" cy="182880"/>
          </a:xfrm>
          <a:prstGeom prst="sun">
            <a:avLst/>
          </a:prstGeom>
          <a:noFill/>
          <a:ln w="1270">
            <a:solidFill>
              <a:srgbClr val="91093C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626172" y="2324278"/>
            <a:ext cx="182880" cy="182880"/>
          </a:xfrm>
          <a:prstGeom prst="triangle">
            <a:avLst/>
          </a:prstGeom>
          <a:noFill/>
          <a:ln w="1270">
            <a:solidFill>
              <a:srgbClr val="EBC517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224761" y="2901205"/>
            <a:ext cx="182880" cy="182880"/>
          </a:xfrm>
          <a:prstGeom prst="sun">
            <a:avLst/>
          </a:prstGeom>
          <a:noFill/>
          <a:ln w="1270">
            <a:solidFill>
              <a:srgbClr val="BC558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Getting Started: Building Your First Model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Start with simple projects like: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Image Classification: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Classify images from the MNIST dataset (digits) or CIFAR-10 dataset (objects).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Text Classification: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Classify movie reviews as positive or negative.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Regression: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Predict house prices based on features like size and location.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Focus on understanding the basic concepts and gradually increase the complexity of your projects.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409854" y="1873379"/>
            <a:ext cx="182880" cy="182880"/>
          </a:xfrm>
          <a:prstGeom prst="triangle">
            <a:avLst/>
          </a:prstGeom>
          <a:noFill/>
          <a:ln w="1270">
            <a:solidFill>
              <a:srgbClr val="C28F8C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209748" y="2080949"/>
            <a:ext cx="182880" cy="182880"/>
          </a:xfrm>
          <a:prstGeom prst="cube">
            <a:avLst/>
          </a:prstGeom>
          <a:noFill/>
          <a:ln w="1270">
            <a:solidFill>
              <a:srgbClr val="88E32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683910" y="2653837"/>
            <a:ext cx="182880" cy="182880"/>
          </a:xfrm>
          <a:prstGeom prst="cube">
            <a:avLst/>
          </a:prstGeom>
          <a:noFill/>
          <a:ln w="1270">
            <a:solidFill>
              <a:srgbClr val="0C644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617016" y="596254"/>
            <a:ext cx="182880" cy="182880"/>
          </a:xfrm>
          <a:prstGeom prst="cube">
            <a:avLst/>
          </a:prstGeom>
          <a:noFill/>
          <a:ln w="1270">
            <a:solidFill>
              <a:srgbClr val="F79E09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876944" y="2834266"/>
            <a:ext cx="182880" cy="182880"/>
          </a:xfrm>
          <a:prstGeom prst="triangle">
            <a:avLst/>
          </a:prstGeom>
          <a:noFill/>
          <a:ln w="1270">
            <a:solidFill>
              <a:srgbClr val="9636EE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Takeaways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Deep Learning uses artificial neural networks with multiple layers to extract complex patterns from data.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Activation functions are required to introduce non-linearity.</a:t>
            </a:r>
            <a:endParaRPr lang="en-US" sz="1400" dirty="0"/>
          </a:p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*CNNs are ideal for image processing, RNNs for sequential data, and Transformers for language tasks. </a:t>
            </a:r>
            <a:endParaRPr lang="en-US" sz="1400" dirty="0"/>
          </a:p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TensorFlow and Pytorch are common Frameworks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996528" y="4292737"/>
            <a:ext cx="182880" cy="182880"/>
          </a:xfrm>
          <a:prstGeom prst="rect">
            <a:avLst/>
          </a:prstGeom>
          <a:noFill/>
          <a:ln w="1270">
            <a:solidFill>
              <a:srgbClr val="CE07DE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693424" y="361321"/>
            <a:ext cx="182880" cy="182880"/>
          </a:xfrm>
          <a:prstGeom prst="rect">
            <a:avLst/>
          </a:prstGeom>
          <a:noFill/>
          <a:ln w="1270">
            <a:solidFill>
              <a:srgbClr val="294F48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239283" y="3279854"/>
            <a:ext cx="182880" cy="182880"/>
          </a:xfrm>
          <a:prstGeom prst="sun">
            <a:avLst/>
          </a:prstGeom>
          <a:noFill/>
          <a:ln w="1270">
            <a:solidFill>
              <a:srgbClr val="E88492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053953" y="3100116"/>
            <a:ext cx="182880" cy="182880"/>
          </a:xfrm>
          <a:prstGeom prst="cube">
            <a:avLst/>
          </a:prstGeom>
          <a:noFill/>
          <a:ln w="1270">
            <a:solidFill>
              <a:srgbClr val="6797ED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975177" y="1373445"/>
            <a:ext cx="182880" cy="182880"/>
          </a:xfrm>
          <a:prstGeom prst="cube">
            <a:avLst/>
          </a:prstGeom>
          <a:noFill/>
          <a:ln w="1270">
            <a:solidFill>
              <a:srgbClr val="05A1AD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Tips and Tricks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Preprocessing: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Clean and prepare your data before training.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Hyperparameter Tuning: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Experiment with different learning rates, batch sizes, and network architectures.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Regularization: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Prevent overfitting using techniques like dropout and weight decay.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Monitoring: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Track the performance of your model during training and validation.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Visualization: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visualizations to understand the behaviour of your network.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185404" y="3780143"/>
            <a:ext cx="182880" cy="182880"/>
          </a:xfrm>
          <a:prstGeom prst="cube">
            <a:avLst/>
          </a:prstGeom>
          <a:noFill/>
          <a:ln w="1270">
            <a:solidFill>
              <a:srgbClr val="F0D1F9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67464" y="3400532"/>
            <a:ext cx="182880" cy="182880"/>
          </a:xfrm>
          <a:prstGeom prst="sun">
            <a:avLst/>
          </a:prstGeom>
          <a:noFill/>
          <a:ln w="1270">
            <a:solidFill>
              <a:srgbClr val="23F80E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54115" y="1215257"/>
            <a:ext cx="182880" cy="182880"/>
          </a:xfrm>
          <a:prstGeom prst="rect">
            <a:avLst/>
          </a:prstGeom>
          <a:noFill/>
          <a:ln w="1270">
            <a:solidFill>
              <a:srgbClr val="AA7EB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129778" y="747300"/>
            <a:ext cx="182880" cy="182880"/>
          </a:xfrm>
          <a:prstGeom prst="sun">
            <a:avLst/>
          </a:prstGeom>
          <a:noFill/>
          <a:ln w="1270">
            <a:solidFill>
              <a:srgbClr val="B9A4B1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34260" y="38546"/>
            <a:ext cx="182880" cy="182880"/>
          </a:xfrm>
          <a:prstGeom prst="rect">
            <a:avLst/>
          </a:prstGeom>
          <a:noFill/>
          <a:ln w="1270">
            <a:solidFill>
              <a:srgbClr val="7BF822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Future of Deep Learning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Deep Learning is a rapidly evolving field with exciting future directions: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Explainable AI (XAI):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Making Deep Learning models more transparent and interpretable.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Self-Supervised Learning: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Training models on unlabeled data.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Federated Learning: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Training models on decentralized data while preserving privacy.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Quantum Machine Learning: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Using quantum computers to accelerate Deep Learning.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444129" y="486274"/>
            <a:ext cx="182880" cy="182880"/>
          </a:xfrm>
          <a:prstGeom prst="triangle">
            <a:avLst/>
          </a:prstGeom>
          <a:noFill/>
          <a:ln w="1270">
            <a:solidFill>
              <a:srgbClr val="657006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284573" y="1711907"/>
            <a:ext cx="182880" cy="182880"/>
          </a:xfrm>
          <a:prstGeom prst="triangle">
            <a:avLst/>
          </a:prstGeom>
          <a:noFill/>
          <a:ln w="1270">
            <a:solidFill>
              <a:srgbClr val="1EBE49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688999" y="1459258"/>
            <a:ext cx="182880" cy="182880"/>
          </a:xfrm>
          <a:prstGeom prst="rect">
            <a:avLst/>
          </a:prstGeom>
          <a:noFill/>
          <a:ln w="1270">
            <a:solidFill>
              <a:srgbClr val="723C8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442031" y="1826461"/>
            <a:ext cx="182880" cy="182880"/>
          </a:xfrm>
          <a:prstGeom prst="cube">
            <a:avLst/>
          </a:prstGeom>
          <a:noFill/>
          <a:ln w="1270">
            <a:solidFill>
              <a:srgbClr val="F9D416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676763" y="3535595"/>
            <a:ext cx="182880" cy="182880"/>
          </a:xfrm>
          <a:prstGeom prst="rect">
            <a:avLst/>
          </a:prstGeom>
          <a:noFill/>
          <a:ln w="1270">
            <a:solidFill>
              <a:srgbClr val="368BC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Deep Learning?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Deep Learning is a subfield of Machine Learning that uses 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Artificial Neural Networks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with many layers (hence, 'deep') to learn complex patterns from data.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it like this: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Traditional Machine Learning: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Feature engineering is often required.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Deep Learning: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Learns features automatically from raw data.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allows it to handle more complex problems.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63513" y="119530"/>
            <a:ext cx="182880" cy="182880"/>
          </a:xfrm>
          <a:prstGeom prst="cube">
            <a:avLst/>
          </a:prstGeom>
          <a:noFill/>
          <a:ln w="1270">
            <a:solidFill>
              <a:srgbClr val="7881C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549348" y="3821700"/>
            <a:ext cx="182880" cy="182880"/>
          </a:xfrm>
          <a:prstGeom prst="triangle">
            <a:avLst/>
          </a:prstGeom>
          <a:noFill/>
          <a:ln w="1270">
            <a:solidFill>
              <a:srgbClr val="7DBDDA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858339" y="2861287"/>
            <a:ext cx="182880" cy="182880"/>
          </a:xfrm>
          <a:prstGeom prst="cube">
            <a:avLst/>
          </a:prstGeom>
          <a:noFill/>
          <a:ln w="1270">
            <a:solidFill>
              <a:srgbClr val="55907B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8115661" y="580674"/>
            <a:ext cx="182880" cy="182880"/>
          </a:xfrm>
          <a:prstGeom prst="triangle">
            <a:avLst/>
          </a:prstGeom>
          <a:noFill/>
          <a:ln w="1270">
            <a:solidFill>
              <a:srgbClr val="883F0E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51557" y="3098082"/>
            <a:ext cx="182880" cy="182880"/>
          </a:xfrm>
          <a:prstGeom prst="sun">
            <a:avLst/>
          </a:prstGeom>
          <a:noFill/>
          <a:ln w="1270">
            <a:solidFill>
              <a:srgbClr val="8DD441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Thank You! Q&amp;A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Thank you for your time! Any questions?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8003174" y="2266042"/>
            <a:ext cx="182880" cy="182880"/>
          </a:xfrm>
          <a:prstGeom prst="sun">
            <a:avLst/>
          </a:prstGeom>
          <a:noFill/>
          <a:ln w="1270">
            <a:solidFill>
              <a:srgbClr val="0EC567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140754" y="145451"/>
            <a:ext cx="182880" cy="182880"/>
          </a:xfrm>
          <a:prstGeom prst="cube">
            <a:avLst/>
          </a:prstGeom>
          <a:noFill/>
          <a:ln w="1270">
            <a:solidFill>
              <a:srgbClr val="BB99B2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402611" y="1965278"/>
            <a:ext cx="182880" cy="182880"/>
          </a:xfrm>
          <a:prstGeom prst="cube">
            <a:avLst/>
          </a:prstGeom>
          <a:noFill/>
          <a:ln w="1270">
            <a:solidFill>
              <a:srgbClr val="42704B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176792" y="2915781"/>
            <a:ext cx="182880" cy="182880"/>
          </a:xfrm>
          <a:prstGeom prst="triangle">
            <a:avLst/>
          </a:prstGeom>
          <a:noFill/>
          <a:ln w="1270">
            <a:solidFill>
              <a:srgbClr val="3CAEBA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756805" y="119164"/>
            <a:ext cx="182880" cy="182880"/>
          </a:xfrm>
          <a:prstGeom prst="rect">
            <a:avLst/>
          </a:prstGeom>
          <a:noFill/>
          <a:ln w="1270">
            <a:solidFill>
              <a:srgbClr val="0F521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Neural Networks: The Building Blocks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Neural Network is inspired by the structure of the human brain. It consists of: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Neurons (Nodes):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Basic processing units.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Connections (Edges):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Connect neurons and transmit signals.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Layers: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Organise neurons into input, hidden, and output layers.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Input Layer: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Receives the data.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Hidden Layers: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Perform complex calculations.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Output Layer: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Produces the final prediction.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169371" y="1169171"/>
            <a:ext cx="182880" cy="182880"/>
          </a:xfrm>
          <a:prstGeom prst="triangle">
            <a:avLst/>
          </a:prstGeom>
          <a:noFill/>
          <a:ln w="1270">
            <a:solidFill>
              <a:srgbClr val="169E82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652038" y="2026210"/>
            <a:ext cx="182880" cy="182880"/>
          </a:xfrm>
          <a:prstGeom prst="cube">
            <a:avLst/>
          </a:prstGeom>
          <a:noFill/>
          <a:ln w="1270">
            <a:solidFill>
              <a:srgbClr val="DF774A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926714" y="4115793"/>
            <a:ext cx="182880" cy="182880"/>
          </a:xfrm>
          <a:prstGeom prst="cube">
            <a:avLst/>
          </a:prstGeom>
          <a:noFill/>
          <a:ln w="1270">
            <a:solidFill>
              <a:srgbClr val="17241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807239" y="268850"/>
            <a:ext cx="182880" cy="182880"/>
          </a:xfrm>
          <a:prstGeom prst="rect">
            <a:avLst/>
          </a:prstGeom>
          <a:noFill/>
          <a:ln w="1270">
            <a:solidFill>
              <a:srgbClr val="87858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743042" y="3472339"/>
            <a:ext cx="182880" cy="182880"/>
          </a:xfrm>
          <a:prstGeom prst="sun">
            <a:avLst/>
          </a:prstGeom>
          <a:noFill/>
          <a:ln w="1270">
            <a:solidFill>
              <a:srgbClr val="CA3F2E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Activation Functions: Adding Non-Linearity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Activation functions introduce non-linearity to the network. This is crucial because: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Without them, a neural network would just be a linear regression model.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Non-linearity allows the network to learn complex relationships.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ReLU (Rectified Linear Unit):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Simple and commonly used. 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f(x) = max(0, x)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Sigmoid: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Outputs values between 0 and 1 (useful for probabilities). 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f(x) = 1 / (1 + e^-x)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Tanh (Hyperbolic Tangent):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Outputs values between -1 and 1. 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f(x) = (e^x - e^-x) / (e^x + e^-x)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729388" y="2150415"/>
            <a:ext cx="182880" cy="182880"/>
          </a:xfrm>
          <a:prstGeom prst="rect">
            <a:avLst/>
          </a:prstGeom>
          <a:noFill/>
          <a:ln w="1270">
            <a:solidFill>
              <a:srgbClr val="E5E9A9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342272" y="2118993"/>
            <a:ext cx="182880" cy="182880"/>
          </a:xfrm>
          <a:prstGeom prst="rect">
            <a:avLst/>
          </a:prstGeom>
          <a:noFill/>
          <a:ln w="1270">
            <a:solidFill>
              <a:srgbClr val="93390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633363" y="1983541"/>
            <a:ext cx="182880" cy="182880"/>
          </a:xfrm>
          <a:prstGeom prst="cube">
            <a:avLst/>
          </a:prstGeom>
          <a:noFill/>
          <a:ln w="1270">
            <a:solidFill>
              <a:srgbClr val="054CE1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853882" y="3192196"/>
            <a:ext cx="182880" cy="182880"/>
          </a:xfrm>
          <a:prstGeom prst="rect">
            <a:avLst/>
          </a:prstGeom>
          <a:noFill/>
          <a:ln w="1270">
            <a:solidFill>
              <a:srgbClr val="346C37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828883" y="943935"/>
            <a:ext cx="182880" cy="182880"/>
          </a:xfrm>
          <a:prstGeom prst="cube">
            <a:avLst/>
          </a:prstGeom>
          <a:noFill/>
          <a:ln w="1270">
            <a:solidFill>
              <a:srgbClr val="125728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Loss Functions: Measuring Performance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loss function quantifies the difference between the predicted output and the actual output.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goal of training is to minimize this loss.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Mean Squared Error (MSE):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For regression problems.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Cross-Entropy Loss: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For classification problems.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Optimization algorithms (e.g., Gradient Descent) are used to adjust the network's parameters to reduce the loss.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80263" y="2286552"/>
            <a:ext cx="182880" cy="182880"/>
          </a:xfrm>
          <a:prstGeom prst="cube">
            <a:avLst/>
          </a:prstGeom>
          <a:noFill/>
          <a:ln w="1270">
            <a:solidFill>
              <a:srgbClr val="22AF35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541772" y="1415765"/>
            <a:ext cx="182880" cy="182880"/>
          </a:xfrm>
          <a:prstGeom prst="sun">
            <a:avLst/>
          </a:prstGeom>
          <a:noFill/>
          <a:ln w="1270">
            <a:solidFill>
              <a:srgbClr val="D1B52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350151" y="3163050"/>
            <a:ext cx="182880" cy="182880"/>
          </a:xfrm>
          <a:prstGeom prst="triangle">
            <a:avLst/>
          </a:prstGeom>
          <a:noFill/>
          <a:ln w="1270">
            <a:solidFill>
              <a:srgbClr val="557CF9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420450" y="1440545"/>
            <a:ext cx="182880" cy="182880"/>
          </a:xfrm>
          <a:prstGeom prst="triangle">
            <a:avLst/>
          </a:prstGeom>
          <a:noFill/>
          <a:ln w="1270">
            <a:solidFill>
              <a:srgbClr val="B051A1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758859" y="208760"/>
            <a:ext cx="182880" cy="182880"/>
          </a:xfrm>
          <a:prstGeom prst="sun">
            <a:avLst/>
          </a:prstGeom>
          <a:noFill/>
          <a:ln w="1270">
            <a:solidFill>
              <a:srgbClr val="709DB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Convolutional Neural Networks (CNNs)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CNNs are particularly effective for image and video processing.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features: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Convolutional Layers: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filters to detect features (edges, shapes, textures).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Pooling Layers: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Reduce the spatial dimensions of the feature maps.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Fully Connected Layers: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Combine the learned features for classification.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Commonly used for image recognition, object detection, and image segmentation.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602093" y="1878750"/>
            <a:ext cx="182880" cy="182880"/>
          </a:xfrm>
          <a:prstGeom prst="rect">
            <a:avLst/>
          </a:prstGeom>
          <a:noFill/>
          <a:ln w="1270">
            <a:solidFill>
              <a:srgbClr val="D01E95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332129" y="4320684"/>
            <a:ext cx="182880" cy="182880"/>
          </a:xfrm>
          <a:prstGeom prst="rect">
            <a:avLst/>
          </a:prstGeom>
          <a:noFill/>
          <a:ln w="1270">
            <a:solidFill>
              <a:srgbClr val="4AAA9C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238145" y="2383125"/>
            <a:ext cx="182880" cy="182880"/>
          </a:xfrm>
          <a:prstGeom prst="sun">
            <a:avLst/>
          </a:prstGeom>
          <a:noFill/>
          <a:ln w="1270">
            <a:solidFill>
              <a:srgbClr val="842126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512661" y="3100557"/>
            <a:ext cx="182880" cy="182880"/>
          </a:xfrm>
          <a:prstGeom prst="rect">
            <a:avLst/>
          </a:prstGeom>
          <a:noFill/>
          <a:ln w="1270">
            <a:solidFill>
              <a:srgbClr val="42CBD7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20640" y="3230901"/>
            <a:ext cx="182880" cy="182880"/>
          </a:xfrm>
          <a:prstGeom prst="triangle">
            <a:avLst/>
          </a:prstGeom>
          <a:noFill/>
          <a:ln w="1270">
            <a:solidFill>
              <a:srgbClr val="BE804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Recurrent Neural Networks (RNNs)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RNNs are designed for processing sequential data (e.g., text, time series).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feature: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Recurrent Connections: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Allow the network to maintain a 'memory' of previous inputs.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Variants: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Long Short-Term Memory (LSTM):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Addresses the vanishing gradient problem in RNNs.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Gated Recurrent Unit (GRU):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simpler alternative to LSTM.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Commonly used for natural language processing (NLP), speech recognition, and machine translation.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910600" y="470554"/>
            <a:ext cx="182880" cy="182880"/>
          </a:xfrm>
          <a:prstGeom prst="triangle">
            <a:avLst/>
          </a:prstGeom>
          <a:noFill/>
          <a:ln w="1270">
            <a:solidFill>
              <a:srgbClr val="F0280F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051093" y="2159370"/>
            <a:ext cx="182880" cy="182880"/>
          </a:xfrm>
          <a:prstGeom prst="triangle">
            <a:avLst/>
          </a:prstGeom>
          <a:noFill/>
          <a:ln w="1270">
            <a:solidFill>
              <a:srgbClr val="DFDE0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90333" y="1509979"/>
            <a:ext cx="182880" cy="182880"/>
          </a:xfrm>
          <a:prstGeom prst="rect">
            <a:avLst/>
          </a:prstGeom>
          <a:noFill/>
          <a:ln w="1270">
            <a:solidFill>
              <a:srgbClr val="33DA4A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276859" y="1772258"/>
            <a:ext cx="182880" cy="182880"/>
          </a:xfrm>
          <a:prstGeom prst="sun">
            <a:avLst/>
          </a:prstGeom>
          <a:noFill/>
          <a:ln w="1270">
            <a:solidFill>
              <a:srgbClr val="07BBF1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284383" y="2513956"/>
            <a:ext cx="182880" cy="182880"/>
          </a:xfrm>
          <a:prstGeom prst="rect">
            <a:avLst/>
          </a:prstGeom>
          <a:noFill/>
          <a:ln w="1270">
            <a:solidFill>
              <a:srgbClr val="A87E8E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Transformers: Attention is All You Need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Transformers are a revolutionary architecture that has achieved state-of-the-art results in NLP and other domains.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features: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Attention Mechanism: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Allows the network to focus on the most relevant parts of the input sequence.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Parallel Processing: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Unlike RNNs, transformers can process the entire input sequence in parallel.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Widely used in machine translation, text summarization, and question answering.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047856" y="1960607"/>
            <a:ext cx="182880" cy="182880"/>
          </a:xfrm>
          <a:prstGeom prst="rect">
            <a:avLst/>
          </a:prstGeom>
          <a:noFill/>
          <a:ln w="1270">
            <a:solidFill>
              <a:srgbClr val="D2BEDC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545297" y="4305543"/>
            <a:ext cx="182880" cy="182880"/>
          </a:xfrm>
          <a:prstGeom prst="sun">
            <a:avLst/>
          </a:prstGeom>
          <a:noFill/>
          <a:ln w="1270">
            <a:solidFill>
              <a:srgbClr val="84AE5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358740" y="4436836"/>
            <a:ext cx="182880" cy="182880"/>
          </a:xfrm>
          <a:prstGeom prst="sun">
            <a:avLst/>
          </a:prstGeom>
          <a:noFill/>
          <a:ln w="1270">
            <a:solidFill>
              <a:srgbClr val="7D0E22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533245" y="2626571"/>
            <a:ext cx="182880" cy="182880"/>
          </a:xfrm>
          <a:prstGeom prst="rect">
            <a:avLst/>
          </a:prstGeom>
          <a:noFill/>
          <a:ln w="1270">
            <a:solidFill>
              <a:srgbClr val="4452D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921429" y="1295603"/>
            <a:ext cx="182880" cy="182880"/>
          </a:xfrm>
          <a:prstGeom prst="triangle">
            <a:avLst/>
          </a:prstGeom>
          <a:noFill/>
          <a:ln w="1270">
            <a:solidFill>
              <a:srgbClr val="6342BE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Deep Learning Applications: Image Recognition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Deep Learning powers many image recognition tasks, including: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Image Classification: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Identifying the object in an image (e.g., cat vs. dog).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Object Detection: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Locating and identifying multiple objects in an image.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Image Segmentation: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Dividing an image into regions corresponding to different objects or parts of objects.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 Self-driving cars, medical imaging, security systems.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2025-02-24T09:26:55Z</dcterms:created>
  <dcterms:modified xsi:type="dcterms:W3CDTF">2025-02-24T09:26:55Z</dcterms:modified>
</cp:coreProperties>
</file>