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8122059" y="952384"/>
            <a:ext cx="182880" cy="182880"/>
          </a:xfrm>
          <a:prstGeom prst="sun">
            <a:avLst/>
          </a:prstGeom>
          <a:noFill/>
          <a:ln w="1270">
            <a:solidFill>
              <a:srgbClr val="EF9F6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748667" y="2603671"/>
            <a:ext cx="182880" cy="182880"/>
          </a:xfrm>
          <a:prstGeom prst="cube">
            <a:avLst/>
          </a:prstGeom>
          <a:noFill/>
          <a:ln w="1270">
            <a:solidFill>
              <a:srgbClr val="8C6C1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040233" y="984996"/>
            <a:ext cx="182880" cy="182880"/>
          </a:xfrm>
          <a:prstGeom prst="triangle">
            <a:avLst/>
          </a:prstGeom>
          <a:noFill/>
          <a:ln w="1270">
            <a:solidFill>
              <a:srgbClr val="88CA7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69596" y="425565"/>
            <a:ext cx="182880" cy="182880"/>
          </a:xfrm>
          <a:prstGeom prst="rect">
            <a:avLst/>
          </a:prstGeom>
          <a:noFill/>
          <a:ln w="1270">
            <a:solidFill>
              <a:srgbClr val="54247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56902" y="1148395"/>
            <a:ext cx="182880" cy="182880"/>
          </a:xfrm>
          <a:prstGeom prst="triangle">
            <a:avLst/>
          </a:prstGeom>
          <a:noFill/>
          <a:ln w="1270">
            <a:solidFill>
              <a:srgbClr val="31B2CB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Human-Computer Interaction: Bridging the Gap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HCI?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is HCI important?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Principles of Good Design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HCI Techniques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Future of HCI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860557" y="1863275"/>
            <a:ext cx="182880" cy="182880"/>
          </a:xfrm>
          <a:prstGeom prst="triangle">
            <a:avLst/>
          </a:prstGeom>
          <a:noFill/>
          <a:ln w="1270">
            <a:solidFill>
              <a:srgbClr val="DF8FD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9916" y="3402863"/>
            <a:ext cx="182880" cy="182880"/>
          </a:xfrm>
          <a:prstGeom prst="sun">
            <a:avLst/>
          </a:prstGeom>
          <a:noFill/>
          <a:ln w="1270">
            <a:solidFill>
              <a:srgbClr val="A79BF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74354" y="283785"/>
            <a:ext cx="182880" cy="182880"/>
          </a:xfrm>
          <a:prstGeom prst="sun">
            <a:avLst/>
          </a:prstGeom>
          <a:noFill/>
          <a:ln w="1270">
            <a:solidFill>
              <a:srgbClr val="18F2B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01260" y="400961"/>
            <a:ext cx="182880" cy="182880"/>
          </a:xfrm>
          <a:prstGeom prst="cube">
            <a:avLst/>
          </a:prstGeom>
          <a:noFill/>
          <a:ln w="1270">
            <a:solidFill>
              <a:srgbClr val="724EA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59775" y="1200406"/>
            <a:ext cx="182880" cy="182880"/>
          </a:xfrm>
          <a:prstGeom prst="triangle">
            <a:avLst/>
          </a:prstGeom>
          <a:noFill/>
          <a:ln w="1270">
            <a:solidFill>
              <a:srgbClr val="7AE94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HCI Techniques: User Research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your users is crucial!  Techniques include: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Interviews: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Talk to users about their needs and experiences.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Surveys: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Collect data from a large number of users.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Usability Testing: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Observe users as they interact with a system.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109435" y="3282188"/>
            <a:ext cx="182880" cy="182880"/>
          </a:xfrm>
          <a:prstGeom prst="triangle">
            <a:avLst/>
          </a:prstGeom>
          <a:noFill/>
          <a:ln w="1270">
            <a:solidFill>
              <a:srgbClr val="5CC2B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984699" y="2285658"/>
            <a:ext cx="182880" cy="182880"/>
          </a:xfrm>
          <a:prstGeom prst="cube">
            <a:avLst/>
          </a:prstGeom>
          <a:noFill/>
          <a:ln w="1270">
            <a:solidFill>
              <a:srgbClr val="2226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92" y="4026678"/>
            <a:ext cx="182880" cy="182880"/>
          </a:xfrm>
          <a:prstGeom prst="triangle">
            <a:avLst/>
          </a:prstGeom>
          <a:noFill/>
          <a:ln w="1270">
            <a:solidFill>
              <a:srgbClr val="9B1DD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23621" y="1931909"/>
            <a:ext cx="182880" cy="182880"/>
          </a:xfrm>
          <a:prstGeom prst="triangle">
            <a:avLst/>
          </a:prstGeom>
          <a:noFill/>
          <a:ln w="1270">
            <a:solidFill>
              <a:srgbClr val="C8AE8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16093" y="1172277"/>
            <a:ext cx="182880" cy="182880"/>
          </a:xfrm>
          <a:prstGeom prst="triangle">
            <a:avLst/>
          </a:prstGeom>
          <a:noFill/>
          <a:ln w="1270">
            <a:solidFill>
              <a:srgbClr val="BE4D2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HCI Techniques: Prototyping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early versions of the interface to test and refine the design.  This can be low-fidelity (paper prototypes) or high-fidelity (interactive prototypes).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Quickly iterate and gather feedback.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Identify potential usability problems early 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398373" y="3068056"/>
            <a:ext cx="182880" cy="182880"/>
          </a:xfrm>
          <a:prstGeom prst="sun">
            <a:avLst/>
          </a:prstGeom>
          <a:noFill/>
          <a:ln w="1270">
            <a:solidFill>
              <a:srgbClr val="104FA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92280" y="3834049"/>
            <a:ext cx="182880" cy="182880"/>
          </a:xfrm>
          <a:prstGeom prst="rect">
            <a:avLst/>
          </a:prstGeom>
          <a:noFill/>
          <a:ln w="1270">
            <a:solidFill>
              <a:srgbClr val="E6242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555678" y="3762791"/>
            <a:ext cx="182880" cy="182880"/>
          </a:xfrm>
          <a:prstGeom prst="cube">
            <a:avLst/>
          </a:prstGeom>
          <a:noFill/>
          <a:ln w="1270">
            <a:solidFill>
              <a:srgbClr val="B8737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30226" y="1837827"/>
            <a:ext cx="182880" cy="182880"/>
          </a:xfrm>
          <a:prstGeom prst="cube">
            <a:avLst/>
          </a:prstGeom>
          <a:noFill/>
          <a:ln w="1270">
            <a:solidFill>
              <a:srgbClr val="80A50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1890" y="2269711"/>
            <a:ext cx="182880" cy="182880"/>
          </a:xfrm>
          <a:prstGeom prst="cube">
            <a:avLst/>
          </a:prstGeom>
          <a:noFill/>
          <a:ln w="1270">
            <a:solidFill>
              <a:srgbClr val="4D5E4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HCI Techniques: Usability Testing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Observe real users as they attempt to complete tasks using the interface.  Identify areas of confusion and frustration.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Measure task completion time and error rates.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Gather qualitative feedback from users.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579931" y="1511944"/>
            <a:ext cx="182880" cy="182880"/>
          </a:xfrm>
          <a:prstGeom prst="cube">
            <a:avLst/>
          </a:prstGeom>
          <a:noFill/>
          <a:ln w="1270">
            <a:solidFill>
              <a:srgbClr val="1E474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68581" y="2187067"/>
            <a:ext cx="182880" cy="182880"/>
          </a:xfrm>
          <a:prstGeom prst="rect">
            <a:avLst/>
          </a:prstGeom>
          <a:noFill/>
          <a:ln w="1270">
            <a:solidFill>
              <a:srgbClr val="2284C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75152" y="2812457"/>
            <a:ext cx="182880" cy="182880"/>
          </a:xfrm>
          <a:prstGeom prst="triangle">
            <a:avLst/>
          </a:prstGeom>
          <a:noFill/>
          <a:ln w="1270">
            <a:solidFill>
              <a:srgbClr val="27827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62541" y="2066591"/>
            <a:ext cx="182880" cy="182880"/>
          </a:xfrm>
          <a:prstGeom prst="sun">
            <a:avLst/>
          </a:prstGeom>
          <a:noFill/>
          <a:ln w="1270">
            <a:solidFill>
              <a:srgbClr val="2D1F3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76594" y="1756154"/>
            <a:ext cx="182880" cy="182880"/>
          </a:xfrm>
          <a:prstGeom prst="triangle">
            <a:avLst/>
          </a:prstGeom>
          <a:noFill/>
          <a:ln w="1270">
            <a:solidFill>
              <a:srgbClr val="99811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HCI Techniques: Heuristic Evaluation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Experts evaluate the interface based on established usability principles (heuristics).  Identifies potential usability problems.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Cost-effective way to identify issues.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be used early in the design process.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669219" y="1131689"/>
            <a:ext cx="182880" cy="182880"/>
          </a:xfrm>
          <a:prstGeom prst="cube">
            <a:avLst/>
          </a:prstGeom>
          <a:noFill/>
          <a:ln w="1270">
            <a:solidFill>
              <a:srgbClr val="8DFD0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17490" y="2696688"/>
            <a:ext cx="182880" cy="182880"/>
          </a:xfrm>
          <a:prstGeom prst="triangle">
            <a:avLst/>
          </a:prstGeom>
          <a:noFill/>
          <a:ln w="1270">
            <a:solidFill>
              <a:srgbClr val="A0854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17617" y="2151876"/>
            <a:ext cx="182880" cy="182880"/>
          </a:xfrm>
          <a:prstGeom prst="rect">
            <a:avLst/>
          </a:prstGeom>
          <a:noFill/>
          <a:ln w="1270">
            <a:solidFill>
              <a:srgbClr val="0E052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077744" y="1666204"/>
            <a:ext cx="182880" cy="182880"/>
          </a:xfrm>
          <a:prstGeom prst="sun">
            <a:avLst/>
          </a:prstGeom>
          <a:noFill/>
          <a:ln w="1270">
            <a:solidFill>
              <a:srgbClr val="C7CED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521257" y="611642"/>
            <a:ext cx="182880" cy="182880"/>
          </a:xfrm>
          <a:prstGeom prst="cube">
            <a:avLst/>
          </a:prstGeom>
          <a:noFill/>
          <a:ln w="1270">
            <a:solidFill>
              <a:srgbClr val="5BEEA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Accessibility: Designing for Everyone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users with disabilities.  Follow accessibility guidelines (WCAG).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alternative text for images.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sufficient color contrast.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keyboard navigability.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Support screen readers.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453947" y="1258372"/>
            <a:ext cx="182880" cy="182880"/>
          </a:xfrm>
          <a:prstGeom prst="sun">
            <a:avLst/>
          </a:prstGeom>
          <a:noFill/>
          <a:ln w="1270">
            <a:solidFill>
              <a:srgbClr val="E947A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27131" y="1348639"/>
            <a:ext cx="182880" cy="182880"/>
          </a:xfrm>
          <a:prstGeom prst="triangle">
            <a:avLst/>
          </a:prstGeom>
          <a:noFill/>
          <a:ln w="1270">
            <a:solidFill>
              <a:srgbClr val="80499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86290" y="1681524"/>
            <a:ext cx="182880" cy="182880"/>
          </a:xfrm>
          <a:prstGeom prst="rect">
            <a:avLst/>
          </a:prstGeom>
          <a:noFill/>
          <a:ln w="1270">
            <a:solidFill>
              <a:srgbClr val="1A0FD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40480" y="4452729"/>
            <a:ext cx="182880" cy="182880"/>
          </a:xfrm>
          <a:prstGeom prst="triangle">
            <a:avLst/>
          </a:prstGeom>
          <a:noFill/>
          <a:ln w="1270">
            <a:solidFill>
              <a:srgbClr val="81425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69690" y="340226"/>
            <a:ext cx="182880" cy="182880"/>
          </a:xfrm>
          <a:prstGeom prst="sun">
            <a:avLst/>
          </a:prstGeom>
          <a:noFill/>
          <a:ln w="1270">
            <a:solidFill>
              <a:srgbClr val="4199F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Mobile HCI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Designing for mobile devices presents unique challenges: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Small screen size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Touchscreen interaction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Limited bandwidth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Context-aware design (location, time of day)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9438" y="1436645"/>
            <a:ext cx="182880" cy="182880"/>
          </a:xfrm>
          <a:prstGeom prst="sun">
            <a:avLst/>
          </a:prstGeom>
          <a:noFill/>
          <a:ln w="1270">
            <a:solidFill>
              <a:srgbClr val="1842B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32222" y="3817764"/>
            <a:ext cx="182880" cy="182880"/>
          </a:xfrm>
          <a:prstGeom prst="triangle">
            <a:avLst/>
          </a:prstGeom>
          <a:noFill/>
          <a:ln w="1270">
            <a:solidFill>
              <a:srgbClr val="11D3C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09505" y="3836117"/>
            <a:ext cx="182880" cy="182880"/>
          </a:xfrm>
          <a:prstGeom prst="triangle">
            <a:avLst/>
          </a:prstGeom>
          <a:noFill/>
          <a:ln w="1270">
            <a:solidFill>
              <a:srgbClr val="BA2AA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644143" y="46811"/>
            <a:ext cx="182880" cy="182880"/>
          </a:xfrm>
          <a:prstGeom prst="rect">
            <a:avLst/>
          </a:prstGeom>
          <a:noFill/>
          <a:ln w="1270">
            <a:solidFill>
              <a:srgbClr val="88EDA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92512" y="1580239"/>
            <a:ext cx="182880" cy="182880"/>
          </a:xfrm>
          <a:prstGeom prst="cube">
            <a:avLst/>
          </a:prstGeom>
          <a:noFill/>
          <a:ln w="1270">
            <a:solidFill>
              <a:srgbClr val="0B440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HCI: Voice Interfaces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Interacting with computers using voice commands.  Examples: Siri, Alexa, Google Assistant.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Hands-free interaction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Natural language processing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904925" y="3842680"/>
            <a:ext cx="182880" cy="182880"/>
          </a:xfrm>
          <a:prstGeom prst="rect">
            <a:avLst/>
          </a:prstGeom>
          <a:noFill/>
          <a:ln w="1270">
            <a:solidFill>
              <a:srgbClr val="03326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4767" y="2365177"/>
            <a:ext cx="182880" cy="182880"/>
          </a:xfrm>
          <a:prstGeom prst="triangle">
            <a:avLst/>
          </a:prstGeom>
          <a:noFill/>
          <a:ln w="1270">
            <a:solidFill>
              <a:srgbClr val="63B82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240720" y="2346751"/>
            <a:ext cx="182880" cy="182880"/>
          </a:xfrm>
          <a:prstGeom prst="rect">
            <a:avLst/>
          </a:prstGeom>
          <a:noFill/>
          <a:ln w="1270">
            <a:solidFill>
              <a:srgbClr val="833DA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41631" y="201374"/>
            <a:ext cx="182880" cy="182880"/>
          </a:xfrm>
          <a:prstGeom prst="sun">
            <a:avLst/>
          </a:prstGeom>
          <a:noFill/>
          <a:ln w="1270">
            <a:solidFill>
              <a:srgbClr val="B2DAC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208896" y="3926988"/>
            <a:ext cx="182880" cy="182880"/>
          </a:xfrm>
          <a:prstGeom prst="sun">
            <a:avLst/>
          </a:prstGeom>
          <a:noFill/>
          <a:ln w="1270">
            <a:solidFill>
              <a:srgbClr val="202FF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HCI: Augmented Reality (AR)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Overlaying digital information onto the real world.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Enhancing the user's perception of reality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 in gaming, education, and healthcare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390670" y="1887298"/>
            <a:ext cx="182880" cy="182880"/>
          </a:xfrm>
          <a:prstGeom prst="sun">
            <a:avLst/>
          </a:prstGeom>
          <a:noFill/>
          <a:ln w="1270">
            <a:solidFill>
              <a:srgbClr val="B51CE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41191" y="3491718"/>
            <a:ext cx="182880" cy="182880"/>
          </a:xfrm>
          <a:prstGeom prst="triangle">
            <a:avLst/>
          </a:prstGeom>
          <a:noFill/>
          <a:ln w="1270">
            <a:solidFill>
              <a:srgbClr val="0D68F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3301" y="4562332"/>
            <a:ext cx="182880" cy="182880"/>
          </a:xfrm>
          <a:prstGeom prst="triangle">
            <a:avLst/>
          </a:prstGeom>
          <a:noFill/>
          <a:ln w="1270">
            <a:solidFill>
              <a:srgbClr val="FB65B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085078" y="2842136"/>
            <a:ext cx="182880" cy="182880"/>
          </a:xfrm>
          <a:prstGeom prst="sun">
            <a:avLst/>
          </a:prstGeom>
          <a:noFill/>
          <a:ln w="1270">
            <a:solidFill>
              <a:srgbClr val="349A4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80714" y="1883622"/>
            <a:ext cx="182880" cy="182880"/>
          </a:xfrm>
          <a:prstGeom prst="rect">
            <a:avLst/>
          </a:prstGeom>
          <a:noFill/>
          <a:ln w="1270">
            <a:solidFill>
              <a:srgbClr val="6648C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HCI: Virtual Reality (VR)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immersive, simulated environments.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Completely separates the user from the real world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 in gaming, training, and entertainment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082472" y="743445"/>
            <a:ext cx="182880" cy="182880"/>
          </a:xfrm>
          <a:prstGeom prst="cube">
            <a:avLst/>
          </a:prstGeom>
          <a:noFill/>
          <a:ln w="1270">
            <a:solidFill>
              <a:srgbClr val="9C933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94171" y="3703101"/>
            <a:ext cx="182880" cy="182880"/>
          </a:xfrm>
          <a:prstGeom prst="triangle">
            <a:avLst/>
          </a:prstGeom>
          <a:noFill/>
          <a:ln w="1270">
            <a:solidFill>
              <a:srgbClr val="95C06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99758" y="752038"/>
            <a:ext cx="182880" cy="182880"/>
          </a:xfrm>
          <a:prstGeom prst="cube">
            <a:avLst/>
          </a:prstGeom>
          <a:noFill/>
          <a:ln w="1270">
            <a:solidFill>
              <a:srgbClr val="A1DA3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735" y="2645005"/>
            <a:ext cx="182880" cy="182880"/>
          </a:xfrm>
          <a:prstGeom prst="sun">
            <a:avLst/>
          </a:prstGeom>
          <a:noFill/>
          <a:ln w="1270">
            <a:solidFill>
              <a:srgbClr val="D2D02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12100" y="1340606"/>
            <a:ext cx="182880" cy="182880"/>
          </a:xfrm>
          <a:prstGeom prst="sun">
            <a:avLst/>
          </a:prstGeom>
          <a:noFill/>
          <a:ln w="1270">
            <a:solidFill>
              <a:srgbClr val="23482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HCI: Brain-Computer Interfaces (BCIs)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Direct communication between the brain and a computer.  Still in early stages of development.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Potential applications for assistive technology and gaming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779730" y="542666"/>
            <a:ext cx="182880" cy="182880"/>
          </a:xfrm>
          <a:prstGeom prst="triangle">
            <a:avLst/>
          </a:prstGeom>
          <a:noFill/>
          <a:ln w="1270">
            <a:solidFill>
              <a:srgbClr val="2EA96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02756" y="2674861"/>
            <a:ext cx="182880" cy="182880"/>
          </a:xfrm>
          <a:prstGeom prst="cube">
            <a:avLst/>
          </a:prstGeom>
          <a:noFill/>
          <a:ln w="1270">
            <a:solidFill>
              <a:srgbClr val="60ADD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49829" y="4121297"/>
            <a:ext cx="182880" cy="182880"/>
          </a:xfrm>
          <a:prstGeom prst="triangle">
            <a:avLst/>
          </a:prstGeom>
          <a:noFill/>
          <a:ln w="1270">
            <a:solidFill>
              <a:srgbClr val="816C8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95637" y="111126"/>
            <a:ext cx="182880" cy="182880"/>
          </a:xfrm>
          <a:prstGeom prst="sun">
            <a:avLst/>
          </a:prstGeom>
          <a:noFill/>
          <a:ln w="1270">
            <a:solidFill>
              <a:srgbClr val="2EC1C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50126" y="898605"/>
            <a:ext cx="182880" cy="182880"/>
          </a:xfrm>
          <a:prstGeom prst="cube">
            <a:avLst/>
          </a:prstGeom>
          <a:noFill/>
          <a:ln w="1270">
            <a:solidFill>
              <a:srgbClr val="77F04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Human-Computer Interaction (HCI)?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HCI is the study of how people interact with computers and the design of computer systems that are easy and enjoyable to use.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about making technology work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us, not against us.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about: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smartphone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computer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website you use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HCI aims to improve these interactions.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269390" y="770284"/>
            <a:ext cx="182880" cy="182880"/>
          </a:xfrm>
          <a:prstGeom prst="rect">
            <a:avLst/>
          </a:prstGeom>
          <a:noFill/>
          <a:ln w="1270">
            <a:solidFill>
              <a:srgbClr val="DF9A8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959051" y="4389362"/>
            <a:ext cx="182880" cy="182880"/>
          </a:xfrm>
          <a:prstGeom prst="cube">
            <a:avLst/>
          </a:prstGeom>
          <a:noFill/>
          <a:ln w="1270">
            <a:solidFill>
              <a:srgbClr val="A1E3F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99929" y="2756423"/>
            <a:ext cx="182880" cy="182880"/>
          </a:xfrm>
          <a:prstGeom prst="rect">
            <a:avLst/>
          </a:prstGeom>
          <a:noFill/>
          <a:ln w="1270">
            <a:solidFill>
              <a:srgbClr val="0BBEB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906117" y="4098059"/>
            <a:ext cx="182880" cy="182880"/>
          </a:xfrm>
          <a:prstGeom prst="triangle">
            <a:avLst/>
          </a:prstGeom>
          <a:noFill/>
          <a:ln w="1270">
            <a:solidFill>
              <a:srgbClr val="75847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65792" y="211086"/>
            <a:ext cx="182880" cy="182880"/>
          </a:xfrm>
          <a:prstGeom prst="rect">
            <a:avLst/>
          </a:prstGeom>
          <a:noFill/>
          <a:ln w="1270">
            <a:solidFill>
              <a:srgbClr val="45581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Ethical Considerations in HCI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 HCI becomes more powerful, ethical considerations become paramount: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Privacy: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is user data being collected and used?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Are algorithms perpetuating existing biases?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technology accessible to everyone?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Dependence: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Are we becoming overly reliant on technology?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698326" y="1421011"/>
            <a:ext cx="182880" cy="182880"/>
          </a:xfrm>
          <a:prstGeom prst="cube">
            <a:avLst/>
          </a:prstGeom>
          <a:noFill/>
          <a:ln w="1270">
            <a:solidFill>
              <a:srgbClr val="B35A1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05414" y="1207861"/>
            <a:ext cx="182880" cy="182880"/>
          </a:xfrm>
          <a:prstGeom prst="sun">
            <a:avLst/>
          </a:prstGeom>
          <a:noFill/>
          <a:ln w="1270">
            <a:solidFill>
              <a:srgbClr val="9472C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65636" y="161092"/>
            <a:ext cx="182880" cy="182880"/>
          </a:xfrm>
          <a:prstGeom prst="rect">
            <a:avLst/>
          </a:prstGeom>
          <a:noFill/>
          <a:ln w="1270">
            <a:solidFill>
              <a:srgbClr val="70318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57983" y="924653"/>
            <a:ext cx="182880" cy="182880"/>
          </a:xfrm>
          <a:prstGeom prst="triangle">
            <a:avLst/>
          </a:prstGeom>
          <a:noFill/>
          <a:ln w="1270">
            <a:solidFill>
              <a:srgbClr val="F249C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21300" y="4200538"/>
            <a:ext cx="182880" cy="182880"/>
          </a:xfrm>
          <a:prstGeom prst="rect">
            <a:avLst/>
          </a:prstGeom>
          <a:noFill/>
          <a:ln w="1270">
            <a:solidFill>
              <a:srgbClr val="61388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HCI and User Experience (UX)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HCI is a foundational discipline for User Experience (UX) design.  UX encompasses the entire user journey, including all touchpoints with a product or service.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HCI provides the principles and techniques to create usable and effective interfaces.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UX expands on these principles to create delightful and meaningful experiences.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788820" y="1650330"/>
            <a:ext cx="182880" cy="182880"/>
          </a:xfrm>
          <a:prstGeom prst="rect">
            <a:avLst/>
          </a:prstGeom>
          <a:noFill/>
          <a:ln w="1270">
            <a:solidFill>
              <a:srgbClr val="EEFE6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17741" y="2852377"/>
            <a:ext cx="182880" cy="182880"/>
          </a:xfrm>
          <a:prstGeom prst="sun">
            <a:avLst/>
          </a:prstGeom>
          <a:noFill/>
          <a:ln w="1270">
            <a:solidFill>
              <a:srgbClr val="71B0B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12357" y="384120"/>
            <a:ext cx="182880" cy="182880"/>
          </a:xfrm>
          <a:prstGeom prst="sun">
            <a:avLst/>
          </a:prstGeom>
          <a:noFill/>
          <a:ln w="1270">
            <a:solidFill>
              <a:srgbClr val="C5A84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059219" y="2188665"/>
            <a:ext cx="182880" cy="182880"/>
          </a:xfrm>
          <a:prstGeom prst="cube">
            <a:avLst/>
          </a:prstGeom>
          <a:noFill/>
          <a:ln w="1270">
            <a:solidFill>
              <a:srgbClr val="31A60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561745" y="3765512"/>
            <a:ext cx="182880" cy="182880"/>
          </a:xfrm>
          <a:prstGeom prst="triangle">
            <a:avLst/>
          </a:prstGeom>
          <a:noFill/>
          <a:ln w="1270">
            <a:solidFill>
              <a:srgbClr val="1FD13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Microinteractions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Small, focused interactions that provide feedback and enhance the user experience.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Hover effects, animations, sound effects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Make the interface feel more responsive and engaging.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275116" y="2462678"/>
            <a:ext cx="182880" cy="182880"/>
          </a:xfrm>
          <a:prstGeom prst="sun">
            <a:avLst/>
          </a:prstGeom>
          <a:noFill/>
          <a:ln w="1270">
            <a:solidFill>
              <a:srgbClr val="38AC1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089823" y="2053470"/>
            <a:ext cx="182880" cy="182880"/>
          </a:xfrm>
          <a:prstGeom prst="cube">
            <a:avLst/>
          </a:prstGeom>
          <a:noFill/>
          <a:ln w="1270">
            <a:solidFill>
              <a:srgbClr val="4BE01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49765" y="3563295"/>
            <a:ext cx="182880" cy="182880"/>
          </a:xfrm>
          <a:prstGeom prst="triangle">
            <a:avLst/>
          </a:prstGeom>
          <a:noFill/>
          <a:ln w="1270">
            <a:solidFill>
              <a:srgbClr val="6C404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45642" y="142367"/>
            <a:ext cx="182880" cy="182880"/>
          </a:xfrm>
          <a:prstGeom prst="triangle">
            <a:avLst/>
          </a:prstGeom>
          <a:noFill/>
          <a:ln w="1270">
            <a:solidFill>
              <a:srgbClr val="B0410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79955" y="1574810"/>
            <a:ext cx="182880" cy="182880"/>
          </a:xfrm>
          <a:prstGeom prst="triangle">
            <a:avLst/>
          </a:prstGeom>
          <a:noFill/>
          <a:ln w="1270">
            <a:solidFill>
              <a:srgbClr val="BC85B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Information Architecture (IA)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organization and structure of information within a system.  Ensures users can easily find what they are looking for.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Site maps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Navigation menus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Search functionality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601029" y="3101121"/>
            <a:ext cx="182880" cy="182880"/>
          </a:xfrm>
          <a:prstGeom prst="triangle">
            <a:avLst/>
          </a:prstGeom>
          <a:noFill/>
          <a:ln w="1270">
            <a:solidFill>
              <a:srgbClr val="0769A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92420" y="4296098"/>
            <a:ext cx="182880" cy="182880"/>
          </a:xfrm>
          <a:prstGeom prst="cube">
            <a:avLst/>
          </a:prstGeom>
          <a:noFill/>
          <a:ln w="1270">
            <a:solidFill>
              <a:srgbClr val="B08EB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16461" y="2933191"/>
            <a:ext cx="182880" cy="182880"/>
          </a:xfrm>
          <a:prstGeom prst="cube">
            <a:avLst/>
          </a:prstGeom>
          <a:noFill/>
          <a:ln w="1270">
            <a:solidFill>
              <a:srgbClr val="61680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34792" y="4260361"/>
            <a:ext cx="182880" cy="182880"/>
          </a:xfrm>
          <a:prstGeom prst="triangle">
            <a:avLst/>
          </a:prstGeom>
          <a:noFill/>
          <a:ln w="1270">
            <a:solidFill>
              <a:srgbClr val="49E95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461324" y="2840738"/>
            <a:ext cx="182880" cy="182880"/>
          </a:xfrm>
          <a:prstGeom prst="sun">
            <a:avLst/>
          </a:prstGeom>
          <a:noFill/>
          <a:ln w="1270">
            <a:solidFill>
              <a:srgbClr val="D7D39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aesthetic aspects of the interface.  Should be visually appealing and consistent with the brand.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Typography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palette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Imagery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338497" y="804580"/>
            <a:ext cx="182880" cy="182880"/>
          </a:xfrm>
          <a:prstGeom prst="sun">
            <a:avLst/>
          </a:prstGeom>
          <a:noFill/>
          <a:ln w="1270">
            <a:solidFill>
              <a:srgbClr val="58D85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337339" y="3339349"/>
            <a:ext cx="182880" cy="182880"/>
          </a:xfrm>
          <a:prstGeom prst="cube">
            <a:avLst/>
          </a:prstGeom>
          <a:noFill/>
          <a:ln w="1270">
            <a:solidFill>
              <a:srgbClr val="03CB2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533280" y="1811644"/>
            <a:ext cx="182880" cy="182880"/>
          </a:xfrm>
          <a:prstGeom prst="triangle">
            <a:avLst/>
          </a:prstGeom>
          <a:noFill/>
          <a:ln w="1270">
            <a:solidFill>
              <a:srgbClr val="C3560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79332" y="4557567"/>
            <a:ext cx="182880" cy="182880"/>
          </a:xfrm>
          <a:prstGeom prst="cube">
            <a:avLst/>
          </a:prstGeom>
          <a:noFill/>
          <a:ln w="1270">
            <a:solidFill>
              <a:srgbClr val="C4101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71079" y="4417034"/>
            <a:ext cx="182880" cy="182880"/>
          </a:xfrm>
          <a:prstGeom prst="cube">
            <a:avLst/>
          </a:prstGeom>
          <a:noFill/>
          <a:ln w="1270">
            <a:solidFill>
              <a:srgbClr val="52E3D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Interaction Design (IxD)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Focuses on how users interact with the system.  Defines the behavior of the interface.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Click-through prototypes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flows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Wireframes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161101" y="4433558"/>
            <a:ext cx="182880" cy="182880"/>
          </a:xfrm>
          <a:prstGeom prst="sun">
            <a:avLst/>
          </a:prstGeom>
          <a:noFill/>
          <a:ln w="1270">
            <a:solidFill>
              <a:srgbClr val="12ABC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78754" y="642216"/>
            <a:ext cx="182880" cy="182880"/>
          </a:xfrm>
          <a:prstGeom prst="sun">
            <a:avLst/>
          </a:prstGeom>
          <a:noFill/>
          <a:ln w="1270">
            <a:solidFill>
              <a:srgbClr val="5F816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338439" y="319580"/>
            <a:ext cx="182880" cy="182880"/>
          </a:xfrm>
          <a:prstGeom prst="cube">
            <a:avLst/>
          </a:prstGeom>
          <a:noFill/>
          <a:ln w="1270">
            <a:solidFill>
              <a:srgbClr val="BF9CE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44413" y="2514728"/>
            <a:ext cx="182880" cy="182880"/>
          </a:xfrm>
          <a:prstGeom prst="sun">
            <a:avLst/>
          </a:prstGeom>
          <a:noFill/>
          <a:ln w="1270">
            <a:solidFill>
              <a:srgbClr val="3416E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32020" y="23742"/>
            <a:ext cx="182880" cy="182880"/>
          </a:xfrm>
          <a:prstGeom prst="sun">
            <a:avLst/>
          </a:prstGeom>
          <a:noFill/>
          <a:ln w="1270">
            <a:solidFill>
              <a:srgbClr val="7D88E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HCI is Everywhere!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From your smartwatch to your car's dashboard, HCI principles are at play. Paying attention to HCI leads to better products and happier users.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591823" y="939578"/>
            <a:ext cx="182880" cy="182880"/>
          </a:xfrm>
          <a:prstGeom prst="sun">
            <a:avLst/>
          </a:prstGeom>
          <a:noFill/>
          <a:ln w="1270">
            <a:solidFill>
              <a:srgbClr val="77827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18971" y="160476"/>
            <a:ext cx="182880" cy="182880"/>
          </a:xfrm>
          <a:prstGeom prst="triangle">
            <a:avLst/>
          </a:prstGeom>
          <a:noFill/>
          <a:ln w="1270">
            <a:solidFill>
              <a:srgbClr val="63FE5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51789" y="1063875"/>
            <a:ext cx="182880" cy="182880"/>
          </a:xfrm>
          <a:prstGeom prst="cube">
            <a:avLst/>
          </a:prstGeom>
          <a:noFill/>
          <a:ln w="1270">
            <a:solidFill>
              <a:srgbClr val="97ACA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32040" y="3612752"/>
            <a:ext cx="182880" cy="182880"/>
          </a:xfrm>
          <a:prstGeom prst="triangle">
            <a:avLst/>
          </a:prstGeom>
          <a:noFill/>
          <a:ln w="1270">
            <a:solidFill>
              <a:srgbClr val="BA9A6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638620" y="2684496"/>
            <a:ext cx="182880" cy="182880"/>
          </a:xfrm>
          <a:prstGeom prst="rect">
            <a:avLst/>
          </a:prstGeom>
          <a:noFill/>
          <a:ln w="1270">
            <a:solidFill>
              <a:srgbClr val="A06DE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Takeaways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HCI is about designing technology that is usable, efficient, and enjoyable.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your users is crucial.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Prototyping and testing are essential parts of the design process.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 is paramount.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future of HCI is exciting!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27</a:t>
            </a:r>
            <a:endParaRPr 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767491" y="68927"/>
            <a:ext cx="182880" cy="182880"/>
          </a:xfrm>
          <a:prstGeom prst="rect">
            <a:avLst/>
          </a:prstGeom>
          <a:noFill/>
          <a:ln w="1270">
            <a:solidFill>
              <a:srgbClr val="61A0A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36044" y="1968464"/>
            <a:ext cx="182880" cy="182880"/>
          </a:xfrm>
          <a:prstGeom prst="rect">
            <a:avLst/>
          </a:prstGeom>
          <a:noFill/>
          <a:ln w="1270">
            <a:solidFill>
              <a:srgbClr val="176AE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40671" y="3983304"/>
            <a:ext cx="182880" cy="182880"/>
          </a:xfrm>
          <a:prstGeom prst="triangle">
            <a:avLst/>
          </a:prstGeom>
          <a:noFill/>
          <a:ln w="1270">
            <a:solidFill>
              <a:srgbClr val="C0866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5491" y="659305"/>
            <a:ext cx="182880" cy="182880"/>
          </a:xfrm>
          <a:prstGeom prst="cube">
            <a:avLst/>
          </a:prstGeom>
          <a:noFill/>
          <a:ln w="1270">
            <a:solidFill>
              <a:srgbClr val="AE42F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83800" y="4557835"/>
            <a:ext cx="182880" cy="182880"/>
          </a:xfrm>
          <a:prstGeom prst="triangle">
            <a:avLst/>
          </a:prstGeom>
          <a:noFill/>
          <a:ln w="1270">
            <a:solidFill>
              <a:srgbClr val="80DE6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Questions?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discuss the future of Human-Computer Interaction!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28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529162" y="2918720"/>
            <a:ext cx="182880" cy="182880"/>
          </a:xfrm>
          <a:prstGeom prst="rect">
            <a:avLst/>
          </a:prstGeom>
          <a:noFill/>
          <a:ln w="1270">
            <a:solidFill>
              <a:srgbClr val="07E5D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69735" y="1293430"/>
            <a:ext cx="182880" cy="182880"/>
          </a:xfrm>
          <a:prstGeom prst="triangle">
            <a:avLst/>
          </a:prstGeom>
          <a:noFill/>
          <a:ln w="1270">
            <a:solidFill>
              <a:srgbClr val="A2BE1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52459" y="137854"/>
            <a:ext cx="182880" cy="182880"/>
          </a:xfrm>
          <a:prstGeom prst="cube">
            <a:avLst/>
          </a:prstGeom>
          <a:noFill/>
          <a:ln w="1270">
            <a:solidFill>
              <a:srgbClr val="14917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05853" y="4550888"/>
            <a:ext cx="182880" cy="182880"/>
          </a:xfrm>
          <a:prstGeom prst="rect">
            <a:avLst/>
          </a:prstGeom>
          <a:noFill/>
          <a:ln w="1270">
            <a:solidFill>
              <a:srgbClr val="06739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60073" y="4037642"/>
            <a:ext cx="182880" cy="182880"/>
          </a:xfrm>
          <a:prstGeom prst="rect">
            <a:avLst/>
          </a:prstGeom>
          <a:noFill/>
          <a:ln w="1270">
            <a:solidFill>
              <a:srgbClr val="ED8FA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is HCI Important?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Easy to learn and use.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Efficiency: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Complete tasks quickly.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Effectiveness: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Achieve desired goals.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Safety: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Prevent errors and protect users.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Satisfaction: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Enjoyable and pleasant experience.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Accessibility: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Designed for all users, including those with disabilities.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36355" y="3449890"/>
            <a:ext cx="182880" cy="182880"/>
          </a:xfrm>
          <a:prstGeom prst="cube">
            <a:avLst/>
          </a:prstGeom>
          <a:noFill/>
          <a:ln w="1270">
            <a:solidFill>
              <a:srgbClr val="793FA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4486" y="771969"/>
            <a:ext cx="182880" cy="182880"/>
          </a:xfrm>
          <a:prstGeom prst="sun">
            <a:avLst/>
          </a:prstGeom>
          <a:noFill/>
          <a:ln w="1270">
            <a:solidFill>
              <a:srgbClr val="567EC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76082" y="4094318"/>
            <a:ext cx="182880" cy="182880"/>
          </a:xfrm>
          <a:prstGeom prst="triangle">
            <a:avLst/>
          </a:prstGeom>
          <a:noFill/>
          <a:ln w="1270">
            <a:solidFill>
              <a:srgbClr val="2610C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66259" y="1691156"/>
            <a:ext cx="182880" cy="182880"/>
          </a:xfrm>
          <a:prstGeom prst="rect">
            <a:avLst/>
          </a:prstGeom>
          <a:noFill/>
          <a:ln w="1270">
            <a:solidFill>
              <a:srgbClr val="5C1CF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18341" y="3007171"/>
            <a:ext cx="182880" cy="182880"/>
          </a:xfrm>
          <a:prstGeom prst="cube">
            <a:avLst/>
          </a:prstGeom>
          <a:noFill/>
          <a:ln w="1270">
            <a:solidFill>
              <a:srgbClr val="DAEDC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Principles of Good Design: Visibility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Important elements should be visible. Users should easily see what actions are possible and how to perform them.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Are the buttons on the screen clear?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you easily find the search bar?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 it obvious how to save a file?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444079" y="1559931"/>
            <a:ext cx="182880" cy="182880"/>
          </a:xfrm>
          <a:prstGeom prst="triangle">
            <a:avLst/>
          </a:prstGeom>
          <a:noFill/>
          <a:ln w="1270">
            <a:solidFill>
              <a:srgbClr val="AC198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59617" y="1391296"/>
            <a:ext cx="182880" cy="182880"/>
          </a:xfrm>
          <a:prstGeom prst="cube">
            <a:avLst/>
          </a:prstGeom>
          <a:noFill/>
          <a:ln w="1270">
            <a:solidFill>
              <a:srgbClr val="8CE43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65885" y="1067944"/>
            <a:ext cx="182880" cy="182880"/>
          </a:xfrm>
          <a:prstGeom prst="rect">
            <a:avLst/>
          </a:prstGeom>
          <a:noFill/>
          <a:ln w="1270">
            <a:solidFill>
              <a:srgbClr val="98224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33203" y="980981"/>
            <a:ext cx="182880" cy="182880"/>
          </a:xfrm>
          <a:prstGeom prst="cube">
            <a:avLst/>
          </a:prstGeom>
          <a:noFill/>
          <a:ln w="1270">
            <a:solidFill>
              <a:srgbClr val="1AE3B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781876" y="3451747"/>
            <a:ext cx="182880" cy="182880"/>
          </a:xfrm>
          <a:prstGeom prst="cube">
            <a:avLst/>
          </a:prstGeom>
          <a:noFill/>
          <a:ln w="1270">
            <a:solidFill>
              <a:srgbClr val="E29BA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Principles of Good Design: Feedback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system should provide feedback to the user, indicating what action has been taken and the result.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you click a button, does it light up?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Does the system tell you when a file is saved successfully?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Does it warn you if you are about to delete something important?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544612" y="3907884"/>
            <a:ext cx="182880" cy="182880"/>
          </a:xfrm>
          <a:prstGeom prst="cube">
            <a:avLst/>
          </a:prstGeom>
          <a:noFill/>
          <a:ln w="1270">
            <a:solidFill>
              <a:srgbClr val="ECEF8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17316" y="1597810"/>
            <a:ext cx="182880" cy="182880"/>
          </a:xfrm>
          <a:prstGeom prst="sun">
            <a:avLst/>
          </a:prstGeom>
          <a:noFill/>
          <a:ln w="1270">
            <a:solidFill>
              <a:srgbClr val="53479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29937" y="1084885"/>
            <a:ext cx="182880" cy="182880"/>
          </a:xfrm>
          <a:prstGeom prst="sun">
            <a:avLst/>
          </a:prstGeom>
          <a:noFill/>
          <a:ln w="1270">
            <a:solidFill>
              <a:srgbClr val="253F2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519874" y="3343410"/>
            <a:ext cx="182880" cy="182880"/>
          </a:xfrm>
          <a:prstGeom prst="sun">
            <a:avLst/>
          </a:prstGeom>
          <a:noFill/>
          <a:ln w="1270">
            <a:solidFill>
              <a:srgbClr val="5F554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94602" y="2822690"/>
            <a:ext cx="182880" cy="182880"/>
          </a:xfrm>
          <a:prstGeom prst="rect">
            <a:avLst/>
          </a:prstGeom>
          <a:noFill/>
          <a:ln w="1270">
            <a:solidFill>
              <a:srgbClr val="92842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Principles of Good Design: Constraints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 the ways a product can be used to prevent errors. Guide the user towards the correct actions.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form might only accept numbers in a phone number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door can only be opened in one direction.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Grayed-out buttons indicate unavailable options.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644140" y="2762000"/>
            <a:ext cx="182880" cy="182880"/>
          </a:xfrm>
          <a:prstGeom prst="rect">
            <a:avLst/>
          </a:prstGeom>
          <a:noFill/>
          <a:ln w="1270">
            <a:solidFill>
              <a:srgbClr val="8A155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24031" y="1235454"/>
            <a:ext cx="182880" cy="182880"/>
          </a:xfrm>
          <a:prstGeom prst="cube">
            <a:avLst/>
          </a:prstGeom>
          <a:noFill/>
          <a:ln w="1270">
            <a:solidFill>
              <a:srgbClr val="E8D74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36023" y="1930049"/>
            <a:ext cx="182880" cy="182880"/>
          </a:xfrm>
          <a:prstGeom prst="sun">
            <a:avLst/>
          </a:prstGeom>
          <a:noFill/>
          <a:ln w="1270">
            <a:solidFill>
              <a:srgbClr val="30C35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8132" y="1991014"/>
            <a:ext cx="182880" cy="182880"/>
          </a:xfrm>
          <a:prstGeom prst="rect">
            <a:avLst/>
          </a:prstGeom>
          <a:noFill/>
          <a:ln w="1270">
            <a:solidFill>
              <a:srgbClr val="9BF30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329428" y="3343662"/>
            <a:ext cx="182880" cy="182880"/>
          </a:xfrm>
          <a:prstGeom prst="sun">
            <a:avLst/>
          </a:prstGeom>
          <a:noFill/>
          <a:ln w="1270">
            <a:solidFill>
              <a:srgbClr val="F2203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Principles of Good Design: Consistency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consistent design elements and language throughout the system. This makes it easier for users to learn and remember how to use the system.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the same button style for similar actions.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consistent terminology throughout the interface.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Maintain a similar layout across different pages.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959480" y="3259916"/>
            <a:ext cx="182880" cy="182880"/>
          </a:xfrm>
          <a:prstGeom prst="sun">
            <a:avLst/>
          </a:prstGeom>
          <a:noFill/>
          <a:ln w="1270">
            <a:solidFill>
              <a:srgbClr val="8D25D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11097" y="2215112"/>
            <a:ext cx="182880" cy="182880"/>
          </a:xfrm>
          <a:prstGeom prst="rect">
            <a:avLst/>
          </a:prstGeom>
          <a:noFill/>
          <a:ln w="1270">
            <a:solidFill>
              <a:srgbClr val="DFF3B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05378" y="4332735"/>
            <a:ext cx="182880" cy="182880"/>
          </a:xfrm>
          <a:prstGeom prst="cube">
            <a:avLst/>
          </a:prstGeom>
          <a:noFill/>
          <a:ln w="1270">
            <a:solidFill>
              <a:srgbClr val="EC5D7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228349" y="1782072"/>
            <a:ext cx="182880" cy="182880"/>
          </a:xfrm>
          <a:prstGeom prst="rect">
            <a:avLst/>
          </a:prstGeom>
          <a:noFill/>
          <a:ln w="1270">
            <a:solidFill>
              <a:srgbClr val="35835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54883" y="1073811"/>
            <a:ext cx="182880" cy="182880"/>
          </a:xfrm>
          <a:prstGeom prst="rect">
            <a:avLst/>
          </a:prstGeom>
          <a:noFill/>
          <a:ln w="1270">
            <a:solidFill>
              <a:srgbClr val="6B10F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Principles of Good Design: Affordance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design of an object should suggest its function.  What does it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afford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user?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door handle suggests pulling or pushing.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button suggests clicking.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scroll bar suggests scrolling.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613360" y="2971730"/>
            <a:ext cx="182880" cy="182880"/>
          </a:xfrm>
          <a:prstGeom prst="triangle">
            <a:avLst/>
          </a:prstGeom>
          <a:noFill/>
          <a:ln w="1270">
            <a:solidFill>
              <a:srgbClr val="56570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39823" y="1738862"/>
            <a:ext cx="182880" cy="182880"/>
          </a:xfrm>
          <a:prstGeom prst="cube">
            <a:avLst/>
          </a:prstGeom>
          <a:noFill/>
          <a:ln w="1270">
            <a:solidFill>
              <a:srgbClr val="FF781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54945" y="4069580"/>
            <a:ext cx="182880" cy="182880"/>
          </a:xfrm>
          <a:prstGeom prst="sun">
            <a:avLst/>
          </a:prstGeom>
          <a:noFill/>
          <a:ln w="1270">
            <a:solidFill>
              <a:srgbClr val="8B17B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65894" y="4031870"/>
            <a:ext cx="182880" cy="182880"/>
          </a:xfrm>
          <a:prstGeom prst="triangle">
            <a:avLst/>
          </a:prstGeom>
          <a:noFill/>
          <a:ln w="1270">
            <a:solidFill>
              <a:srgbClr val="1436C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06097" y="2311380"/>
            <a:ext cx="182880" cy="182880"/>
          </a:xfrm>
          <a:prstGeom prst="cube">
            <a:avLst/>
          </a:prstGeom>
          <a:noFill/>
          <a:ln w="1270">
            <a:solidFill>
              <a:srgbClr val="1A5B0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Mental Models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Users develop mental models of how things work.  Good HCI design aligns with these existing mental models.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a user thinks of files as being stored in folders, the interface should reflect that.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 introduce unexpected or confusing behaviors.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2025-02-24T09:26:16Z</dcterms:created>
  <dcterms:modified xsi:type="dcterms:W3CDTF">2025-02-24T09:26:16Z</dcterms:modified>
</cp:coreProperties>
</file>