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4881647" y="4545500"/>
            <a:ext cx="182880" cy="182880"/>
          </a:xfrm>
          <a:prstGeom prst="sun">
            <a:avLst/>
          </a:prstGeom>
          <a:noFill/>
          <a:ln w="1270">
            <a:solidFill>
              <a:srgbClr val="9E44A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66680" y="1704151"/>
            <a:ext cx="182880" cy="182880"/>
          </a:xfrm>
          <a:prstGeom prst="cube">
            <a:avLst/>
          </a:prstGeom>
          <a:noFill/>
          <a:ln w="1270">
            <a:solidFill>
              <a:srgbClr val="D763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76350" y="4521398"/>
            <a:ext cx="182880" cy="182880"/>
          </a:xfrm>
          <a:prstGeom prst="triangle">
            <a:avLst/>
          </a:prstGeom>
          <a:noFill/>
          <a:ln w="1270">
            <a:solidFill>
              <a:srgbClr val="B4844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36480" y="3381991"/>
            <a:ext cx="182880" cy="182880"/>
          </a:xfrm>
          <a:prstGeom prst="cube">
            <a:avLst/>
          </a:prstGeom>
          <a:noFill/>
          <a:ln w="1270">
            <a:solidFill>
              <a:srgbClr val="6DAE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9173" y="240128"/>
            <a:ext cx="182880" cy="182880"/>
          </a:xfrm>
          <a:prstGeom prst="rect">
            <a:avLst/>
          </a:prstGeom>
          <a:noFill/>
          <a:ln w="1270">
            <a:solidFill>
              <a:srgbClr val="BFDA24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Learning: An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Machine Learning?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simple explanation.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Machine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Supervised, Unsupervised, and Reinforcement Learning.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Linear Regression, Decision Trees, Clustering, and Neural Networks (briefly).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Machine Learning Process: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data collection to model deployment.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Machine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Real-world examples.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Bias and fairness.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Started: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Resources for learning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66108" y="3498321"/>
            <a:ext cx="182880" cy="182880"/>
          </a:xfrm>
          <a:prstGeom prst="triangle">
            <a:avLst/>
          </a:prstGeom>
          <a:noFill/>
          <a:ln w="1270">
            <a:solidFill>
              <a:srgbClr val="AD9FB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160855" y="1566510"/>
            <a:ext cx="182880" cy="182880"/>
          </a:xfrm>
          <a:prstGeom prst="cube">
            <a:avLst/>
          </a:prstGeom>
          <a:noFill/>
          <a:ln w="1270">
            <a:solidFill>
              <a:srgbClr val="83B87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25582" y="1034748"/>
            <a:ext cx="182880" cy="182880"/>
          </a:xfrm>
          <a:prstGeom prst="triangle">
            <a:avLst/>
          </a:prstGeom>
          <a:noFill/>
          <a:ln w="1270">
            <a:solidFill>
              <a:srgbClr val="26D9A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19811" y="2188630"/>
            <a:ext cx="182880" cy="182880"/>
          </a:xfrm>
          <a:prstGeom prst="triangle">
            <a:avLst/>
          </a:prstGeom>
          <a:noFill/>
          <a:ln w="1270">
            <a:solidFill>
              <a:srgbClr val="AF1F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220985" y="1834447"/>
            <a:ext cx="182880" cy="182880"/>
          </a:xfrm>
          <a:prstGeom prst="sun">
            <a:avLst/>
          </a:prstGeom>
          <a:noFill/>
          <a:ln w="1270">
            <a:solidFill>
              <a:srgbClr val="D1C07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Algorithms: Neural Networks (Briefly)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Neural Networks are complex models inspired by the structure of the human brain.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Made up of interconnected nodes (neurons) organized in layers.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learn complex patterns and relationships in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for a wide variety of tasks, including image recognition, natural language processing, and machine translation.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is a subset of machine learning which uses Neural Networks with many (deep) layers.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233371" y="4154064"/>
            <a:ext cx="182880" cy="182880"/>
          </a:xfrm>
          <a:prstGeom prst="triangle">
            <a:avLst/>
          </a:prstGeom>
          <a:noFill/>
          <a:ln w="1270">
            <a:solidFill>
              <a:srgbClr val="B5E33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6661" y="3352720"/>
            <a:ext cx="182880" cy="182880"/>
          </a:xfrm>
          <a:prstGeom prst="cube">
            <a:avLst/>
          </a:prstGeom>
          <a:noFill/>
          <a:ln w="1270">
            <a:solidFill>
              <a:srgbClr val="2573B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64655" y="1537572"/>
            <a:ext cx="182880" cy="182880"/>
          </a:xfrm>
          <a:prstGeom prst="triangle">
            <a:avLst/>
          </a:prstGeom>
          <a:noFill/>
          <a:ln w="1270">
            <a:solidFill>
              <a:srgbClr val="2011A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0299" y="1107531"/>
            <a:ext cx="182880" cy="182880"/>
          </a:xfrm>
          <a:prstGeom prst="triangle">
            <a:avLst/>
          </a:prstGeom>
          <a:noFill/>
          <a:ln w="1270">
            <a:solidFill>
              <a:srgbClr val="3BEC0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58109" y="2613564"/>
            <a:ext cx="182880" cy="182880"/>
          </a:xfrm>
          <a:prstGeom prst="rect">
            <a:avLst/>
          </a:prstGeom>
          <a:noFill/>
          <a:ln w="1270">
            <a:solidFill>
              <a:srgbClr val="1424B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Machine Learning Process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typical Machine Learning process involves the following steps: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relevant data for your problem.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Preprocessing: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Clean, transform, and prepare the data (handling missing values, scaling, etc.).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 Engineering: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or create relevant features from the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Selection: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the appropriate algorithm for your problem.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Training: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 the model using the prepared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Evaluation: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 the performance of the model using evaluation metrics.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Tuning: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Adjust the model parameters to improve performance.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 Deployment: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Put the model into production and make it available for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Monitoring &amp; Maintenance: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Continuously monitor the model's performance and retrain it as needed.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09175" y="3616178"/>
            <a:ext cx="182880" cy="182880"/>
          </a:xfrm>
          <a:prstGeom prst="cube">
            <a:avLst/>
          </a:prstGeom>
          <a:noFill/>
          <a:ln w="1270">
            <a:solidFill>
              <a:srgbClr val="05BAD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2877" y="1957312"/>
            <a:ext cx="182880" cy="182880"/>
          </a:xfrm>
          <a:prstGeom prst="rect">
            <a:avLst/>
          </a:prstGeom>
          <a:noFill/>
          <a:ln w="1270">
            <a:solidFill>
              <a:srgbClr val="D9E40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56260" y="1874514"/>
            <a:ext cx="182880" cy="182880"/>
          </a:xfrm>
          <a:prstGeom prst="cube">
            <a:avLst/>
          </a:prstGeom>
          <a:noFill/>
          <a:ln w="1270">
            <a:solidFill>
              <a:srgbClr val="CD3FE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840674" y="1102227"/>
            <a:ext cx="182880" cy="182880"/>
          </a:xfrm>
          <a:prstGeom prst="rect">
            <a:avLst/>
          </a:prstGeom>
          <a:noFill/>
          <a:ln w="1270">
            <a:solidFill>
              <a:srgbClr val="A3F24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505815" y="1426060"/>
            <a:ext cx="182880" cy="182880"/>
          </a:xfrm>
          <a:prstGeom prst="rect">
            <a:avLst/>
          </a:prstGeom>
          <a:noFill/>
          <a:ln w="1270">
            <a:solidFill>
              <a:srgbClr val="897DB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Machine Learning: Healthcare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is revolutionizing healthcare: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Disease Diagnosis: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diseases from medical images or patient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Drug Discovery: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Accelerating the process of finding new drugs.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Medicine: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Tailoring treatment plans to individual patients.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Predictive Analytics: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Predicting patient outcomes and identifying high-risk patients.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85980" y="2116433"/>
            <a:ext cx="182880" cy="182880"/>
          </a:xfrm>
          <a:prstGeom prst="sun">
            <a:avLst/>
          </a:prstGeom>
          <a:noFill/>
          <a:ln w="1270">
            <a:solidFill>
              <a:srgbClr val="5ECA4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8141" y="3209610"/>
            <a:ext cx="182880" cy="182880"/>
          </a:xfrm>
          <a:prstGeom prst="sun">
            <a:avLst/>
          </a:prstGeom>
          <a:noFill/>
          <a:ln w="1270">
            <a:solidFill>
              <a:srgbClr val="E7666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643284" y="2059671"/>
            <a:ext cx="182880" cy="182880"/>
          </a:xfrm>
          <a:prstGeom prst="sun">
            <a:avLst/>
          </a:prstGeom>
          <a:noFill/>
          <a:ln w="1270">
            <a:solidFill>
              <a:srgbClr val="A314A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92563" y="1531242"/>
            <a:ext cx="182880" cy="182880"/>
          </a:xfrm>
          <a:prstGeom prst="triangle">
            <a:avLst/>
          </a:prstGeom>
          <a:noFill/>
          <a:ln w="1270">
            <a:solidFill>
              <a:srgbClr val="6036B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38400" y="3861382"/>
            <a:ext cx="182880" cy="182880"/>
          </a:xfrm>
          <a:prstGeom prst="sun">
            <a:avLst/>
          </a:prstGeom>
          <a:noFill/>
          <a:ln w="1270">
            <a:solidFill>
              <a:srgbClr val="E0FB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Machine Learning: Finance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is widely used in the finance industry: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Fraud Detection: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Identifying fraudulent transactions.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Risk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Assessing credit risk and market risk.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Algorithmic Trading: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automated trading strategies.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Service: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personalized recommendations and support.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624521" y="3209126"/>
            <a:ext cx="182880" cy="182880"/>
          </a:xfrm>
          <a:prstGeom prst="rect">
            <a:avLst/>
          </a:prstGeom>
          <a:noFill/>
          <a:ln w="1270">
            <a:solidFill>
              <a:srgbClr val="B3093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029972" y="3254871"/>
            <a:ext cx="182880" cy="182880"/>
          </a:xfrm>
          <a:prstGeom prst="triangle">
            <a:avLst/>
          </a:prstGeom>
          <a:noFill/>
          <a:ln w="1270">
            <a:solidFill>
              <a:srgbClr val="B82A0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50228" y="4188365"/>
            <a:ext cx="182880" cy="182880"/>
          </a:xfrm>
          <a:prstGeom prst="sun">
            <a:avLst/>
          </a:prstGeom>
          <a:noFill/>
          <a:ln w="1270">
            <a:solidFill>
              <a:srgbClr val="9102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28103" y="1604209"/>
            <a:ext cx="182880" cy="182880"/>
          </a:xfrm>
          <a:prstGeom prst="rect">
            <a:avLst/>
          </a:prstGeom>
          <a:noFill/>
          <a:ln w="1270">
            <a:solidFill>
              <a:srgbClr val="6E58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97442" y="326522"/>
            <a:ext cx="182880" cy="182880"/>
          </a:xfrm>
          <a:prstGeom prst="sun">
            <a:avLst/>
          </a:prstGeom>
          <a:noFill/>
          <a:ln w="1270">
            <a:solidFill>
              <a:srgbClr val="B9CF5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Machine Learning: Retail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enhances the retail experience: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Recommendations: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Suggesting products that customers are likely to buy.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Inventory Management: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inventory levels to meet demand.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Price Optimization: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Setting prices that maximize profits.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Segmentation: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Targeting customers with specific marketing campaigns.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363837" y="4136034"/>
            <a:ext cx="182880" cy="182880"/>
          </a:xfrm>
          <a:prstGeom prst="rect">
            <a:avLst/>
          </a:prstGeom>
          <a:noFill/>
          <a:ln w="1270">
            <a:solidFill>
              <a:srgbClr val="7FE9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43262" y="3667686"/>
            <a:ext cx="182880" cy="182880"/>
          </a:xfrm>
          <a:prstGeom prst="rect">
            <a:avLst/>
          </a:prstGeom>
          <a:noFill/>
          <a:ln w="1270">
            <a:solidFill>
              <a:srgbClr val="F3337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61472" y="228981"/>
            <a:ext cx="182880" cy="182880"/>
          </a:xfrm>
          <a:prstGeom prst="triangle">
            <a:avLst/>
          </a:prstGeom>
          <a:noFill/>
          <a:ln w="1270">
            <a:solidFill>
              <a:srgbClr val="5E974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63103" y="4551076"/>
            <a:ext cx="182880" cy="182880"/>
          </a:xfrm>
          <a:prstGeom prst="rect">
            <a:avLst/>
          </a:prstGeom>
          <a:noFill/>
          <a:ln w="1270">
            <a:solidFill>
              <a:srgbClr val="463A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94506" y="270114"/>
            <a:ext cx="182880" cy="182880"/>
          </a:xfrm>
          <a:prstGeom prst="rect">
            <a:avLst/>
          </a:prstGeom>
          <a:noFill/>
          <a:ln w="1270">
            <a:solidFill>
              <a:srgbClr val="5EDB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Machine Learning: Transportation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is transforming transportation: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Autonomous Vehicles: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self-driving cars and trucks.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Traffic Optimization: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traffic flow and reducing congestion.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Predictive Maintenance: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Predicting when vehicles will need maintenance.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Route Optimization: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the most efficient routes for deliveries.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67836" y="2787717"/>
            <a:ext cx="182880" cy="182880"/>
          </a:xfrm>
          <a:prstGeom prst="triangle">
            <a:avLst/>
          </a:prstGeom>
          <a:noFill/>
          <a:ln w="1270">
            <a:solidFill>
              <a:srgbClr val="BE494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88684" y="1886183"/>
            <a:ext cx="182880" cy="182880"/>
          </a:xfrm>
          <a:prstGeom prst="rect">
            <a:avLst/>
          </a:prstGeom>
          <a:noFill/>
          <a:ln w="1270">
            <a:solidFill>
              <a:srgbClr val="DF5F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79001" y="1811088"/>
            <a:ext cx="182880" cy="182880"/>
          </a:xfrm>
          <a:prstGeom prst="triangle">
            <a:avLst/>
          </a:prstGeom>
          <a:noFill/>
          <a:ln w="1270">
            <a:solidFill>
              <a:srgbClr val="97430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39415" y="3681988"/>
            <a:ext cx="182880" cy="182880"/>
          </a:xfrm>
          <a:prstGeom prst="cube">
            <a:avLst/>
          </a:prstGeom>
          <a:noFill/>
          <a:ln w="1270">
            <a:solidFill>
              <a:srgbClr val="36C0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43257" y="4312772"/>
            <a:ext cx="182880" cy="182880"/>
          </a:xfrm>
          <a:prstGeom prst="rect">
            <a:avLst/>
          </a:prstGeom>
          <a:noFill/>
          <a:ln w="1270">
            <a:solidFill>
              <a:srgbClr val="0D70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Considerations: Bias in Machine Learning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models can perpetuate and amplify existing biases in the data they are trained 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Sources of Bias: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Biased data: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Data that is not representative of the population.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Biased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 that are designed to favor certain groups.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Consequences of Bias: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Unfair or discriminatory outcomes.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Mitigation Strategies: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collection and cleaning.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Algorithmic fairness techniques.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6695" y="3730581"/>
            <a:ext cx="182880" cy="182880"/>
          </a:xfrm>
          <a:prstGeom prst="rect">
            <a:avLst/>
          </a:prstGeom>
          <a:noFill/>
          <a:ln w="1270">
            <a:solidFill>
              <a:srgbClr val="E6557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82023" y="63239"/>
            <a:ext cx="182880" cy="182880"/>
          </a:xfrm>
          <a:prstGeom prst="rect">
            <a:avLst/>
          </a:prstGeom>
          <a:noFill/>
          <a:ln w="1270">
            <a:solidFill>
              <a:srgbClr val="B43DF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17096" y="3407852"/>
            <a:ext cx="182880" cy="182880"/>
          </a:xfrm>
          <a:prstGeom prst="triangle">
            <a:avLst/>
          </a:prstGeom>
          <a:noFill/>
          <a:ln w="1270">
            <a:solidFill>
              <a:srgbClr val="DE37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47433" y="525564"/>
            <a:ext cx="182880" cy="182880"/>
          </a:xfrm>
          <a:prstGeom prst="triangle">
            <a:avLst/>
          </a:prstGeom>
          <a:noFill/>
          <a:ln w="1270">
            <a:solidFill>
              <a:srgbClr val="6C4CB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196142" y="4423150"/>
            <a:ext cx="182880" cy="182880"/>
          </a:xfrm>
          <a:prstGeom prst="triangle">
            <a:avLst/>
          </a:prstGeom>
          <a:noFill/>
          <a:ln w="1270">
            <a:solidFill>
              <a:srgbClr val="534F9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Considerations: Fairness in Machine Learning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Fairness in Machine Learning means ensuring that models do not discriminate against individuals or groups.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 Definitions of Fairness: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Equal opportunity: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that all groups have an equal chance of receiving a positive outcome.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Equal accuracy: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Ensuring that the model is equally accurate for all groups.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Trade-offs: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Achieving fairness can sometimes come at the expense of accuracy.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 of Transparency and Accountability.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718305" y="1737428"/>
            <a:ext cx="182880" cy="182880"/>
          </a:xfrm>
          <a:prstGeom prst="triangle">
            <a:avLst/>
          </a:prstGeom>
          <a:noFill/>
          <a:ln w="1270">
            <a:solidFill>
              <a:srgbClr val="CF7B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39968" y="168536"/>
            <a:ext cx="182880" cy="182880"/>
          </a:xfrm>
          <a:prstGeom prst="sun">
            <a:avLst/>
          </a:prstGeom>
          <a:noFill/>
          <a:ln w="1270">
            <a:solidFill>
              <a:srgbClr val="77FA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63468" y="129112"/>
            <a:ext cx="182880" cy="182880"/>
          </a:xfrm>
          <a:prstGeom prst="rect">
            <a:avLst/>
          </a:prstGeom>
          <a:noFill/>
          <a:ln w="1270">
            <a:solidFill>
              <a:srgbClr val="F42D4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73912" y="491840"/>
            <a:ext cx="182880" cy="182880"/>
          </a:xfrm>
          <a:prstGeom prst="rect">
            <a:avLst/>
          </a:prstGeom>
          <a:noFill/>
          <a:ln w="1270">
            <a:solidFill>
              <a:srgbClr val="F000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91064" y="3898327"/>
            <a:ext cx="182880" cy="182880"/>
          </a:xfrm>
          <a:prstGeom prst="triangle">
            <a:avLst/>
          </a:prstGeom>
          <a:noFill/>
          <a:ln w="1270">
            <a:solidFill>
              <a:srgbClr val="E3574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Started: Resources for Learning More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Here are some resources to help you learn more about Machine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edX, Udacity, DataCamp.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"Hands-On Machine Learning with Scikit-Learn, Keras &amp; TensorFlow" by Aurélien Géron, "Python Machine Learning" by Sebastian Raschka and Vahid Mirjalili.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Platforms: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Kaggle (for competitions and datasets), Google Colab (for running code in the cloud).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Scikit-learn, TensorFlow, PyTorch.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Stack Overflow, Reddit (r/MachineLearning).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425536" y="1638863"/>
            <a:ext cx="182880" cy="182880"/>
          </a:xfrm>
          <a:prstGeom prst="cube">
            <a:avLst/>
          </a:prstGeom>
          <a:noFill/>
          <a:ln w="1270">
            <a:solidFill>
              <a:srgbClr val="E217A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008947" y="3392830"/>
            <a:ext cx="182880" cy="182880"/>
          </a:xfrm>
          <a:prstGeom prst="sun">
            <a:avLst/>
          </a:prstGeom>
          <a:noFill/>
          <a:ln w="1270">
            <a:solidFill>
              <a:srgbClr val="F6AF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43945" y="41503"/>
            <a:ext cx="182880" cy="182880"/>
          </a:xfrm>
          <a:prstGeom prst="triangle">
            <a:avLst/>
          </a:prstGeom>
          <a:noFill/>
          <a:ln w="1270">
            <a:solidFill>
              <a:srgbClr val="4B6F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69802" y="2186398"/>
            <a:ext cx="182880" cy="182880"/>
          </a:xfrm>
          <a:prstGeom prst="cube">
            <a:avLst/>
          </a:prstGeom>
          <a:noFill/>
          <a:ln w="1270">
            <a:solidFill>
              <a:srgbClr val="3D491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7823" y="405485"/>
            <a:ext cx="182880" cy="182880"/>
          </a:xfrm>
          <a:prstGeom prst="cube">
            <a:avLst/>
          </a:prstGeom>
          <a:noFill/>
          <a:ln w="1270">
            <a:solidFill>
              <a:srgbClr val="3058B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 for Machine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 is the most popular programming language for Machine Learning.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Python?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Syntax: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to learn and use.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Extensive Libraries: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Rich ecosystem of libraries for data science and ML (NumPy, Pandas, Scikit-learn, TensorFlow, PyTorch).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Large Community: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Active community providing support and resources.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Recommended: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Get familiar with Python basics before diving into ML libraries.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410946" y="811128"/>
            <a:ext cx="182880" cy="182880"/>
          </a:xfrm>
          <a:prstGeom prst="sun">
            <a:avLst/>
          </a:prstGeom>
          <a:noFill/>
          <a:ln w="1270">
            <a:solidFill>
              <a:srgbClr val="091A7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16190" y="2212433"/>
            <a:ext cx="182880" cy="182880"/>
          </a:xfrm>
          <a:prstGeom prst="cube">
            <a:avLst/>
          </a:prstGeom>
          <a:noFill/>
          <a:ln w="1270">
            <a:solidFill>
              <a:srgbClr val="04501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05988" y="2948219"/>
            <a:ext cx="182880" cy="182880"/>
          </a:xfrm>
          <a:prstGeom prst="rect">
            <a:avLst/>
          </a:prstGeom>
          <a:noFill/>
          <a:ln w="1270">
            <a:solidFill>
              <a:srgbClr val="FD8A1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42657" y="4216488"/>
            <a:ext cx="182880" cy="182880"/>
          </a:xfrm>
          <a:prstGeom prst="cube">
            <a:avLst/>
          </a:prstGeom>
          <a:noFill/>
          <a:ln w="1270">
            <a:solidFill>
              <a:srgbClr val="0A59F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11011" y="2960694"/>
            <a:ext cx="182880" cy="182880"/>
          </a:xfrm>
          <a:prstGeom prst="sun">
            <a:avLst/>
          </a:prstGeom>
          <a:noFill/>
          <a:ln w="1270">
            <a:solidFill>
              <a:srgbClr val="6D0D6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Machine Learning?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(ML) is a way to teach computers to learn from data without being explicitly programmed.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Instead of writing specific rules, we give the computer data and let it figure out patterns and make predictions.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Imagine teaching a dog tricks. You don't tell it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exactly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to sit, but you reward it when it gets it right based on your feedback.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simpler terms: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ML = Learning from Data + Making Predictions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60026" y="4304727"/>
            <a:ext cx="182880" cy="182880"/>
          </a:xfrm>
          <a:prstGeom prst="rect">
            <a:avLst/>
          </a:prstGeom>
          <a:noFill/>
          <a:ln w="1270">
            <a:solidFill>
              <a:srgbClr val="89086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83836" y="4335553"/>
            <a:ext cx="182880" cy="182880"/>
          </a:xfrm>
          <a:prstGeom prst="rect">
            <a:avLst/>
          </a:prstGeom>
          <a:noFill/>
          <a:ln w="1270">
            <a:solidFill>
              <a:srgbClr val="5F59F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39746" y="1002595"/>
            <a:ext cx="182880" cy="182880"/>
          </a:xfrm>
          <a:prstGeom prst="triangle">
            <a:avLst/>
          </a:prstGeom>
          <a:noFill/>
          <a:ln w="1270">
            <a:solidFill>
              <a:srgbClr val="6246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29110" y="1846932"/>
            <a:ext cx="182880" cy="182880"/>
          </a:xfrm>
          <a:prstGeom prst="cube">
            <a:avLst/>
          </a:prstGeom>
          <a:noFill/>
          <a:ln w="1270">
            <a:solidFill>
              <a:srgbClr val="A8E5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54398" y="2248716"/>
            <a:ext cx="182880" cy="182880"/>
          </a:xfrm>
          <a:prstGeom prst="rect">
            <a:avLst/>
          </a:prstGeom>
          <a:noFill/>
          <a:ln w="1270">
            <a:solidFill>
              <a:srgbClr val="BD3B9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Scikit-learn: Your First ML Library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Scikit-learn is a powerful and easy-to-use Python library for Machine Learning.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Provides a wide range of algorithms for classification, regression, clustering, dimensionality reduction, and more.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and consistent API.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Excellent documentation and tutorials.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 (Linear Regression):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from sklearn.linear_model import LinearRegression
model = LinearRegression()
model.fit(X_train, y_train)
predictions = model.predict(X_test)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93449" y="3112019"/>
            <a:ext cx="182880" cy="182880"/>
          </a:xfrm>
          <a:prstGeom prst="sun">
            <a:avLst/>
          </a:prstGeom>
          <a:noFill/>
          <a:ln w="1270">
            <a:solidFill>
              <a:srgbClr val="33AAA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53757" y="218370"/>
            <a:ext cx="182880" cy="182880"/>
          </a:xfrm>
          <a:prstGeom prst="sun">
            <a:avLst/>
          </a:prstGeom>
          <a:noFill/>
          <a:ln w="1270">
            <a:solidFill>
              <a:srgbClr val="83F3B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71833" y="1209109"/>
            <a:ext cx="182880" cy="182880"/>
          </a:xfrm>
          <a:prstGeom prst="sun">
            <a:avLst/>
          </a:prstGeom>
          <a:noFill/>
          <a:ln w="1270">
            <a:solidFill>
              <a:srgbClr val="487CF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80687" y="1185752"/>
            <a:ext cx="182880" cy="182880"/>
          </a:xfrm>
          <a:prstGeom prst="rect">
            <a:avLst/>
          </a:prstGeom>
          <a:noFill/>
          <a:ln w="1270">
            <a:solidFill>
              <a:srgbClr val="8665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144083" y="1462975"/>
            <a:ext cx="182880" cy="182880"/>
          </a:xfrm>
          <a:prstGeom prst="triangle">
            <a:avLst/>
          </a:prstGeom>
          <a:noFill/>
          <a:ln w="1270">
            <a:solidFill>
              <a:srgbClr val="D4B2B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hope this presentation gave you a good introduction to Machine Learning.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Please feel free to ask any questions.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Further Exploration:</a:t>
            </a:r>
            <a:pPr algn="l" indent="0" marL="0">
              <a:lnSpc>
                <a:spcPts val="2000"/>
              </a:lnSpc>
              <a:buNone/>
            </a:pP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*Explore different Machine Learning algorithms and techniques.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*Work on practical projects to gain experience.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*Stay up-to-date with the latest advances in the field.</a:t>
            </a:r>
            <a:endParaRPr lang="en-US" sz="14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213276" y="3584055"/>
            <a:ext cx="182880" cy="182880"/>
          </a:xfrm>
          <a:prstGeom prst="triangle">
            <a:avLst/>
          </a:prstGeom>
          <a:noFill/>
          <a:ln w="1270">
            <a:solidFill>
              <a:srgbClr val="ADEB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44770" y="4360647"/>
            <a:ext cx="182880" cy="182880"/>
          </a:xfrm>
          <a:prstGeom prst="rect">
            <a:avLst/>
          </a:prstGeom>
          <a:noFill/>
          <a:ln w="1270">
            <a:solidFill>
              <a:srgbClr val="65FC9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41650" y="1079096"/>
            <a:ext cx="182880" cy="182880"/>
          </a:xfrm>
          <a:prstGeom prst="triangle">
            <a:avLst/>
          </a:prstGeom>
          <a:noFill/>
          <a:ln w="1270">
            <a:solidFill>
              <a:srgbClr val="C51CE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32831" y="39187"/>
            <a:ext cx="182880" cy="182880"/>
          </a:xfrm>
          <a:prstGeom prst="sun">
            <a:avLst/>
          </a:prstGeom>
          <a:noFill/>
          <a:ln w="1270">
            <a:solidFill>
              <a:srgbClr val="8D366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96002" y="2369385"/>
            <a:ext cx="182880" cy="182880"/>
          </a:xfrm>
          <a:prstGeom prst="sun">
            <a:avLst/>
          </a:prstGeom>
          <a:noFill/>
          <a:ln w="1270">
            <a:solidFill>
              <a:srgbClr val="F145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Machine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three main types of Machine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Supervised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Learning from labeled data (data with correct answers). Example: Predicting house prices based on size and location (labeled with actual prices).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Unsupervised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Learning from unlabeled data (data without correct answers). Example: Grouping customers into segments based on their purchasing behavior.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Reinforcement Learning: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Learning through trial and error. Example: Training a robot to play a game by rewarding it for making the right moves.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540733" y="268076"/>
            <a:ext cx="182880" cy="182880"/>
          </a:xfrm>
          <a:prstGeom prst="cube">
            <a:avLst/>
          </a:prstGeom>
          <a:noFill/>
          <a:ln w="1270">
            <a:solidFill>
              <a:srgbClr val="DF422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52832" y="1641966"/>
            <a:ext cx="182880" cy="182880"/>
          </a:xfrm>
          <a:prstGeom prst="sun">
            <a:avLst/>
          </a:prstGeom>
          <a:noFill/>
          <a:ln w="1270">
            <a:solidFill>
              <a:srgbClr val="41563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86940" y="2391882"/>
            <a:ext cx="182880" cy="182880"/>
          </a:xfrm>
          <a:prstGeom prst="sun">
            <a:avLst/>
          </a:prstGeom>
          <a:noFill/>
          <a:ln w="1270">
            <a:solidFill>
              <a:srgbClr val="5048B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51429" y="2464986"/>
            <a:ext cx="182880" cy="182880"/>
          </a:xfrm>
          <a:prstGeom prst="sun">
            <a:avLst/>
          </a:prstGeom>
          <a:noFill/>
          <a:ln w="1270">
            <a:solidFill>
              <a:srgbClr val="6F2F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12877" y="390076"/>
            <a:ext cx="182880" cy="182880"/>
          </a:xfrm>
          <a:prstGeom prst="cube">
            <a:avLst/>
          </a:prstGeom>
          <a:noFill/>
          <a:ln w="1270">
            <a:solidFill>
              <a:srgbClr val="42AA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Supervised Learning: Learning with Labels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Supervised Learning, we have input data (features) and corresponding output data (labels).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learn a function that maps inputs to outputs accurately.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Predicting email spam (label: spam/not spam).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Identifying objects in images (label: what object is).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Predicting customer churn (label: will churn/won't churn).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Linear Regression, Logistic Regression, Support Vector Machines (SVMs), Decision Trees, Random Forests.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24865" y="3935330"/>
            <a:ext cx="182880" cy="182880"/>
          </a:xfrm>
          <a:prstGeom prst="rect">
            <a:avLst/>
          </a:prstGeom>
          <a:noFill/>
          <a:ln w="1270">
            <a:solidFill>
              <a:srgbClr val="C8A06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84996" y="130728"/>
            <a:ext cx="182880" cy="182880"/>
          </a:xfrm>
          <a:prstGeom prst="rect">
            <a:avLst/>
          </a:prstGeom>
          <a:noFill/>
          <a:ln w="1270">
            <a:solidFill>
              <a:srgbClr val="FCCC5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21332" y="1627147"/>
            <a:ext cx="182880" cy="182880"/>
          </a:xfrm>
          <a:prstGeom prst="rect">
            <a:avLst/>
          </a:prstGeom>
          <a:noFill/>
          <a:ln w="1270">
            <a:solidFill>
              <a:srgbClr val="85B77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79307" y="2074883"/>
            <a:ext cx="182880" cy="182880"/>
          </a:xfrm>
          <a:prstGeom prst="rect">
            <a:avLst/>
          </a:prstGeom>
          <a:noFill/>
          <a:ln w="1270">
            <a:solidFill>
              <a:srgbClr val="61DD1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85053" y="536897"/>
            <a:ext cx="182880" cy="182880"/>
          </a:xfrm>
          <a:prstGeom prst="cube">
            <a:avLst/>
          </a:prstGeom>
          <a:noFill/>
          <a:ln w="1270">
            <a:solidFill>
              <a:srgbClr val="6E1F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Unsupervised Learning: Finding Hidden Patterns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Unsupervised Learning, we only have input data, without any labels.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discover hidden patterns, structures, and relationships in the data.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Customer segmentation.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Anomaly detection (fraud detection).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Dimensionality reduction.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K-Means Clustering, Hierarchical Clustering, Principal Component Analysis (PCA).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9740" y="787533"/>
            <a:ext cx="182880" cy="182880"/>
          </a:xfrm>
          <a:prstGeom prst="rect">
            <a:avLst/>
          </a:prstGeom>
          <a:noFill/>
          <a:ln w="1270">
            <a:solidFill>
              <a:srgbClr val="D65A3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5702" y="1901432"/>
            <a:ext cx="182880" cy="182880"/>
          </a:xfrm>
          <a:prstGeom prst="triangle">
            <a:avLst/>
          </a:prstGeom>
          <a:noFill/>
          <a:ln w="1270">
            <a:solidFill>
              <a:srgbClr val="9D89D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04477" y="1985831"/>
            <a:ext cx="182880" cy="182880"/>
          </a:xfrm>
          <a:prstGeom prst="triangle">
            <a:avLst/>
          </a:prstGeom>
          <a:noFill/>
          <a:ln w="1270">
            <a:solidFill>
              <a:srgbClr val="EE2DC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73254" y="4008721"/>
            <a:ext cx="182880" cy="182880"/>
          </a:xfrm>
          <a:prstGeom prst="triangle">
            <a:avLst/>
          </a:prstGeom>
          <a:noFill/>
          <a:ln w="1270">
            <a:solidFill>
              <a:srgbClr val="D4119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7471" y="326509"/>
            <a:ext cx="182880" cy="182880"/>
          </a:xfrm>
          <a:prstGeom prst="rect">
            <a:avLst/>
          </a:prstGeom>
          <a:noFill/>
          <a:ln w="1270">
            <a:solidFill>
              <a:srgbClr val="1423E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Reinforcement Learning: Learning by Doing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Reinforcement Learning, an agent learns to make decisions in an environment to maximize a reward.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learner.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Environment: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world the agent interacts with.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choices the agent can make.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Reward: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Feedback from the environment.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Training a robot to walk.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Playing games (AlphaGo).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Optimizing ad placement.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73143" y="4352472"/>
            <a:ext cx="182880" cy="182880"/>
          </a:xfrm>
          <a:prstGeom prst="sun">
            <a:avLst/>
          </a:prstGeom>
          <a:noFill/>
          <a:ln w="1270">
            <a:solidFill>
              <a:srgbClr val="DEBB6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32260" y="1780007"/>
            <a:ext cx="182880" cy="182880"/>
          </a:xfrm>
          <a:prstGeom prst="sun">
            <a:avLst/>
          </a:prstGeom>
          <a:noFill/>
          <a:ln w="1270">
            <a:solidFill>
              <a:srgbClr val="55F7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07128" y="199688"/>
            <a:ext cx="182880" cy="182880"/>
          </a:xfrm>
          <a:prstGeom prst="rect">
            <a:avLst/>
          </a:prstGeom>
          <a:noFill/>
          <a:ln w="1270">
            <a:solidFill>
              <a:srgbClr val="A3C1B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93070" y="3946769"/>
            <a:ext cx="182880" cy="182880"/>
          </a:xfrm>
          <a:prstGeom prst="cube">
            <a:avLst/>
          </a:prstGeom>
          <a:noFill/>
          <a:ln w="1270">
            <a:solidFill>
              <a:srgbClr val="7B9DB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712196" y="1955842"/>
            <a:ext cx="182880" cy="182880"/>
          </a:xfrm>
          <a:prstGeom prst="triangle">
            <a:avLst/>
          </a:prstGeom>
          <a:noFill/>
          <a:ln w="1270">
            <a:solidFill>
              <a:srgbClr val="5908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Algorithms: Linear Regression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Linear Regression is a supervised learning algorithm used to predict a continuous output variable based on one or more input variables.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find the best-fitting line (or plane) that represents the relationship between the variables.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Predicting house prices based on square footage.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 Equation: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y = mx + b  (where y is the predicted value, x is the input, m is the slope, and b is the intercept).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04772" y="4380647"/>
            <a:ext cx="182880" cy="182880"/>
          </a:xfrm>
          <a:prstGeom prst="triangle">
            <a:avLst/>
          </a:prstGeom>
          <a:noFill/>
          <a:ln w="1270">
            <a:solidFill>
              <a:srgbClr val="E410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91368" y="2312176"/>
            <a:ext cx="182880" cy="182880"/>
          </a:xfrm>
          <a:prstGeom prst="rect">
            <a:avLst/>
          </a:prstGeom>
          <a:noFill/>
          <a:ln w="1270">
            <a:solidFill>
              <a:srgbClr val="465F9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56223" y="2570905"/>
            <a:ext cx="182880" cy="182880"/>
          </a:xfrm>
          <a:prstGeom prst="triangle">
            <a:avLst/>
          </a:prstGeom>
          <a:noFill/>
          <a:ln w="1270">
            <a:solidFill>
              <a:srgbClr val="6C3BB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82127" y="2827219"/>
            <a:ext cx="182880" cy="182880"/>
          </a:xfrm>
          <a:prstGeom prst="triangle">
            <a:avLst/>
          </a:prstGeom>
          <a:noFill/>
          <a:ln w="1270">
            <a:solidFill>
              <a:srgbClr val="6B5EC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77545" y="2436998"/>
            <a:ext cx="182880" cy="182880"/>
          </a:xfrm>
          <a:prstGeom prst="triangle">
            <a:avLst/>
          </a:prstGeom>
          <a:noFill/>
          <a:ln w="1270">
            <a:solidFill>
              <a:srgbClr val="EFFBB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Algorithms: Decision Trees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Decision Trees are supervised learning algorithms that use a tree-like structure to make decisions.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it 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Each internal node represents a test on an attribute, each branch represents the outcome of the test, and each leaf node represents a class label.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Deciding whether to play tennis based on weather conditions (outlook, temperature, humidity, wind).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to understand and visualize.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51010" y="2584367"/>
            <a:ext cx="182880" cy="182880"/>
          </a:xfrm>
          <a:prstGeom prst="sun">
            <a:avLst/>
          </a:prstGeom>
          <a:noFill/>
          <a:ln w="1270">
            <a:solidFill>
              <a:srgbClr val="2A201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2509" y="3578694"/>
            <a:ext cx="182880" cy="182880"/>
          </a:xfrm>
          <a:prstGeom prst="rect">
            <a:avLst/>
          </a:prstGeom>
          <a:noFill/>
          <a:ln w="1270">
            <a:solidFill>
              <a:srgbClr val="EA22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77935" y="895962"/>
            <a:ext cx="182880" cy="182880"/>
          </a:xfrm>
          <a:prstGeom prst="sun">
            <a:avLst/>
          </a:prstGeom>
          <a:noFill/>
          <a:ln w="1270">
            <a:solidFill>
              <a:srgbClr val="DE7D8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1581" y="3112918"/>
            <a:ext cx="182880" cy="182880"/>
          </a:xfrm>
          <a:prstGeom prst="cube">
            <a:avLst/>
          </a:prstGeom>
          <a:noFill/>
          <a:ln w="1270">
            <a:solidFill>
              <a:srgbClr val="0E39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98846" y="1217959"/>
            <a:ext cx="182880" cy="182880"/>
          </a:xfrm>
          <a:prstGeom prst="cube">
            <a:avLst/>
          </a:prstGeom>
          <a:noFill/>
          <a:ln w="1270">
            <a:solidFill>
              <a:srgbClr val="84CD6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Algorithms: Clustering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Clustering is an unsupervised learning algorithm used to group similar data points together.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Goal: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find clusters (groups) of data points that are more similar to each other than to data points in other clusters.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Grouping customers based on their purchasing behavior.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algorithm: K-Means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(aims to partition n observations into k clusters in which each observation belongs to the cluster with the nearest mean (cluster centers)).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2025-02-24T09:26:14Z</dcterms:created>
  <dcterms:modified xsi:type="dcterms:W3CDTF">2025-02-24T09:26:14Z</dcterms:modified>
</cp:coreProperties>
</file>