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159026" y="4136441"/>
            <a:ext cx="182880" cy="182880"/>
          </a:xfrm>
          <a:prstGeom prst="triangle">
            <a:avLst/>
          </a:prstGeom>
          <a:noFill/>
          <a:ln w="1270">
            <a:solidFill>
              <a:srgbClr val="EA96B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72229" y="1053498"/>
            <a:ext cx="182880" cy="182880"/>
          </a:xfrm>
          <a:prstGeom prst="rect">
            <a:avLst/>
          </a:prstGeom>
          <a:noFill/>
          <a:ln w="1270">
            <a:solidFill>
              <a:srgbClr val="BC36C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13186" y="4320960"/>
            <a:ext cx="182880" cy="182880"/>
          </a:xfrm>
          <a:prstGeom prst="rect">
            <a:avLst/>
          </a:prstGeom>
          <a:noFill/>
          <a:ln w="1270">
            <a:solidFill>
              <a:srgbClr val="97C71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37353" y="2040237"/>
            <a:ext cx="182880" cy="182880"/>
          </a:xfrm>
          <a:prstGeom prst="sun">
            <a:avLst/>
          </a:prstGeom>
          <a:noFill/>
          <a:ln w="1270">
            <a:solidFill>
              <a:srgbClr val="65ED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93488" y="4132955"/>
            <a:ext cx="182880" cy="182880"/>
          </a:xfrm>
          <a:prstGeom prst="rect">
            <a:avLst/>
          </a:prstGeom>
          <a:noFill/>
          <a:ln w="1270">
            <a:solidFill>
              <a:srgbClr val="86D37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Natural Language Processing (NLP): An Introduction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basics of Natural Language Processing (NLP) - the exciting field that allows computers to understand and process human language.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NLP?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 Tokenization, Stemming, Lemmatization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NLP Tasks: Sentiment Analysis, Machine Translation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NLP in the Real World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glimpse into advanced topics like Transformers and Large Language Models (LLMs)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30543" y="294097"/>
            <a:ext cx="182880" cy="182880"/>
          </a:xfrm>
          <a:prstGeom prst="triangle">
            <a:avLst/>
          </a:prstGeom>
          <a:noFill/>
          <a:ln w="1270">
            <a:solidFill>
              <a:srgbClr val="43A9B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1927" y="4151747"/>
            <a:ext cx="182880" cy="182880"/>
          </a:xfrm>
          <a:prstGeom prst="triangle">
            <a:avLst/>
          </a:prstGeom>
          <a:noFill/>
          <a:ln w="1270">
            <a:solidFill>
              <a:srgbClr val="EF58F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94577" y="2866949"/>
            <a:ext cx="182880" cy="182880"/>
          </a:xfrm>
          <a:prstGeom prst="triangle">
            <a:avLst/>
          </a:prstGeom>
          <a:noFill/>
          <a:ln w="1270">
            <a:solidFill>
              <a:srgbClr val="4C1D4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14649" y="38805"/>
            <a:ext cx="182880" cy="182880"/>
          </a:xfrm>
          <a:prstGeom prst="cube">
            <a:avLst/>
          </a:prstGeom>
          <a:noFill/>
          <a:ln w="1270">
            <a:solidFill>
              <a:srgbClr val="A577D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16684" y="2078237"/>
            <a:ext cx="182880" cy="182880"/>
          </a:xfrm>
          <a:prstGeom prst="cube">
            <a:avLst/>
          </a:prstGeom>
          <a:noFill/>
          <a:ln w="1270">
            <a:solidFill>
              <a:srgbClr val="E7087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NLP Applications: Spam Detection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is used to automatically filter spam emails and messages.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NLP is used: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Analyzing the content of emails/messages for suspicious keywords and patterns.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Identifying fraudulent links and attachments.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Learning from past spam examples to improve accuracy.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64384" y="809008"/>
            <a:ext cx="182880" cy="182880"/>
          </a:xfrm>
          <a:prstGeom prst="sun">
            <a:avLst/>
          </a:prstGeom>
          <a:noFill/>
          <a:ln w="1270">
            <a:solidFill>
              <a:srgbClr val="60DF0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84282" y="1369681"/>
            <a:ext cx="182880" cy="182880"/>
          </a:xfrm>
          <a:prstGeom prst="rect">
            <a:avLst/>
          </a:prstGeom>
          <a:noFill/>
          <a:ln w="1270">
            <a:solidFill>
              <a:srgbClr val="FBCB9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29655" y="3011563"/>
            <a:ext cx="182880" cy="182880"/>
          </a:xfrm>
          <a:prstGeom prst="sun">
            <a:avLst/>
          </a:prstGeom>
          <a:noFill/>
          <a:ln w="1270">
            <a:solidFill>
              <a:srgbClr val="35A59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96384" y="261892"/>
            <a:ext cx="182880" cy="182880"/>
          </a:xfrm>
          <a:prstGeom prst="cube">
            <a:avLst/>
          </a:prstGeom>
          <a:noFill/>
          <a:ln w="1270">
            <a:solidFill>
              <a:srgbClr val="58557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89142" y="3788293"/>
            <a:ext cx="182880" cy="182880"/>
          </a:xfrm>
          <a:prstGeom prst="sun">
            <a:avLst/>
          </a:prstGeom>
          <a:noFill/>
          <a:ln w="1270">
            <a:solidFill>
              <a:srgbClr val="82AA8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NLP Applications: Text Summarization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can automatically generate concise summaries of long documents or articles.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Summarization: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Extractive Summarization: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Selects important sentences from the original text and combines them to form a summary.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Abstractive Summarization: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Generates new sentences that capture the main ideas of the original text (more complex).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628300" y="4178131"/>
            <a:ext cx="182880" cy="182880"/>
          </a:xfrm>
          <a:prstGeom prst="sun">
            <a:avLst/>
          </a:prstGeom>
          <a:noFill/>
          <a:ln w="1270">
            <a:solidFill>
              <a:srgbClr val="A255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90425" y="192655"/>
            <a:ext cx="182880" cy="182880"/>
          </a:xfrm>
          <a:prstGeom prst="rect">
            <a:avLst/>
          </a:prstGeom>
          <a:noFill/>
          <a:ln w="1270">
            <a:solidFill>
              <a:srgbClr val="4A7E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04413" y="220888"/>
            <a:ext cx="182880" cy="182880"/>
          </a:xfrm>
          <a:prstGeom prst="triangle">
            <a:avLst/>
          </a:prstGeom>
          <a:noFill/>
          <a:ln w="1270">
            <a:solidFill>
              <a:srgbClr val="CAFCC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79813" y="853042"/>
            <a:ext cx="182880" cy="182880"/>
          </a:xfrm>
          <a:prstGeom prst="triangle">
            <a:avLst/>
          </a:prstGeom>
          <a:noFill/>
          <a:ln w="1270">
            <a:solidFill>
              <a:srgbClr val="B89D2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27763" y="3616103"/>
            <a:ext cx="182880" cy="182880"/>
          </a:xfrm>
          <a:prstGeom prst="rect">
            <a:avLst/>
          </a:prstGeom>
          <a:noFill/>
          <a:ln w="1270">
            <a:solidFill>
              <a:srgbClr val="A4DE3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NLP Applications: Search Engines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improves the accuracy and relevance of search engine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NLP is used: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User Intent: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Interpreting the meaning behind search queries.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Semantic Search: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Finding results based on the meaning of the words, not just the keywords.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 Answering: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direct answers to user questions.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29635" y="517549"/>
            <a:ext cx="182880" cy="182880"/>
          </a:xfrm>
          <a:prstGeom prst="triangle">
            <a:avLst/>
          </a:prstGeom>
          <a:noFill/>
          <a:ln w="1270">
            <a:solidFill>
              <a:srgbClr val="5C6C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40926" y="1085432"/>
            <a:ext cx="182880" cy="182880"/>
          </a:xfrm>
          <a:prstGeom prst="sun">
            <a:avLst/>
          </a:prstGeom>
          <a:noFill/>
          <a:ln w="1270">
            <a:solidFill>
              <a:srgbClr val="A25EB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8604" y="1177818"/>
            <a:ext cx="182880" cy="182880"/>
          </a:xfrm>
          <a:prstGeom prst="triangle">
            <a:avLst/>
          </a:prstGeom>
          <a:noFill/>
          <a:ln w="1270">
            <a:solidFill>
              <a:srgbClr val="EEA7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42551" y="3214524"/>
            <a:ext cx="182880" cy="182880"/>
          </a:xfrm>
          <a:prstGeom prst="rect">
            <a:avLst/>
          </a:prstGeom>
          <a:noFill/>
          <a:ln w="1270">
            <a:solidFill>
              <a:srgbClr val="B4F6C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56931" y="2854442"/>
            <a:ext cx="182880" cy="182880"/>
          </a:xfrm>
          <a:prstGeom prst="triangle">
            <a:avLst/>
          </a:prstGeom>
          <a:noFill/>
          <a:ln w="1270">
            <a:solidFill>
              <a:srgbClr val="929B6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Glimpse into Advanced NLP: Transformers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Transformers are a powerful type of neural network architecture that has revolutionized NLP.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Attention Mechanism: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the model to focus on the most relevant parts of the input when processing 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Processing: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process different parts of the input simultaneously, making it more efficient.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Transformers are the foundation of many state-of-the-art NLP models.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76208" y="1156511"/>
            <a:ext cx="182880" cy="182880"/>
          </a:xfrm>
          <a:prstGeom prst="rect">
            <a:avLst/>
          </a:prstGeom>
          <a:noFill/>
          <a:ln w="1270">
            <a:solidFill>
              <a:srgbClr val="7D603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42129" y="2356137"/>
            <a:ext cx="182880" cy="182880"/>
          </a:xfrm>
          <a:prstGeom prst="triangle">
            <a:avLst/>
          </a:prstGeom>
          <a:noFill/>
          <a:ln w="1270">
            <a:solidFill>
              <a:srgbClr val="60B79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19510" y="1437544"/>
            <a:ext cx="182880" cy="182880"/>
          </a:xfrm>
          <a:prstGeom prst="triangle">
            <a:avLst/>
          </a:prstGeom>
          <a:noFill/>
          <a:ln w="1270">
            <a:solidFill>
              <a:srgbClr val="9BCDB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05180" y="3681488"/>
            <a:ext cx="182880" cy="182880"/>
          </a:xfrm>
          <a:prstGeom prst="rect">
            <a:avLst/>
          </a:prstGeom>
          <a:noFill/>
          <a:ln w="1270">
            <a:solidFill>
              <a:srgbClr val="92A0F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65266" y="2916147"/>
            <a:ext cx="182880" cy="182880"/>
          </a:xfrm>
          <a:prstGeom prst="sun">
            <a:avLst/>
          </a:prstGeom>
          <a:noFill/>
          <a:ln w="1270">
            <a:solidFill>
              <a:srgbClr val="1A2A8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Glimpse into Advanced NLP: Large Language Models (LLMs)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Large Language Models (LLMs) are massive transformer-based models trained on vast amounts of text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GPT-3, BERT, LaMDA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Capabilities: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Generating human-like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Answering questions.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Summarizing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Translating languages.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Writing different kinds of creative content (poems, code, scripts, musical pieces, email, letters, etc.).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05572" y="2679644"/>
            <a:ext cx="182880" cy="182880"/>
          </a:xfrm>
          <a:prstGeom prst="cube">
            <a:avLst/>
          </a:prstGeom>
          <a:noFill/>
          <a:ln w="1270">
            <a:solidFill>
              <a:srgbClr val="A6BDB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75065" y="1281835"/>
            <a:ext cx="182880" cy="182880"/>
          </a:xfrm>
          <a:prstGeom prst="cube">
            <a:avLst/>
          </a:prstGeom>
          <a:noFill/>
          <a:ln w="1270">
            <a:solidFill>
              <a:srgbClr val="C552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87017" y="4248690"/>
            <a:ext cx="182880" cy="182880"/>
          </a:xfrm>
          <a:prstGeom prst="triangle">
            <a:avLst/>
          </a:prstGeom>
          <a:noFill/>
          <a:ln w="1270">
            <a:solidFill>
              <a:srgbClr val="7E77E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12653" y="1811944"/>
            <a:ext cx="182880" cy="182880"/>
          </a:xfrm>
          <a:prstGeom prst="triangle">
            <a:avLst/>
          </a:prstGeom>
          <a:noFill/>
          <a:ln w="1270">
            <a:solidFill>
              <a:srgbClr val="BB9C5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73252" y="4268654"/>
            <a:ext cx="182880" cy="182880"/>
          </a:xfrm>
          <a:prstGeom prst="sun">
            <a:avLst/>
          </a:prstGeom>
          <a:noFill/>
          <a:ln w="1270">
            <a:solidFill>
              <a:srgbClr val="F154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NLP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is a rapidly evolving field with immense potential.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Trends: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powerful LLMs with enhanced reasoning and understanding capabilities.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speech recognition and generation.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applications in more domains (e.g., healthcare, education).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Addressing ethical concerns related to bias and misinformation.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31196" y="1318524"/>
            <a:ext cx="182880" cy="182880"/>
          </a:xfrm>
          <a:prstGeom prst="sun">
            <a:avLst/>
          </a:prstGeom>
          <a:noFill/>
          <a:ln w="1270">
            <a:solidFill>
              <a:srgbClr val="7FD3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14139" y="2201329"/>
            <a:ext cx="182880" cy="182880"/>
          </a:xfrm>
          <a:prstGeom prst="cube">
            <a:avLst/>
          </a:prstGeom>
          <a:noFill/>
          <a:ln w="1270">
            <a:solidFill>
              <a:srgbClr val="CD32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3351" y="439939"/>
            <a:ext cx="182880" cy="182880"/>
          </a:xfrm>
          <a:prstGeom prst="triangle">
            <a:avLst/>
          </a:prstGeom>
          <a:noFill/>
          <a:ln w="1270">
            <a:solidFill>
              <a:srgbClr val="C3219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27628" y="2314057"/>
            <a:ext cx="182880" cy="182880"/>
          </a:xfrm>
          <a:prstGeom prst="triangle">
            <a:avLst/>
          </a:prstGeom>
          <a:noFill/>
          <a:ln w="1270">
            <a:solidFill>
              <a:srgbClr val="0E15D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83799" y="3684385"/>
            <a:ext cx="182880" cy="182880"/>
          </a:xfrm>
          <a:prstGeom prst="cube">
            <a:avLst/>
          </a:prstGeom>
          <a:noFill/>
          <a:ln w="1270">
            <a:solidFill>
              <a:srgbClr val="9B610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provided a brief overview of Natural Language Processing (NLP).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covered: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basic concepts of NLP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NLP tasks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Real-world applications of NLP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glimpse into the future of NLP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  Further exploration is highly encouraged!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59542" y="3994590"/>
            <a:ext cx="182880" cy="182880"/>
          </a:xfrm>
          <a:prstGeom prst="rect">
            <a:avLst/>
          </a:prstGeom>
          <a:noFill/>
          <a:ln w="1270">
            <a:solidFill>
              <a:srgbClr val="2BAD5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9072" y="962097"/>
            <a:ext cx="182880" cy="182880"/>
          </a:xfrm>
          <a:prstGeom prst="triangle">
            <a:avLst/>
          </a:prstGeom>
          <a:noFill/>
          <a:ln w="1270">
            <a:solidFill>
              <a:srgbClr val="B9EF3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36687" y="2351045"/>
            <a:ext cx="182880" cy="182880"/>
          </a:xfrm>
          <a:prstGeom prst="sun">
            <a:avLst/>
          </a:prstGeom>
          <a:noFill/>
          <a:ln w="1270">
            <a:solidFill>
              <a:srgbClr val="5495B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89481" y="2149176"/>
            <a:ext cx="182880" cy="182880"/>
          </a:xfrm>
          <a:prstGeom prst="triangle">
            <a:avLst/>
          </a:prstGeom>
          <a:noFill/>
          <a:ln w="1270">
            <a:solidFill>
              <a:srgbClr val="749DD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3166" y="2872952"/>
            <a:ext cx="182880" cy="182880"/>
          </a:xfrm>
          <a:prstGeom prst="triangle">
            <a:avLst/>
          </a:prstGeom>
          <a:noFill/>
          <a:ln w="1270">
            <a:solidFill>
              <a:srgbClr val="F77E6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Natural Language Processing (NLP)?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is a branch of Artificial Intelligence (AI) that focuses on enabling computers to understand, interpret, and generate human language (text and speech).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bridging the gap between how humans communicate and how computers process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Essentially, we want computers to be able 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and understand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Analyze the meaning and sentiment of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Generate human-like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Respond to questions and commands in a natural way.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88123" y="1398095"/>
            <a:ext cx="182880" cy="182880"/>
          </a:xfrm>
          <a:prstGeom prst="sun">
            <a:avLst/>
          </a:prstGeom>
          <a:noFill/>
          <a:ln w="1270">
            <a:solidFill>
              <a:srgbClr val="2E35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43108" y="4105640"/>
            <a:ext cx="182880" cy="182880"/>
          </a:xfrm>
          <a:prstGeom prst="rect">
            <a:avLst/>
          </a:prstGeom>
          <a:noFill/>
          <a:ln w="1270">
            <a:solidFill>
              <a:srgbClr val="E3E6A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89479" y="1962574"/>
            <a:ext cx="182880" cy="182880"/>
          </a:xfrm>
          <a:prstGeom prst="cube">
            <a:avLst/>
          </a:prstGeom>
          <a:noFill/>
          <a:ln w="1270">
            <a:solidFill>
              <a:srgbClr val="6A6DC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63502" y="3900298"/>
            <a:ext cx="182880" cy="182880"/>
          </a:xfrm>
          <a:prstGeom prst="triangle">
            <a:avLst/>
          </a:prstGeom>
          <a:noFill/>
          <a:ln w="1270">
            <a:solidFill>
              <a:srgbClr val="107D0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69375" y="369473"/>
            <a:ext cx="182880" cy="182880"/>
          </a:xfrm>
          <a:prstGeom prst="rect">
            <a:avLst/>
          </a:prstGeom>
          <a:noFill/>
          <a:ln w="1270">
            <a:solidFill>
              <a:srgbClr val="0989A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Concept: Tokenization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Tokenization is the process of breaking down a text into individual units called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tokens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 These tokens are usually words, but can also be punctuation marks or even sub-words.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"The quick brown fox jumps over the lazy dog."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Tokens: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['The', 'quick', 'brown', 'fox', 'jumps', 'over', 'the', 'lazy', 'dog', '.']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Tokenization is a fundamental step in many NLP tasks.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27601" y="507172"/>
            <a:ext cx="182880" cy="182880"/>
          </a:xfrm>
          <a:prstGeom prst="rect">
            <a:avLst/>
          </a:prstGeom>
          <a:noFill/>
          <a:ln w="1270">
            <a:solidFill>
              <a:srgbClr val="E2DE1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54033" y="3589490"/>
            <a:ext cx="182880" cy="182880"/>
          </a:xfrm>
          <a:prstGeom prst="cube">
            <a:avLst/>
          </a:prstGeom>
          <a:noFill/>
          <a:ln w="1270">
            <a:solidFill>
              <a:srgbClr val="BCEBF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98912" y="1253512"/>
            <a:ext cx="182880" cy="182880"/>
          </a:xfrm>
          <a:prstGeom prst="sun">
            <a:avLst/>
          </a:prstGeom>
          <a:noFill/>
          <a:ln w="1270">
            <a:solidFill>
              <a:srgbClr val="257A4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87548" y="3892333"/>
            <a:ext cx="182880" cy="182880"/>
          </a:xfrm>
          <a:prstGeom prst="cube">
            <a:avLst/>
          </a:prstGeom>
          <a:noFill/>
          <a:ln w="1270">
            <a:solidFill>
              <a:srgbClr val="6629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08283" y="508490"/>
            <a:ext cx="182880" cy="182880"/>
          </a:xfrm>
          <a:prstGeom prst="cube">
            <a:avLst/>
          </a:prstGeom>
          <a:noFill/>
          <a:ln w="1270">
            <a:solidFill>
              <a:srgbClr val="FB91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Concept: Stemming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Stemming is the process of reducing words to their root or base form (called a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stem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running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-&gt;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jumps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-&gt;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jump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easily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-&gt;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easi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Stemming aims to simplify words and group related forms together, but it can sometimes result in non-meaningful 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1271" y="909402"/>
            <a:ext cx="182880" cy="182880"/>
          </a:xfrm>
          <a:prstGeom prst="cube">
            <a:avLst/>
          </a:prstGeom>
          <a:noFill/>
          <a:ln w="1270">
            <a:solidFill>
              <a:srgbClr val="1658B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7367" y="897807"/>
            <a:ext cx="182880" cy="182880"/>
          </a:xfrm>
          <a:prstGeom prst="triangle">
            <a:avLst/>
          </a:prstGeom>
          <a:noFill/>
          <a:ln w="1270">
            <a:solidFill>
              <a:srgbClr val="29877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28033" y="3045026"/>
            <a:ext cx="182880" cy="182880"/>
          </a:xfrm>
          <a:prstGeom prst="rect">
            <a:avLst/>
          </a:prstGeom>
          <a:noFill/>
          <a:ln w="1270">
            <a:solidFill>
              <a:srgbClr val="922FA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37710" y="1168173"/>
            <a:ext cx="182880" cy="182880"/>
          </a:xfrm>
          <a:prstGeom prst="triangle">
            <a:avLst/>
          </a:prstGeom>
          <a:noFill/>
          <a:ln w="1270">
            <a:solidFill>
              <a:srgbClr val="CC6D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03403" y="4090791"/>
            <a:ext cx="182880" cy="182880"/>
          </a:xfrm>
          <a:prstGeom prst="sun">
            <a:avLst/>
          </a:prstGeom>
          <a:noFill/>
          <a:ln w="1270">
            <a:solidFill>
              <a:srgbClr val="EFC29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Concept: Lemmatization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Lemmatization is similar to stemming, but it aims to reduce words to their dictionary form (called a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lemma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running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-&gt;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better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-&gt;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-&gt;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Lemmatization produces more meaningful results than stemming because it considers the context and part of speech of the word.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95818" y="3053889"/>
            <a:ext cx="182880" cy="182880"/>
          </a:xfrm>
          <a:prstGeom prst="cube">
            <a:avLst/>
          </a:prstGeom>
          <a:noFill/>
          <a:ln w="1270">
            <a:solidFill>
              <a:srgbClr val="D1A74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04308" y="3960310"/>
            <a:ext cx="182880" cy="182880"/>
          </a:xfrm>
          <a:prstGeom prst="sun">
            <a:avLst/>
          </a:prstGeom>
          <a:noFill/>
          <a:ln w="1270">
            <a:solidFill>
              <a:srgbClr val="F93B7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15405" y="1329891"/>
            <a:ext cx="182880" cy="182880"/>
          </a:xfrm>
          <a:prstGeom prst="rect">
            <a:avLst/>
          </a:prstGeom>
          <a:noFill/>
          <a:ln w="1270">
            <a:solidFill>
              <a:srgbClr val="27A4D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82501" y="3747331"/>
            <a:ext cx="182880" cy="182880"/>
          </a:xfrm>
          <a:prstGeom prst="rect">
            <a:avLst/>
          </a:prstGeom>
          <a:noFill/>
          <a:ln w="1270">
            <a:solidFill>
              <a:srgbClr val="8E4E5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82377" y="3410987"/>
            <a:ext cx="182880" cy="182880"/>
          </a:xfrm>
          <a:prstGeom prst="sun">
            <a:avLst/>
          </a:prstGeom>
          <a:noFill/>
          <a:ln w="1270">
            <a:solidFill>
              <a:srgbClr val="28AD0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NLP Task: Sentiment Analysis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Sentiment Analysis is the process of determining the emotional tone or attitude expressed in a piece of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"This movie was amazing!"  --&gt; Positive Sentiment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"I am so disappointed with the service." --&gt; Negative Sentiment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"The weather is cloudy today." --&gt; Neutral Sentiment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Sentiment analysis is used in many applications, such as customer feedback analysis, social media monitoring, and brand reputation management.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127402" y="2995430"/>
            <a:ext cx="182880" cy="182880"/>
          </a:xfrm>
          <a:prstGeom prst="cube">
            <a:avLst/>
          </a:prstGeom>
          <a:noFill/>
          <a:ln w="1270">
            <a:solidFill>
              <a:srgbClr val="FA32A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78431" y="159931"/>
            <a:ext cx="182880" cy="182880"/>
          </a:xfrm>
          <a:prstGeom prst="triangle">
            <a:avLst/>
          </a:prstGeom>
          <a:noFill/>
          <a:ln w="1270">
            <a:solidFill>
              <a:srgbClr val="61F1C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49174" y="425672"/>
            <a:ext cx="182880" cy="182880"/>
          </a:xfrm>
          <a:prstGeom prst="triangle">
            <a:avLst/>
          </a:prstGeom>
          <a:noFill/>
          <a:ln w="1270">
            <a:solidFill>
              <a:srgbClr val="B3C2C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79433" y="167677"/>
            <a:ext cx="182880" cy="182880"/>
          </a:xfrm>
          <a:prstGeom prst="cube">
            <a:avLst/>
          </a:prstGeom>
          <a:noFill/>
          <a:ln w="1270">
            <a:solidFill>
              <a:srgbClr val="8516C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35308" y="1544486"/>
            <a:ext cx="182880" cy="182880"/>
          </a:xfrm>
          <a:prstGeom prst="sun">
            <a:avLst/>
          </a:prstGeom>
          <a:noFill/>
          <a:ln w="1270">
            <a:solidFill>
              <a:srgbClr val="96760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NLP Task: Machine Translation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Translation is the process of automatically translating text from one language to another.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English: "Hello, how are you?"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Spanish: "Hola, ¿cómo estás?"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Modern machine translation systems, like Google Translate, use advanced deep learning techniques to achieve impressive accuracy.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734863" y="496765"/>
            <a:ext cx="182880" cy="182880"/>
          </a:xfrm>
          <a:prstGeom prst="sun">
            <a:avLst/>
          </a:prstGeom>
          <a:noFill/>
          <a:ln w="1270">
            <a:solidFill>
              <a:srgbClr val="608DB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49353" y="3946222"/>
            <a:ext cx="182880" cy="182880"/>
          </a:xfrm>
          <a:prstGeom prst="triangle">
            <a:avLst/>
          </a:prstGeom>
          <a:noFill/>
          <a:ln w="1270">
            <a:solidFill>
              <a:srgbClr val="F559A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54748" y="369736"/>
            <a:ext cx="182880" cy="182880"/>
          </a:xfrm>
          <a:prstGeom prst="rect">
            <a:avLst/>
          </a:prstGeom>
          <a:noFill/>
          <a:ln w="1270">
            <a:solidFill>
              <a:srgbClr val="0185A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62475" y="42403"/>
            <a:ext cx="182880" cy="182880"/>
          </a:xfrm>
          <a:prstGeom prst="rect">
            <a:avLst/>
          </a:prstGeom>
          <a:noFill/>
          <a:ln w="1270">
            <a:solidFill>
              <a:srgbClr val="BCCD3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04550" y="2156571"/>
            <a:ext cx="182880" cy="182880"/>
          </a:xfrm>
          <a:prstGeom prst="sun">
            <a:avLst/>
          </a:prstGeom>
          <a:noFill/>
          <a:ln w="1270">
            <a:solidFill>
              <a:srgbClr val="C16E9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NLP Task: Named Entity Recognition (NER)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Named Entity Recognition (NER) identifies and classifies named entities in text into predefined categories such 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Elon Musk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Organization: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Google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New York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January 1, 2023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NER is used in information extraction, knowledge graph construction, and other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87664" y="3560162"/>
            <a:ext cx="182880" cy="182880"/>
          </a:xfrm>
          <a:prstGeom prst="triangle">
            <a:avLst/>
          </a:prstGeom>
          <a:noFill/>
          <a:ln w="1270">
            <a:solidFill>
              <a:srgbClr val="45991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44003" y="203218"/>
            <a:ext cx="182880" cy="182880"/>
          </a:xfrm>
          <a:prstGeom prst="sun">
            <a:avLst/>
          </a:prstGeom>
          <a:noFill/>
          <a:ln w="1270">
            <a:solidFill>
              <a:srgbClr val="91CE8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67609" y="523094"/>
            <a:ext cx="182880" cy="182880"/>
          </a:xfrm>
          <a:prstGeom prst="cube">
            <a:avLst/>
          </a:prstGeom>
          <a:noFill/>
          <a:ln w="1270">
            <a:solidFill>
              <a:srgbClr val="5846A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707" y="2235470"/>
            <a:ext cx="182880" cy="182880"/>
          </a:xfrm>
          <a:prstGeom prst="triangle">
            <a:avLst/>
          </a:prstGeom>
          <a:noFill/>
          <a:ln w="1270">
            <a:solidFill>
              <a:srgbClr val="0ACE2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08335" y="2668035"/>
            <a:ext cx="182880" cy="182880"/>
          </a:xfrm>
          <a:prstGeom prst="cube">
            <a:avLst/>
          </a:prstGeom>
          <a:noFill/>
          <a:ln w="1270">
            <a:solidFill>
              <a:srgbClr val="D797A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NLP Applications: Chatbots and Virtual Assistants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powers chatbots and virtual assistants like Siri, Alexa, and Google Assistant.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NLP is used: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Speech Recognition: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Converts spoken language to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Natural Language Understanding (NLU):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Interprets the meaning of the user's request.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Dialogue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Manages the conversation flow.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Natural Language Generation (NLG):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Generates human-like responses.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2025-02-24T09:26:27Z</dcterms:created>
  <dcterms:modified xsi:type="dcterms:W3CDTF">2025-02-24T09:26:27Z</dcterms:modified>
</cp:coreProperties>
</file>