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4799765" y="2863701"/>
            <a:ext cx="182880" cy="182880"/>
          </a:xfrm>
          <a:prstGeom prst="sun">
            <a:avLst/>
          </a:prstGeom>
          <a:noFill/>
          <a:ln w="1270">
            <a:solidFill>
              <a:srgbClr val="192D6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09599" y="4093206"/>
            <a:ext cx="182880" cy="182880"/>
          </a:xfrm>
          <a:prstGeom prst="triangle">
            <a:avLst/>
          </a:prstGeom>
          <a:noFill/>
          <a:ln w="1270">
            <a:solidFill>
              <a:srgbClr val="E2322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98297" y="3251369"/>
            <a:ext cx="182880" cy="182880"/>
          </a:xfrm>
          <a:prstGeom prst="cube">
            <a:avLst/>
          </a:prstGeom>
          <a:noFill/>
          <a:ln w="1270">
            <a:solidFill>
              <a:srgbClr val="2A8E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14862" y="3247377"/>
            <a:ext cx="182880" cy="182880"/>
          </a:xfrm>
          <a:prstGeom prst="cube">
            <a:avLst/>
          </a:prstGeom>
          <a:noFill/>
          <a:ln w="1270">
            <a:solidFill>
              <a:srgbClr val="EC30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60465" y="2860424"/>
            <a:ext cx="182880" cy="182880"/>
          </a:xfrm>
          <a:prstGeom prst="rect">
            <a:avLst/>
          </a:prstGeom>
          <a:noFill/>
          <a:ln w="1270">
            <a:solidFill>
              <a:srgbClr val="64817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and Communication: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networking and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network?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network components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devices communicate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types of networks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networking concepts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protocols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common network issues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86828" y="922825"/>
            <a:ext cx="182880" cy="182880"/>
          </a:xfrm>
          <a:prstGeom prst="cube">
            <a:avLst/>
          </a:prstGeom>
          <a:noFill/>
          <a:ln w="1270">
            <a:solidFill>
              <a:srgbClr val="836B7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87769" y="984944"/>
            <a:ext cx="182880" cy="182880"/>
          </a:xfrm>
          <a:prstGeom prst="sun">
            <a:avLst/>
          </a:prstGeom>
          <a:noFill/>
          <a:ln w="1270">
            <a:solidFill>
              <a:srgbClr val="5C15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7335" y="4375303"/>
            <a:ext cx="182880" cy="182880"/>
          </a:xfrm>
          <a:prstGeom prst="sun">
            <a:avLst/>
          </a:prstGeom>
          <a:noFill/>
          <a:ln w="1270">
            <a:solidFill>
              <a:srgbClr val="E4F8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75392" y="1048219"/>
            <a:ext cx="182880" cy="182880"/>
          </a:xfrm>
          <a:prstGeom prst="cube">
            <a:avLst/>
          </a:prstGeom>
          <a:noFill/>
          <a:ln w="1270">
            <a:solidFill>
              <a:srgbClr val="5EFC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86206" y="1936438"/>
            <a:ext cx="182880" cy="182880"/>
          </a:xfrm>
          <a:prstGeom prst="cube">
            <a:avLst/>
          </a:prstGeom>
          <a:noFill/>
          <a:ln w="1270">
            <a:solidFill>
              <a:srgbClr val="2F651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Protocols: TCP/IP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TCP/IP (Transmission Control Protocol/Internet Protocol) is the fundamental protocol suite that allows devices to communicate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TCP: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Ensures reliable delivery of data by breaking it into packets and reassembling them in the correct order.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Handles addressing and routing of data packets across the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90681" y="3112890"/>
            <a:ext cx="182880" cy="182880"/>
          </a:xfrm>
          <a:prstGeom prst="triangle">
            <a:avLst/>
          </a:prstGeom>
          <a:noFill/>
          <a:ln w="1270">
            <a:solidFill>
              <a:srgbClr val="59B0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62075" y="3886326"/>
            <a:ext cx="182880" cy="182880"/>
          </a:xfrm>
          <a:prstGeom prst="cube">
            <a:avLst/>
          </a:prstGeom>
          <a:noFill/>
          <a:ln w="1270">
            <a:solidFill>
              <a:srgbClr val="9E398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44868" y="2946970"/>
            <a:ext cx="182880" cy="182880"/>
          </a:xfrm>
          <a:prstGeom prst="cube">
            <a:avLst/>
          </a:prstGeom>
          <a:noFill/>
          <a:ln w="1270">
            <a:solidFill>
              <a:srgbClr val="C4CB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1321" y="408144"/>
            <a:ext cx="182880" cy="182880"/>
          </a:xfrm>
          <a:prstGeom prst="cube">
            <a:avLst/>
          </a:prstGeom>
          <a:noFill/>
          <a:ln w="1270">
            <a:solidFill>
              <a:srgbClr val="F912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38998" y="1161090"/>
            <a:ext cx="182880" cy="182880"/>
          </a:xfrm>
          <a:prstGeom prst="sun">
            <a:avLst/>
          </a:prstGeom>
          <a:noFill/>
          <a:ln w="1270">
            <a:solidFill>
              <a:srgbClr val="81A58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Protocols: HTTP/HTTPS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 (Hypertext Transfer Protocol) is used for transferring web pages and other data over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 (HTTP Secure) is the secure version of HTTP, using encryption to protect data in transit.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HTTPS is essential for secure online transactions and protecting sensitive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Look for the lock icon in your browser's address bar.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23552" y="2836224"/>
            <a:ext cx="182880" cy="182880"/>
          </a:xfrm>
          <a:prstGeom prst="triangle">
            <a:avLst/>
          </a:prstGeom>
          <a:noFill/>
          <a:ln w="1270">
            <a:solidFill>
              <a:srgbClr val="2CC8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18006" y="1847530"/>
            <a:ext cx="182880" cy="182880"/>
          </a:xfrm>
          <a:prstGeom prst="sun">
            <a:avLst/>
          </a:prstGeom>
          <a:noFill/>
          <a:ln w="1270">
            <a:solidFill>
              <a:srgbClr val="F02F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80106" y="4212872"/>
            <a:ext cx="182880" cy="182880"/>
          </a:xfrm>
          <a:prstGeom prst="triangle">
            <a:avLst/>
          </a:prstGeom>
          <a:noFill/>
          <a:ln w="1270">
            <a:solidFill>
              <a:srgbClr val="DE29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28457" y="895581"/>
            <a:ext cx="182880" cy="182880"/>
          </a:xfrm>
          <a:prstGeom prst="sun">
            <a:avLst/>
          </a:prstGeom>
          <a:noFill/>
          <a:ln w="1270">
            <a:solidFill>
              <a:srgbClr val="7EDD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26847" y="3375852"/>
            <a:ext cx="182880" cy="182880"/>
          </a:xfrm>
          <a:prstGeom prst="cube">
            <a:avLst/>
          </a:prstGeom>
          <a:noFill/>
          <a:ln w="1270">
            <a:solidFill>
              <a:srgbClr val="1E3D7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Communication Protocols: Email Protocols (SMTP, POP3, IMAP)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protocols manage the sending and receiving of emails.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SMTP (Simple Mail Transfer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sending email.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POP3 (Post Office Protocol version 3):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retrieving email (downloads emails to your device).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IMAP (Internet Message Access Protocol):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retrieving email (keeps emails on the server and synchronizes them across devices).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77812" y="492626"/>
            <a:ext cx="182880" cy="182880"/>
          </a:xfrm>
          <a:prstGeom prst="rect">
            <a:avLst/>
          </a:prstGeom>
          <a:noFill/>
          <a:ln w="1270">
            <a:solidFill>
              <a:srgbClr val="8BFA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86394" y="2597270"/>
            <a:ext cx="182880" cy="182880"/>
          </a:xfrm>
          <a:prstGeom prst="cube">
            <a:avLst/>
          </a:prstGeom>
          <a:noFill/>
          <a:ln w="1270">
            <a:solidFill>
              <a:srgbClr val="520C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86699" y="1624131"/>
            <a:ext cx="182880" cy="182880"/>
          </a:xfrm>
          <a:prstGeom prst="triangle">
            <a:avLst/>
          </a:prstGeom>
          <a:noFill/>
          <a:ln w="1270">
            <a:solidFill>
              <a:srgbClr val="DC58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627" y="1740593"/>
            <a:ext cx="182880" cy="182880"/>
          </a:xfrm>
          <a:prstGeom prst="triangle">
            <a:avLst/>
          </a:prstGeom>
          <a:noFill/>
          <a:ln w="1270">
            <a:solidFill>
              <a:srgbClr val="AAB6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70302" y="1639383"/>
            <a:ext cx="182880" cy="182880"/>
          </a:xfrm>
          <a:prstGeom prst="cube">
            <a:avLst/>
          </a:prstGeom>
          <a:noFill/>
          <a:ln w="1270">
            <a:solidFill>
              <a:srgbClr val="D9DDC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Wireless Networking (Wi-Fi)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 uses radio waves to provide wireless network connectivity.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Standards: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802.11a/b/g/n/ac/ax (Wi-Fi 6).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WPA2 and WPA3 are common security protocols for Wi-Fi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SSID: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name of the Wi-Fi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78544" y="4406996"/>
            <a:ext cx="182880" cy="182880"/>
          </a:xfrm>
          <a:prstGeom prst="cube">
            <a:avLst/>
          </a:prstGeom>
          <a:noFill/>
          <a:ln w="1270">
            <a:solidFill>
              <a:srgbClr val="40A7D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47400" y="1959286"/>
            <a:ext cx="182880" cy="182880"/>
          </a:xfrm>
          <a:prstGeom prst="triangle">
            <a:avLst/>
          </a:prstGeom>
          <a:noFill/>
          <a:ln w="1270">
            <a:solidFill>
              <a:srgbClr val="B3CC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86760" y="1249826"/>
            <a:ext cx="182880" cy="182880"/>
          </a:xfrm>
          <a:prstGeom prst="triangle">
            <a:avLst/>
          </a:prstGeom>
          <a:noFill/>
          <a:ln w="1270">
            <a:solidFill>
              <a:srgbClr val="42F4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16070" y="3652552"/>
            <a:ext cx="182880" cy="182880"/>
          </a:xfrm>
          <a:prstGeom prst="rect">
            <a:avLst/>
          </a:prstGeom>
          <a:noFill/>
          <a:ln w="1270">
            <a:solidFill>
              <a:srgbClr val="C1AA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15234" y="2451937"/>
            <a:ext cx="182880" cy="182880"/>
          </a:xfrm>
          <a:prstGeom prst="triangle">
            <a:avLst/>
          </a:prstGeom>
          <a:noFill/>
          <a:ln w="1270">
            <a:solidFill>
              <a:srgbClr val="3D9B4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Security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 network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barrier that blocks unauthorized access to your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Passwords: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complex and unique passwords for all your accounts.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Antivirus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Protects your devices from malware.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Software Updated: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Updates often include security patches.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63605" y="1013196"/>
            <a:ext cx="182880" cy="182880"/>
          </a:xfrm>
          <a:prstGeom prst="sun">
            <a:avLst/>
          </a:prstGeom>
          <a:noFill/>
          <a:ln w="1270">
            <a:solidFill>
              <a:srgbClr val="B217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60244" y="907118"/>
            <a:ext cx="182880" cy="182880"/>
          </a:xfrm>
          <a:prstGeom prst="sun">
            <a:avLst/>
          </a:prstGeom>
          <a:noFill/>
          <a:ln w="1270">
            <a:solidFill>
              <a:srgbClr val="4A11F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10054" y="2330611"/>
            <a:ext cx="182880" cy="182880"/>
          </a:xfrm>
          <a:prstGeom prst="cube">
            <a:avLst/>
          </a:prstGeom>
          <a:noFill/>
          <a:ln w="1270">
            <a:solidFill>
              <a:srgbClr val="FC60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31688" y="2442506"/>
            <a:ext cx="182880" cy="182880"/>
          </a:xfrm>
          <a:prstGeom prst="sun">
            <a:avLst/>
          </a:prstGeom>
          <a:noFill/>
          <a:ln w="1270">
            <a:solidFill>
              <a:srgbClr val="C879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30815" y="1723153"/>
            <a:ext cx="182880" cy="182880"/>
          </a:xfrm>
          <a:prstGeom prst="triangle">
            <a:avLst/>
          </a:prstGeom>
          <a:noFill/>
          <a:ln w="1270">
            <a:solidFill>
              <a:srgbClr val="3459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Troubleshooting: No Internet Connection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common problem! Try these steps: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Cables: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all cables are properly connected.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Restart Modem and Router: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 cycle your modem and router.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Wi-Fi Connection: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you're connected to the correct Wi-Fi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 Network Troubleshooter: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 built-in network troubleshooter on your computer.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Contact ISP: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all else fails, contact your internet service provider.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60075" y="1854701"/>
            <a:ext cx="182880" cy="182880"/>
          </a:xfrm>
          <a:prstGeom prst="rect">
            <a:avLst/>
          </a:prstGeom>
          <a:noFill/>
          <a:ln w="1270">
            <a:solidFill>
              <a:srgbClr val="E15B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84870" y="547334"/>
            <a:ext cx="182880" cy="182880"/>
          </a:xfrm>
          <a:prstGeom prst="cube">
            <a:avLst/>
          </a:prstGeom>
          <a:noFill/>
          <a:ln w="1270">
            <a:solidFill>
              <a:srgbClr val="C704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96539" y="2223489"/>
            <a:ext cx="182880" cy="182880"/>
          </a:xfrm>
          <a:prstGeom prst="rect">
            <a:avLst/>
          </a:prstGeom>
          <a:noFill/>
          <a:ln w="1270">
            <a:solidFill>
              <a:srgbClr val="2C486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53266" y="3937784"/>
            <a:ext cx="182880" cy="182880"/>
          </a:xfrm>
          <a:prstGeom prst="sun">
            <a:avLst/>
          </a:prstGeom>
          <a:noFill/>
          <a:ln w="1270">
            <a:solidFill>
              <a:srgbClr val="0BCF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94811" y="3656529"/>
            <a:ext cx="182880" cy="182880"/>
          </a:xfrm>
          <a:prstGeom prst="cube">
            <a:avLst/>
          </a:prstGeom>
          <a:noFill/>
          <a:ln w="1270">
            <a:solidFill>
              <a:srgbClr val="4288B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Troubleshooting: Slow Network Speed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 speeds are frustrating.  Possible causes and solutions: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 many 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 many devices using the network simultaneously can slow it down.  Disconnect unnecessary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Router Placement: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Position your router in a central location for optimal coverage.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Other electronic devices can interfere with Wi-Fi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Outdated Router: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upgrading to a newer router with better performance.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Bandwidth Usage: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Some applications (e.g., streaming video) consume a lot of bandwidth.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92833" y="1994342"/>
            <a:ext cx="182880" cy="182880"/>
          </a:xfrm>
          <a:prstGeom prst="rect">
            <a:avLst/>
          </a:prstGeom>
          <a:noFill/>
          <a:ln w="1270">
            <a:solidFill>
              <a:srgbClr val="A557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34242" y="1731059"/>
            <a:ext cx="182880" cy="182880"/>
          </a:xfrm>
          <a:prstGeom prst="sun">
            <a:avLst/>
          </a:prstGeom>
          <a:noFill/>
          <a:ln w="1270">
            <a:solidFill>
              <a:srgbClr val="FEF0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02566" y="321635"/>
            <a:ext cx="182880" cy="182880"/>
          </a:xfrm>
          <a:prstGeom prst="cube">
            <a:avLst/>
          </a:prstGeom>
          <a:noFill/>
          <a:ln w="1270">
            <a:solidFill>
              <a:srgbClr val="09C45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10543" y="3125459"/>
            <a:ext cx="182880" cy="182880"/>
          </a:xfrm>
          <a:prstGeom prst="sun">
            <a:avLst/>
          </a:prstGeom>
          <a:noFill/>
          <a:ln w="1270">
            <a:solidFill>
              <a:srgbClr val="EC22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67967" y="2633229"/>
            <a:ext cx="182880" cy="182880"/>
          </a:xfrm>
          <a:prstGeom prst="rect">
            <a:avLst/>
          </a:prstGeom>
          <a:noFill/>
          <a:ln w="1270">
            <a:solidFill>
              <a:srgbClr val="939FA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Cloud and Networking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relies heavily on networking.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Accessing Cloud Services: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Accessing applications, data storage, and other services hosted in the cloud requires a network connection.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Transfer: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data to and from the cloud requires bandwidth.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Networks: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 providers offer virtual networking capabilities, allowing users to create and manage their own networks within the cloud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79056" y="1788558"/>
            <a:ext cx="182880" cy="182880"/>
          </a:xfrm>
          <a:prstGeom prst="cube">
            <a:avLst/>
          </a:prstGeom>
          <a:noFill/>
          <a:ln w="1270">
            <a:solidFill>
              <a:srgbClr val="FD463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09677" y="3813334"/>
            <a:ext cx="182880" cy="182880"/>
          </a:xfrm>
          <a:prstGeom prst="triangle">
            <a:avLst/>
          </a:prstGeom>
          <a:noFill/>
          <a:ln w="1270">
            <a:solidFill>
              <a:srgbClr val="A6E7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79009" y="306415"/>
            <a:ext cx="182880" cy="182880"/>
          </a:xfrm>
          <a:prstGeom prst="triangle">
            <a:avLst/>
          </a:prstGeom>
          <a:noFill/>
          <a:ln w="1270">
            <a:solidFill>
              <a:srgbClr val="C105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19186" y="2936803"/>
            <a:ext cx="182880" cy="182880"/>
          </a:xfrm>
          <a:prstGeom prst="sun">
            <a:avLst/>
          </a:prstGeom>
          <a:noFill/>
          <a:ln w="1270">
            <a:solidFill>
              <a:srgbClr val="E4FE0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14931" y="2853595"/>
            <a:ext cx="182880" cy="182880"/>
          </a:xfrm>
          <a:prstGeom prst="triangle">
            <a:avLst/>
          </a:prstGeom>
          <a:noFill/>
          <a:ln w="1270">
            <a:solidFill>
              <a:srgbClr val="4AB5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Home Networking Tips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Some tips for home networking.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Secure Your Wi-Fi: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strong password and WPA3 encryption.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Guest Network: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a separate guest network for visitors.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Parental Controls: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 up parental controls to restrict access to inappropriate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Regularly Update Router Firmware: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your router's firmware updated to patch security vulnerabilities.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67768" y="2633136"/>
            <a:ext cx="182880" cy="182880"/>
          </a:xfrm>
          <a:prstGeom prst="rect">
            <a:avLst/>
          </a:prstGeom>
          <a:noFill/>
          <a:ln w="1270">
            <a:solidFill>
              <a:srgbClr val="F6A0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19814" y="843026"/>
            <a:ext cx="182880" cy="182880"/>
          </a:xfrm>
          <a:prstGeom prst="triangle">
            <a:avLst/>
          </a:prstGeom>
          <a:noFill/>
          <a:ln w="1270">
            <a:solidFill>
              <a:srgbClr val="2B94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05874" y="674667"/>
            <a:ext cx="182880" cy="182880"/>
          </a:xfrm>
          <a:prstGeom prst="sun">
            <a:avLst/>
          </a:prstGeom>
          <a:noFill/>
          <a:ln w="1270">
            <a:solidFill>
              <a:srgbClr val="7D56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85216" y="3371711"/>
            <a:ext cx="182880" cy="182880"/>
          </a:xfrm>
          <a:prstGeom prst="cube">
            <a:avLst/>
          </a:prstGeom>
          <a:noFill/>
          <a:ln w="1270">
            <a:solidFill>
              <a:srgbClr val="5AB04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10107" y="2724664"/>
            <a:ext cx="182880" cy="182880"/>
          </a:xfrm>
          <a:prstGeom prst="cube">
            <a:avLst/>
          </a:prstGeom>
          <a:noFill/>
          <a:ln w="1270">
            <a:solidFill>
              <a:srgbClr val="06EA5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Monitoring Tools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Monitoring is important to maintain health of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Task Manager (Windows):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See network utilization per application.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Activity Monitor (macOS):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Same as Task Manager, but for macOS.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Wireshark: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 packet analyzer for advanced troubleshooting.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20376" y="2626785"/>
            <a:ext cx="182880" cy="182880"/>
          </a:xfrm>
          <a:prstGeom prst="triangle">
            <a:avLst/>
          </a:prstGeom>
          <a:noFill/>
          <a:ln w="1270">
            <a:solidFill>
              <a:srgbClr val="D941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94107" y="3493478"/>
            <a:ext cx="182880" cy="182880"/>
          </a:xfrm>
          <a:prstGeom prst="sun">
            <a:avLst/>
          </a:prstGeom>
          <a:noFill/>
          <a:ln w="1270">
            <a:solidFill>
              <a:srgbClr val="E74E3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24129" y="1162046"/>
            <a:ext cx="182880" cy="182880"/>
          </a:xfrm>
          <a:prstGeom prst="rect">
            <a:avLst/>
          </a:prstGeom>
          <a:noFill/>
          <a:ln w="1270">
            <a:solidFill>
              <a:srgbClr val="D938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40542" y="701358"/>
            <a:ext cx="182880" cy="182880"/>
          </a:xfrm>
          <a:prstGeom prst="sun">
            <a:avLst/>
          </a:prstGeom>
          <a:noFill/>
          <a:ln w="1270">
            <a:solidFill>
              <a:srgbClr val="D7331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53140" y="2337361"/>
            <a:ext cx="182880" cy="182880"/>
          </a:xfrm>
          <a:prstGeom prst="rect">
            <a:avLst/>
          </a:prstGeom>
          <a:noFill/>
          <a:ln w="1270">
            <a:solidFill>
              <a:srgbClr val="C6DB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Network?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put, a network is a group of two or more computer systems that are linked together.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resources (files, printers, internet connection)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with each other (email, messaging)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Centralized data storage and management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 and productivity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33503" y="4381970"/>
            <a:ext cx="182880" cy="182880"/>
          </a:xfrm>
          <a:prstGeom prst="cube">
            <a:avLst/>
          </a:prstGeom>
          <a:noFill/>
          <a:ln w="1270">
            <a:solidFill>
              <a:srgbClr val="94407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46854" y="1938293"/>
            <a:ext cx="182880" cy="182880"/>
          </a:xfrm>
          <a:prstGeom prst="cube">
            <a:avLst/>
          </a:prstGeom>
          <a:noFill/>
          <a:ln w="1270">
            <a:solidFill>
              <a:srgbClr val="D51B7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92527" y="283307"/>
            <a:ext cx="182880" cy="182880"/>
          </a:xfrm>
          <a:prstGeom prst="rect">
            <a:avLst/>
          </a:prstGeom>
          <a:noFill/>
          <a:ln w="1270">
            <a:solidFill>
              <a:srgbClr val="0DADD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14561" y="1083023"/>
            <a:ext cx="182880" cy="182880"/>
          </a:xfrm>
          <a:prstGeom prst="sun">
            <a:avLst/>
          </a:prstGeom>
          <a:noFill/>
          <a:ln w="1270">
            <a:solidFill>
              <a:srgbClr val="B3C9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35229" y="678226"/>
            <a:ext cx="182880" cy="182880"/>
          </a:xfrm>
          <a:prstGeom prst="rect">
            <a:avLst/>
          </a:prstGeom>
          <a:noFill/>
          <a:ln w="1270">
            <a:solidFill>
              <a:srgbClr val="692E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Network Segmentation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advanced topic of network segmantation.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Dividing a network into smaller, isolated segments.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Improves security by limiting the impact of a security breach.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Enhances performance by reducing network congestion.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96875" y="1681029"/>
            <a:ext cx="182880" cy="182880"/>
          </a:xfrm>
          <a:prstGeom prst="rect">
            <a:avLst/>
          </a:prstGeom>
          <a:noFill/>
          <a:ln w="1270">
            <a:solidFill>
              <a:srgbClr val="3C88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74160" y="4562281"/>
            <a:ext cx="182880" cy="182880"/>
          </a:xfrm>
          <a:prstGeom prst="cube">
            <a:avLst/>
          </a:prstGeom>
          <a:noFill/>
          <a:ln w="1270">
            <a:solidFill>
              <a:srgbClr val="F312F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10973" y="961606"/>
            <a:ext cx="182880" cy="182880"/>
          </a:xfrm>
          <a:prstGeom prst="sun">
            <a:avLst/>
          </a:prstGeom>
          <a:noFill/>
          <a:ln w="1270">
            <a:solidFill>
              <a:srgbClr val="B34FC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76317" y="2957175"/>
            <a:ext cx="182880" cy="182880"/>
          </a:xfrm>
          <a:prstGeom prst="cube">
            <a:avLst/>
          </a:prstGeom>
          <a:noFill/>
          <a:ln w="1270">
            <a:solidFill>
              <a:srgbClr val="BA4C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51359" y="2955810"/>
            <a:ext cx="182880" cy="182880"/>
          </a:xfrm>
          <a:prstGeom prst="sun">
            <a:avLst/>
          </a:prstGeom>
          <a:noFill/>
          <a:ln w="1270">
            <a:solidFill>
              <a:srgbClr val="6C92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VPNs (Virtual Private Networks)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VPNs create a secure, encrypted connection over a public network (like the internet).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Protects your privacy and security by masking your IP address and encrypting your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you to access content that may be restricted in your location.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Commonly used for remote access to corporate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09144" y="2363641"/>
            <a:ext cx="182880" cy="182880"/>
          </a:xfrm>
          <a:prstGeom prst="sun">
            <a:avLst/>
          </a:prstGeom>
          <a:noFill/>
          <a:ln w="1270">
            <a:solidFill>
              <a:srgbClr val="258B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81656" y="4093426"/>
            <a:ext cx="182880" cy="182880"/>
          </a:xfrm>
          <a:prstGeom prst="cube">
            <a:avLst/>
          </a:prstGeom>
          <a:noFill/>
          <a:ln w="1270">
            <a:solidFill>
              <a:srgbClr val="20CC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175" y="434632"/>
            <a:ext cx="182880" cy="182880"/>
          </a:xfrm>
          <a:prstGeom prst="cube">
            <a:avLst/>
          </a:prstGeom>
          <a:noFill/>
          <a:ln w="1270">
            <a:solidFill>
              <a:srgbClr val="ACA8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95587" y="3678970"/>
            <a:ext cx="182880" cy="182880"/>
          </a:xfrm>
          <a:prstGeom prst="sun">
            <a:avLst/>
          </a:prstGeom>
          <a:noFill/>
          <a:ln w="1270">
            <a:solidFill>
              <a:srgbClr val="11373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76856" y="1964582"/>
            <a:ext cx="182880" cy="182880"/>
          </a:xfrm>
          <a:prstGeom prst="triangle">
            <a:avLst/>
          </a:prstGeom>
          <a:noFill/>
          <a:ln w="1270">
            <a:solidFill>
              <a:srgbClr val="0EF06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of Networking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is constantly evolving.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5G: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wireless speeds and lower latency.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SDN (Software-Defined Networking):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Centralized control of network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(Internet of Things):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everyday devices to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97044" y="3488100"/>
            <a:ext cx="182880" cy="182880"/>
          </a:xfrm>
          <a:prstGeom prst="cube">
            <a:avLst/>
          </a:prstGeom>
          <a:noFill/>
          <a:ln w="1270">
            <a:solidFill>
              <a:srgbClr val="6DAD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32484" y="1978933"/>
            <a:ext cx="182880" cy="182880"/>
          </a:xfrm>
          <a:prstGeom prst="triangle">
            <a:avLst/>
          </a:prstGeom>
          <a:noFill/>
          <a:ln w="1270">
            <a:solidFill>
              <a:srgbClr val="46ADB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46104" y="3931126"/>
            <a:ext cx="182880" cy="182880"/>
          </a:xfrm>
          <a:prstGeom prst="sun">
            <a:avLst/>
          </a:prstGeom>
          <a:noFill/>
          <a:ln w="1270">
            <a:solidFill>
              <a:srgbClr val="9E36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07472" y="3104122"/>
            <a:ext cx="182880" cy="182880"/>
          </a:xfrm>
          <a:prstGeom prst="triangle">
            <a:avLst/>
          </a:prstGeom>
          <a:noFill/>
          <a:ln w="1270">
            <a:solidFill>
              <a:srgbClr val="2470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13148" y="2941884"/>
            <a:ext cx="182880" cy="182880"/>
          </a:xfrm>
          <a:prstGeom prst="sun">
            <a:avLst/>
          </a:prstGeom>
          <a:noFill/>
          <a:ln w="1270">
            <a:solidFill>
              <a:srgbClr val="8AFD4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Networking is a vital part of modern life. Understanding the basics empowers you to troubleshoot problems, improve performance, and stay secure.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have touched on the basics of what networking is, how it works, and common terminologies.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77073" y="1408973"/>
            <a:ext cx="182880" cy="182880"/>
          </a:xfrm>
          <a:prstGeom prst="cube">
            <a:avLst/>
          </a:prstGeom>
          <a:noFill/>
          <a:ln w="1270">
            <a:solidFill>
              <a:srgbClr val="00EF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17382" y="1892638"/>
            <a:ext cx="182880" cy="182880"/>
          </a:xfrm>
          <a:prstGeom prst="triangle">
            <a:avLst/>
          </a:prstGeom>
          <a:noFill/>
          <a:ln w="1270">
            <a:solidFill>
              <a:srgbClr val="49E0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59478" y="4365978"/>
            <a:ext cx="182880" cy="182880"/>
          </a:xfrm>
          <a:prstGeom prst="sun">
            <a:avLst/>
          </a:prstGeom>
          <a:noFill/>
          <a:ln w="1270">
            <a:solidFill>
              <a:srgbClr val="7429E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0067" y="3924167"/>
            <a:ext cx="182880" cy="182880"/>
          </a:xfrm>
          <a:prstGeom prst="rect">
            <a:avLst/>
          </a:prstGeom>
          <a:noFill/>
          <a:ln w="1270">
            <a:solidFill>
              <a:srgbClr val="D12F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96028" y="1024711"/>
            <a:ext cx="182880" cy="182880"/>
          </a:xfrm>
          <a:prstGeom prst="cube">
            <a:avLst/>
          </a:prstGeom>
          <a:noFill/>
          <a:ln w="1270">
            <a:solidFill>
              <a:srgbClr val="58B6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Network Components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network uses specific hardware to function.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Computers/Devices: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Laptops, desktops, smartphones, servers,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Interface Card (NIC):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Allows a device to connect to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Cables/Wireless: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Physical connection (Ethernet cables) or wireless signal (Wi-Fi).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 network traffic between different networks.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Switches: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devices within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your network to the internet service provider (ISP).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36585" y="2305610"/>
            <a:ext cx="182880" cy="182880"/>
          </a:xfrm>
          <a:prstGeom prst="cube">
            <a:avLst/>
          </a:prstGeom>
          <a:noFill/>
          <a:ln w="1270">
            <a:solidFill>
              <a:srgbClr val="9CE0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52246" y="909056"/>
            <a:ext cx="182880" cy="182880"/>
          </a:xfrm>
          <a:prstGeom prst="sun">
            <a:avLst/>
          </a:prstGeom>
          <a:noFill/>
          <a:ln w="1270">
            <a:solidFill>
              <a:srgbClr val="445A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17933" y="287157"/>
            <a:ext cx="182880" cy="182880"/>
          </a:xfrm>
          <a:prstGeom prst="cube">
            <a:avLst/>
          </a:prstGeom>
          <a:noFill/>
          <a:ln w="1270">
            <a:solidFill>
              <a:srgbClr val="F9EB6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3063" y="519656"/>
            <a:ext cx="182880" cy="182880"/>
          </a:xfrm>
          <a:prstGeom prst="rect">
            <a:avLst/>
          </a:prstGeom>
          <a:noFill/>
          <a:ln w="1270">
            <a:solidFill>
              <a:srgbClr val="CCFBE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43378" y="1208581"/>
            <a:ext cx="182880" cy="182880"/>
          </a:xfrm>
          <a:prstGeom prst="triangle">
            <a:avLst/>
          </a:prstGeom>
          <a:noFill/>
          <a:ln w="1270">
            <a:solidFill>
              <a:srgbClr val="AD9F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Devices Communicate (Simplified)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sending a letter: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Device A (Sender):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Creates a 'message' (data) and adds addressing information (like the recipient's address).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Message is packaged: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data is broken down into packets for efficient transfer.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Travels through the network: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packet travels through routers and switches.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Device B (Receiver):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Receives the packet, verifies the address, and reassembles the message.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86946" y="124289"/>
            <a:ext cx="182880" cy="182880"/>
          </a:xfrm>
          <a:prstGeom prst="cube">
            <a:avLst/>
          </a:prstGeom>
          <a:noFill/>
          <a:ln w="1270">
            <a:solidFill>
              <a:srgbClr val="F381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89916" y="2688535"/>
            <a:ext cx="182880" cy="182880"/>
          </a:xfrm>
          <a:prstGeom prst="triangle">
            <a:avLst/>
          </a:prstGeom>
          <a:noFill/>
          <a:ln w="1270">
            <a:solidFill>
              <a:srgbClr val="A6CD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23100" y="822667"/>
            <a:ext cx="182880" cy="182880"/>
          </a:xfrm>
          <a:prstGeom prst="triangle">
            <a:avLst/>
          </a:prstGeom>
          <a:noFill/>
          <a:ln w="1270">
            <a:solidFill>
              <a:srgbClr val="1BF5B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49153" y="290602"/>
            <a:ext cx="182880" cy="182880"/>
          </a:xfrm>
          <a:prstGeom prst="cube">
            <a:avLst/>
          </a:prstGeom>
          <a:noFill/>
          <a:ln w="1270">
            <a:solidFill>
              <a:srgbClr val="5D59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59790" y="2834238"/>
            <a:ext cx="182880" cy="182880"/>
          </a:xfrm>
          <a:prstGeom prst="cube">
            <a:avLst/>
          </a:prstGeom>
          <a:noFill/>
          <a:ln w="1270">
            <a:solidFill>
              <a:srgbClr val="AAD8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IP Addresses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 Addresses are like postal addresses for devices on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Unique Identifier: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device has a unique IP address within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IPv4: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most common version, looks like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192.168.1.1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IPv6: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newer version, needed due to IPv4 exhaustion, looks like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2001:0db8:85a3:0000:0000:8a2e:0370:7334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Public vs. Private: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Public IP addresses are used on the internet, while private IP addresses are used within your home or office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36934" y="4285915"/>
            <a:ext cx="182880" cy="182880"/>
          </a:xfrm>
          <a:prstGeom prst="rect">
            <a:avLst/>
          </a:prstGeom>
          <a:noFill/>
          <a:ln w="1270">
            <a:solidFill>
              <a:srgbClr val="0A5C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99789" y="737351"/>
            <a:ext cx="182880" cy="182880"/>
          </a:xfrm>
          <a:prstGeom prst="cube">
            <a:avLst/>
          </a:prstGeom>
          <a:noFill/>
          <a:ln w="1270">
            <a:solidFill>
              <a:srgbClr val="DA8B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24174" y="2469898"/>
            <a:ext cx="182880" cy="182880"/>
          </a:xfrm>
          <a:prstGeom prst="triangle">
            <a:avLst/>
          </a:prstGeom>
          <a:noFill/>
          <a:ln w="1270">
            <a:solidFill>
              <a:srgbClr val="BC614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03455" y="174115"/>
            <a:ext cx="182880" cy="182880"/>
          </a:xfrm>
          <a:prstGeom prst="triangle">
            <a:avLst/>
          </a:prstGeom>
          <a:noFill/>
          <a:ln w="1270">
            <a:solidFill>
              <a:srgbClr val="5FB7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32440" y="3090180"/>
            <a:ext cx="182880" cy="182880"/>
          </a:xfrm>
          <a:prstGeom prst="sun">
            <a:avLst/>
          </a:prstGeom>
          <a:noFill/>
          <a:ln w="1270">
            <a:solidFill>
              <a:srgbClr val="76F1F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Different Types of Networks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Networks are classified by size and scope.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 (Local Area Network):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network in a small area like a home, office, or school.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 (Wide Area Network):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network that spans a large geographical area, like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 (Metropolitan Area Network):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network covering a city or metropolitan area.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PAN (Personal Area Network):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network for personal devices, like Bluetooth headphones connecting to your phone.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40744" y="986191"/>
            <a:ext cx="182880" cy="182880"/>
          </a:xfrm>
          <a:prstGeom prst="rect">
            <a:avLst/>
          </a:prstGeom>
          <a:noFill/>
          <a:ln w="1270">
            <a:solidFill>
              <a:srgbClr val="201B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24398" y="4171460"/>
            <a:ext cx="182880" cy="182880"/>
          </a:xfrm>
          <a:prstGeom prst="rect">
            <a:avLst/>
          </a:prstGeom>
          <a:noFill/>
          <a:ln w="1270">
            <a:solidFill>
              <a:srgbClr val="72328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29249" y="1942482"/>
            <a:ext cx="182880" cy="182880"/>
          </a:xfrm>
          <a:prstGeom prst="rect">
            <a:avLst/>
          </a:prstGeom>
          <a:noFill/>
          <a:ln w="1270">
            <a:solidFill>
              <a:srgbClr val="7F113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4796" y="954968"/>
            <a:ext cx="182880" cy="182880"/>
          </a:xfrm>
          <a:prstGeom prst="rect">
            <a:avLst/>
          </a:prstGeom>
          <a:noFill/>
          <a:ln w="1270">
            <a:solidFill>
              <a:srgbClr val="4E84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16701" y="556682"/>
            <a:ext cx="182880" cy="182880"/>
          </a:xfrm>
          <a:prstGeom prst="triangle">
            <a:avLst/>
          </a:prstGeom>
          <a:noFill/>
          <a:ln w="1270">
            <a:solidFill>
              <a:srgbClr val="4B1F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Networking Concepts: Bandwidth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Bandwidth refers to the maximum amount of data that can be transferred over a network connection in a given amount of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 bits per second (bps), kilobits per second (kbps), megabits per second (Mbps), or gigabits per second (Gbps).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bandwidth = faster data transfer.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pipe: the wider the pipe, the more water that can flow through it at once.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39155" y="1102640"/>
            <a:ext cx="182880" cy="182880"/>
          </a:xfrm>
          <a:prstGeom prst="sun">
            <a:avLst/>
          </a:prstGeom>
          <a:noFill/>
          <a:ln w="1270">
            <a:solidFill>
              <a:srgbClr val="6574E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40815" y="337925"/>
            <a:ext cx="182880" cy="182880"/>
          </a:xfrm>
          <a:prstGeom prst="sun">
            <a:avLst/>
          </a:prstGeom>
          <a:noFill/>
          <a:ln w="1270">
            <a:solidFill>
              <a:srgbClr val="4D88B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81254" y="276247"/>
            <a:ext cx="182880" cy="182880"/>
          </a:xfrm>
          <a:prstGeom prst="cube">
            <a:avLst/>
          </a:prstGeom>
          <a:noFill/>
          <a:ln w="1270">
            <a:solidFill>
              <a:srgbClr val="3CCC9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13606" y="2922577"/>
            <a:ext cx="182880" cy="182880"/>
          </a:xfrm>
          <a:prstGeom prst="sun">
            <a:avLst/>
          </a:prstGeom>
          <a:noFill/>
          <a:ln w="1270">
            <a:solidFill>
              <a:srgbClr val="E202E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38547" y="359905"/>
            <a:ext cx="182880" cy="182880"/>
          </a:xfrm>
          <a:prstGeom prst="sun">
            <a:avLst/>
          </a:prstGeom>
          <a:noFill/>
          <a:ln w="1270">
            <a:solidFill>
              <a:srgbClr val="B452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Networking Concepts: Latency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Latency is the time it takes for data to travel from one point to another on a network.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Measured in milliseconds (ms).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latency = faster response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latency can cause delays in online gaming, video conferencing, and other real-time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99892" y="4429742"/>
            <a:ext cx="182880" cy="182880"/>
          </a:xfrm>
          <a:prstGeom prst="triangle">
            <a:avLst/>
          </a:prstGeom>
          <a:noFill/>
          <a:ln w="1270">
            <a:solidFill>
              <a:srgbClr val="16661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32292" y="53499"/>
            <a:ext cx="182880" cy="182880"/>
          </a:xfrm>
          <a:prstGeom prst="cube">
            <a:avLst/>
          </a:prstGeom>
          <a:noFill/>
          <a:ln w="1270">
            <a:solidFill>
              <a:srgbClr val="F0DA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19943" y="1899656"/>
            <a:ext cx="182880" cy="182880"/>
          </a:xfrm>
          <a:prstGeom prst="triangle">
            <a:avLst/>
          </a:prstGeom>
          <a:noFill/>
          <a:ln w="1270">
            <a:solidFill>
              <a:srgbClr val="C127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56959" y="4116400"/>
            <a:ext cx="182880" cy="182880"/>
          </a:xfrm>
          <a:prstGeom prst="cube">
            <a:avLst/>
          </a:prstGeom>
          <a:noFill/>
          <a:ln w="1270">
            <a:solidFill>
              <a:srgbClr val="C10A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71829" y="4166017"/>
            <a:ext cx="182880" cy="182880"/>
          </a:xfrm>
          <a:prstGeom prst="rect">
            <a:avLst/>
          </a:prstGeom>
          <a:noFill/>
          <a:ln w="1270">
            <a:solidFill>
              <a:srgbClr val="1DDEF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Networking Concepts: DNS (Domain Name System)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DNS translates domain names (like google.com) into IP addresses (like 142.250.185.142) that computers can understand.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 phone book for the internet.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Without DNS, you'd have to remember the IP address for every website you visit.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2025-02-24T09:26:15Z</dcterms:created>
  <dcterms:modified xsi:type="dcterms:W3CDTF">2025-02-24T09:26:15Z</dcterms:modified>
</cp:coreProperties>
</file>