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802628" y="1933045"/>
            <a:ext cx="182880" cy="182880"/>
          </a:xfrm>
          <a:prstGeom prst="sun">
            <a:avLst/>
          </a:prstGeom>
          <a:noFill/>
          <a:ln w="1270">
            <a:solidFill>
              <a:srgbClr val="948DC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696422" y="935319"/>
            <a:ext cx="182880" cy="182880"/>
          </a:xfrm>
          <a:prstGeom prst="rect">
            <a:avLst/>
          </a:prstGeom>
          <a:noFill/>
          <a:ln w="1270">
            <a:solidFill>
              <a:srgbClr val="1A916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248165" y="4403992"/>
            <a:ext cx="182880" cy="182880"/>
          </a:xfrm>
          <a:prstGeom prst="rect">
            <a:avLst/>
          </a:prstGeom>
          <a:noFill/>
          <a:ln w="1270">
            <a:solidFill>
              <a:srgbClr val="11387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185893" y="1416834"/>
            <a:ext cx="182880" cy="182880"/>
          </a:xfrm>
          <a:prstGeom prst="sun">
            <a:avLst/>
          </a:prstGeom>
          <a:noFill/>
          <a:ln w="1270">
            <a:solidFill>
              <a:srgbClr val="02C3E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012176" y="2878082"/>
            <a:ext cx="182880" cy="182880"/>
          </a:xfrm>
          <a:prstGeom prst="cube">
            <a:avLst/>
          </a:prstGeom>
          <a:noFill/>
          <a:ln w="1270">
            <a:solidFill>
              <a:srgbClr val="C982E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Operating Systems: Your Computer's Brain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In this presentation, we'll explore the fascinating world of Operating Systems (OS). We'll cover: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an OS?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Functions of an OS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Operating Systems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Popular Examples (Windows, macOS, Linux, Android, iOS)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Basic OS Concepts (Processes, Memory, Files)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Understanding OS Matters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169760" y="1327651"/>
            <a:ext cx="182880" cy="182880"/>
          </a:xfrm>
          <a:prstGeom prst="sun">
            <a:avLst/>
          </a:prstGeom>
          <a:noFill/>
          <a:ln w="1270">
            <a:solidFill>
              <a:srgbClr val="FC7A8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077167" y="1144336"/>
            <a:ext cx="182880" cy="182880"/>
          </a:xfrm>
          <a:prstGeom prst="rect">
            <a:avLst/>
          </a:prstGeom>
          <a:noFill/>
          <a:ln w="1270">
            <a:solidFill>
              <a:srgbClr val="587A6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121138" y="2817280"/>
            <a:ext cx="182880" cy="182880"/>
          </a:xfrm>
          <a:prstGeom prst="sun">
            <a:avLst/>
          </a:prstGeom>
          <a:noFill/>
          <a:ln w="1270">
            <a:solidFill>
              <a:srgbClr val="99EE8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843501" y="721955"/>
            <a:ext cx="182880" cy="182880"/>
          </a:xfrm>
          <a:prstGeom prst="triangle">
            <a:avLst/>
          </a:prstGeom>
          <a:noFill/>
          <a:ln w="1270">
            <a:solidFill>
              <a:srgbClr val="B76F6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776455" y="189249"/>
            <a:ext cx="182880" cy="182880"/>
          </a:xfrm>
          <a:prstGeom prst="rect">
            <a:avLst/>
          </a:prstGeom>
          <a:noFill/>
          <a:ln w="1270">
            <a:solidFill>
              <a:srgbClr val="200C1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File Systems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file system organizes data on storage devices (hard drives, SSDs).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uses a hierarchical structure of directories (folders) and files.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 NTFS (Windows), APFS (macOS), ext4 (Linux).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OS provides tools to create, delete, and manage files and directories.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864858" y="541785"/>
            <a:ext cx="182880" cy="182880"/>
          </a:xfrm>
          <a:prstGeom prst="triangle">
            <a:avLst/>
          </a:prstGeom>
          <a:noFill/>
          <a:ln w="1270">
            <a:solidFill>
              <a:srgbClr val="57471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067961" y="2554128"/>
            <a:ext cx="182880" cy="182880"/>
          </a:xfrm>
          <a:prstGeom prst="rect">
            <a:avLst/>
          </a:prstGeom>
          <a:noFill/>
          <a:ln w="1270">
            <a:solidFill>
              <a:srgbClr val="E98CD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206678" y="2844662"/>
            <a:ext cx="182880" cy="182880"/>
          </a:xfrm>
          <a:prstGeom prst="triangle">
            <a:avLst/>
          </a:prstGeom>
          <a:noFill/>
          <a:ln w="1270">
            <a:solidFill>
              <a:srgbClr val="6590C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278391" y="1753988"/>
            <a:ext cx="182880" cy="182880"/>
          </a:xfrm>
          <a:prstGeom prst="triangle">
            <a:avLst/>
          </a:prstGeom>
          <a:noFill/>
          <a:ln w="1270">
            <a:solidFill>
              <a:srgbClr val="08480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375888" y="1328012"/>
            <a:ext cx="182880" cy="182880"/>
          </a:xfrm>
          <a:prstGeom prst="rect">
            <a:avLst/>
          </a:prstGeom>
          <a:noFill/>
          <a:ln w="1270">
            <a:solidFill>
              <a:srgbClr val="BD42E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User Interface (UI)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UI is how you interact with the computer.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Graphical User Interface (GUI):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Uses visual elements like windows, icons, and menus (Windows, macOS).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Command-Line Interface (CLI):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Uses text-based commands (Linux terminal, Windows command prompt).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Mobile OS use touch-based UIs.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91372" y="1890918"/>
            <a:ext cx="182880" cy="182880"/>
          </a:xfrm>
          <a:prstGeom prst="sun">
            <a:avLst/>
          </a:prstGeom>
          <a:noFill/>
          <a:ln w="1270">
            <a:solidFill>
              <a:srgbClr val="182D4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71794" y="366606"/>
            <a:ext cx="182880" cy="182880"/>
          </a:xfrm>
          <a:prstGeom prst="rect">
            <a:avLst/>
          </a:prstGeom>
          <a:noFill/>
          <a:ln w="1270">
            <a:solidFill>
              <a:srgbClr val="70B37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91514" y="3590934"/>
            <a:ext cx="182880" cy="182880"/>
          </a:xfrm>
          <a:prstGeom prst="rect">
            <a:avLst/>
          </a:prstGeom>
          <a:noFill/>
          <a:ln w="1270">
            <a:solidFill>
              <a:srgbClr val="B0BF1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526149" y="1614951"/>
            <a:ext cx="182880" cy="182880"/>
          </a:xfrm>
          <a:prstGeom prst="rect">
            <a:avLst/>
          </a:prstGeom>
          <a:noFill/>
          <a:ln w="1270">
            <a:solidFill>
              <a:srgbClr val="2DCE7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170479" y="175293"/>
            <a:ext cx="182880" cy="182880"/>
          </a:xfrm>
          <a:prstGeom prst="sun">
            <a:avLst/>
          </a:prstGeom>
          <a:noFill/>
          <a:ln w="1270">
            <a:solidFill>
              <a:srgbClr val="A4718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Drivers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Drivers are software programs that allow the OS to communicate with specific hardware devices.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Each device (printer, graphics card, network adapter) needs a driver.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OS provides a framework for drivers to be installed and managed.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477230" y="3732550"/>
            <a:ext cx="182880" cy="182880"/>
          </a:xfrm>
          <a:prstGeom prst="cube">
            <a:avLst/>
          </a:prstGeom>
          <a:noFill/>
          <a:ln w="1270">
            <a:solidFill>
              <a:srgbClr val="03B9C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41297" y="3117531"/>
            <a:ext cx="182880" cy="182880"/>
          </a:xfrm>
          <a:prstGeom prst="cube">
            <a:avLst/>
          </a:prstGeom>
          <a:noFill/>
          <a:ln w="1270">
            <a:solidFill>
              <a:srgbClr val="6EFD4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773682" y="2210400"/>
            <a:ext cx="182880" cy="182880"/>
          </a:xfrm>
          <a:prstGeom prst="rect">
            <a:avLst/>
          </a:prstGeom>
          <a:noFill/>
          <a:ln w="1270">
            <a:solidFill>
              <a:srgbClr val="A3E7A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279094" y="4418287"/>
            <a:ext cx="182880" cy="182880"/>
          </a:xfrm>
          <a:prstGeom prst="sun">
            <a:avLst/>
          </a:prstGeom>
          <a:noFill/>
          <a:ln w="1270">
            <a:solidFill>
              <a:srgbClr val="6A8F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221880" y="2776545"/>
            <a:ext cx="182880" cy="182880"/>
          </a:xfrm>
          <a:prstGeom prst="cube">
            <a:avLst/>
          </a:prstGeom>
          <a:noFill/>
          <a:ln w="1270">
            <a:solidFill>
              <a:srgbClr val="9511F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Kernel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kernel is the core of the OS.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responsible for managing the system's resources and providing a low-level interface to the hardware.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the first program loaded when the computer starts.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kernel is essential for the OS to function.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245483" y="984970"/>
            <a:ext cx="182880" cy="182880"/>
          </a:xfrm>
          <a:prstGeom prst="sun">
            <a:avLst/>
          </a:prstGeom>
          <a:noFill/>
          <a:ln w="1270">
            <a:solidFill>
              <a:srgbClr val="D191C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081069" y="1352700"/>
            <a:ext cx="182880" cy="182880"/>
          </a:xfrm>
          <a:prstGeom prst="cube">
            <a:avLst/>
          </a:prstGeom>
          <a:noFill/>
          <a:ln w="1270">
            <a:solidFill>
              <a:srgbClr val="1F200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032575" y="4484968"/>
            <a:ext cx="182880" cy="182880"/>
          </a:xfrm>
          <a:prstGeom prst="triangle">
            <a:avLst/>
          </a:prstGeom>
          <a:noFill/>
          <a:ln w="1270">
            <a:solidFill>
              <a:srgbClr val="054AF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798568" y="4177115"/>
            <a:ext cx="182880" cy="182880"/>
          </a:xfrm>
          <a:prstGeom prst="cube">
            <a:avLst/>
          </a:prstGeom>
          <a:noFill/>
          <a:ln w="1270">
            <a:solidFill>
              <a:srgbClr val="15A0A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515104" y="1601780"/>
            <a:ext cx="182880" cy="182880"/>
          </a:xfrm>
          <a:prstGeom prst="cube">
            <a:avLst/>
          </a:prstGeom>
          <a:noFill/>
          <a:ln w="1270">
            <a:solidFill>
              <a:srgbClr val="EBFE2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Booting Process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booting process is how the OS starts up.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 on -&gt; BIOS/UEFI starts -&gt; Bootloader loads -&gt; Kernel loads -&gt; OS starts.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process initializes the hardware and loads the necessary software for the OS to function.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72498" y="1818494"/>
            <a:ext cx="182880" cy="182880"/>
          </a:xfrm>
          <a:prstGeom prst="triangle">
            <a:avLst/>
          </a:prstGeom>
          <a:noFill/>
          <a:ln w="1270">
            <a:solidFill>
              <a:srgbClr val="BC660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774806" y="1846014"/>
            <a:ext cx="182880" cy="182880"/>
          </a:xfrm>
          <a:prstGeom prst="rect">
            <a:avLst/>
          </a:prstGeom>
          <a:noFill/>
          <a:ln w="1270">
            <a:solidFill>
              <a:srgbClr val="2FCAE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074499" y="504432"/>
            <a:ext cx="182880" cy="182880"/>
          </a:xfrm>
          <a:prstGeom prst="cube">
            <a:avLst/>
          </a:prstGeom>
          <a:noFill/>
          <a:ln w="1270">
            <a:solidFill>
              <a:srgbClr val="15B6E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442210" y="2563404"/>
            <a:ext cx="182880" cy="182880"/>
          </a:xfrm>
          <a:prstGeom prst="triangle">
            <a:avLst/>
          </a:prstGeom>
          <a:noFill/>
          <a:ln w="1270">
            <a:solidFill>
              <a:srgbClr val="139A7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385581" y="1773333"/>
            <a:ext cx="182880" cy="182880"/>
          </a:xfrm>
          <a:prstGeom prst="sun">
            <a:avLst/>
          </a:prstGeom>
          <a:noFill/>
          <a:ln w="1270">
            <a:solidFill>
              <a:srgbClr val="12906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Multitasking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Multitasking allows you to run multiple programs at the same time.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OS rapidly switches between processes, giving the illusion of parallel execution.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improves efficiency and allows you to work on multiple tasks simultaneously.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412562" y="1166165"/>
            <a:ext cx="182880" cy="182880"/>
          </a:xfrm>
          <a:prstGeom prst="cube">
            <a:avLst/>
          </a:prstGeom>
          <a:noFill/>
          <a:ln w="1270">
            <a:solidFill>
              <a:srgbClr val="80A94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323831" y="4528709"/>
            <a:ext cx="182880" cy="182880"/>
          </a:xfrm>
          <a:prstGeom prst="sun">
            <a:avLst/>
          </a:prstGeom>
          <a:noFill/>
          <a:ln w="1270">
            <a:solidFill>
              <a:srgbClr val="EC3DA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597703" y="1517850"/>
            <a:ext cx="182880" cy="182880"/>
          </a:xfrm>
          <a:prstGeom prst="sun">
            <a:avLst/>
          </a:prstGeom>
          <a:noFill/>
          <a:ln w="1270">
            <a:solidFill>
              <a:srgbClr val="9E960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061954" y="1874850"/>
            <a:ext cx="182880" cy="182880"/>
          </a:xfrm>
          <a:prstGeom prst="triangle">
            <a:avLst/>
          </a:prstGeom>
          <a:noFill/>
          <a:ln w="1270">
            <a:solidFill>
              <a:srgbClr val="76E7D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43191" y="1013845"/>
            <a:ext cx="182880" cy="182880"/>
          </a:xfrm>
          <a:prstGeom prst="triangle">
            <a:avLst/>
          </a:prstGeom>
          <a:noFill/>
          <a:ln w="1270">
            <a:solidFill>
              <a:srgbClr val="3654E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Security Features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OS provide security features to protect the system from threats.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User Accounts: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Limit access to resources based on user privileges.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Firewall: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Blocks unauthorized network connections.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Antivirus Software: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Detects and removes malware.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633843" y="981654"/>
            <a:ext cx="182880" cy="182880"/>
          </a:xfrm>
          <a:prstGeom prst="cube">
            <a:avLst/>
          </a:prstGeom>
          <a:noFill/>
          <a:ln w="1270">
            <a:solidFill>
              <a:srgbClr val="8B6E1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8142853" y="720166"/>
            <a:ext cx="182880" cy="182880"/>
          </a:xfrm>
          <a:prstGeom prst="triangle">
            <a:avLst/>
          </a:prstGeom>
          <a:noFill/>
          <a:ln w="1270">
            <a:solidFill>
              <a:srgbClr val="665AE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101865" y="4095737"/>
            <a:ext cx="182880" cy="182880"/>
          </a:xfrm>
          <a:prstGeom prst="cube">
            <a:avLst/>
          </a:prstGeom>
          <a:noFill/>
          <a:ln w="1270">
            <a:solidFill>
              <a:srgbClr val="7C08A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10315" y="241502"/>
            <a:ext cx="182880" cy="182880"/>
          </a:xfrm>
          <a:prstGeom prst="rect">
            <a:avLst/>
          </a:prstGeom>
          <a:noFill/>
          <a:ln w="1270">
            <a:solidFill>
              <a:srgbClr val="8C434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822153" y="3496408"/>
            <a:ext cx="182880" cy="182880"/>
          </a:xfrm>
          <a:prstGeom prst="triangle">
            <a:avLst/>
          </a:prstGeom>
          <a:noFill/>
          <a:ln w="1270">
            <a:solidFill>
              <a:srgbClr val="1B96C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Virtualization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Virtualization allows you to run multiple operating systems on the same physical hardware.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hypervisor (like VMware or VirtualBox) creates virtual machines (VMs).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Each VM can run its own OS, applications, and configurations.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is useful for testing, development, and server consolidation.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053437" y="979603"/>
            <a:ext cx="182880" cy="182880"/>
          </a:xfrm>
          <a:prstGeom prst="triangle">
            <a:avLst/>
          </a:prstGeom>
          <a:noFill/>
          <a:ln w="1270">
            <a:solidFill>
              <a:srgbClr val="B9584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482476" y="4564530"/>
            <a:ext cx="182880" cy="182880"/>
          </a:xfrm>
          <a:prstGeom prst="sun">
            <a:avLst/>
          </a:prstGeom>
          <a:noFill/>
          <a:ln w="1270">
            <a:solidFill>
              <a:srgbClr val="A4E02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533801" y="63793"/>
            <a:ext cx="182880" cy="182880"/>
          </a:xfrm>
          <a:prstGeom prst="cube">
            <a:avLst/>
          </a:prstGeom>
          <a:noFill/>
          <a:ln w="1270">
            <a:solidFill>
              <a:srgbClr val="93620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184603" y="3216294"/>
            <a:ext cx="182880" cy="182880"/>
          </a:xfrm>
          <a:prstGeom prst="triangle">
            <a:avLst/>
          </a:prstGeom>
          <a:noFill/>
          <a:ln w="1270">
            <a:solidFill>
              <a:srgbClr val="4A9FF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951871" y="1119403"/>
            <a:ext cx="182880" cy="182880"/>
          </a:xfrm>
          <a:prstGeom prst="sun">
            <a:avLst/>
          </a:prstGeom>
          <a:noFill/>
          <a:ln w="1270">
            <a:solidFill>
              <a:srgbClr val="F745F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Open Source vs. Proprietary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Open Source: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source code is publicly available, allowing anyone to modify and distribute it (Linux).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Proprietary: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source code is not publicly available (Windows, macOS).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Open source is often free and highly customizable, while proprietary OS are typically commercially licensed and offer more integrated support.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211443" y="2747619"/>
            <a:ext cx="182880" cy="182880"/>
          </a:xfrm>
          <a:prstGeom prst="triangle">
            <a:avLst/>
          </a:prstGeom>
          <a:noFill/>
          <a:ln w="1270">
            <a:solidFill>
              <a:srgbClr val="ADAD5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160036" y="3239103"/>
            <a:ext cx="182880" cy="182880"/>
          </a:xfrm>
          <a:prstGeom prst="rect">
            <a:avLst/>
          </a:prstGeom>
          <a:noFill/>
          <a:ln w="1270">
            <a:solidFill>
              <a:srgbClr val="E2F8B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335340" y="726267"/>
            <a:ext cx="182880" cy="182880"/>
          </a:xfrm>
          <a:prstGeom prst="rect">
            <a:avLst/>
          </a:prstGeom>
          <a:noFill/>
          <a:ln w="1270">
            <a:solidFill>
              <a:srgbClr val="49DBF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303021" y="2813140"/>
            <a:ext cx="182880" cy="182880"/>
          </a:xfrm>
          <a:prstGeom prst="sun">
            <a:avLst/>
          </a:prstGeom>
          <a:noFill/>
          <a:ln w="1270">
            <a:solidFill>
              <a:srgbClr val="A1DD7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841071" y="2378628"/>
            <a:ext cx="182880" cy="182880"/>
          </a:xfrm>
          <a:prstGeom prst="triangle">
            <a:avLst/>
          </a:prstGeom>
          <a:noFill/>
          <a:ln w="1270">
            <a:solidFill>
              <a:srgbClr val="3276A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System Calls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System calls are how programs request services from the OS kernel.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 opening a file, creating a process, allocating memory.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System calls provide a secure and controlled way for programs to interact with the hardware and OS resources.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377290" y="3122788"/>
            <a:ext cx="182880" cy="182880"/>
          </a:xfrm>
          <a:prstGeom prst="triangle">
            <a:avLst/>
          </a:prstGeom>
          <a:noFill/>
          <a:ln w="1270">
            <a:solidFill>
              <a:srgbClr val="0A137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801344" y="2313087"/>
            <a:ext cx="182880" cy="182880"/>
          </a:xfrm>
          <a:prstGeom prst="cube">
            <a:avLst/>
          </a:prstGeom>
          <a:noFill/>
          <a:ln w="1270">
            <a:solidFill>
              <a:srgbClr val="C9BE3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304518" y="3781929"/>
            <a:ext cx="182880" cy="182880"/>
          </a:xfrm>
          <a:prstGeom prst="triangle">
            <a:avLst/>
          </a:prstGeom>
          <a:noFill/>
          <a:ln w="1270">
            <a:solidFill>
              <a:srgbClr val="9D0C6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241078" y="2883424"/>
            <a:ext cx="182880" cy="182880"/>
          </a:xfrm>
          <a:prstGeom prst="cube">
            <a:avLst/>
          </a:prstGeom>
          <a:noFill/>
          <a:ln w="1270">
            <a:solidFill>
              <a:srgbClr val="FA033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665395" y="3741752"/>
            <a:ext cx="182880" cy="182880"/>
          </a:xfrm>
          <a:prstGeom prst="sun">
            <a:avLst/>
          </a:prstGeom>
          <a:noFill/>
          <a:ln w="1270">
            <a:solidFill>
              <a:srgbClr val="F7A88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an Operating System (OS)?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the OS as the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conductor of an orchestra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Foundation: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It's the software that manages all the hardware and software resources of a computer.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Interface: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It provides a user interface (UI) allowing you to interact with the computer.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Translator: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It translates your instructions into actions the hardware can understand.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982156" y="257366"/>
            <a:ext cx="182880" cy="182880"/>
          </a:xfrm>
          <a:prstGeom prst="triangle">
            <a:avLst/>
          </a:prstGeom>
          <a:noFill/>
          <a:ln w="1270">
            <a:solidFill>
              <a:srgbClr val="6CACC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482523" y="229271"/>
            <a:ext cx="182880" cy="182880"/>
          </a:xfrm>
          <a:prstGeom prst="sun">
            <a:avLst/>
          </a:prstGeom>
          <a:noFill/>
          <a:ln w="1270">
            <a:solidFill>
              <a:srgbClr val="D13AB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557576" y="3186858"/>
            <a:ext cx="182880" cy="182880"/>
          </a:xfrm>
          <a:prstGeom prst="cube">
            <a:avLst/>
          </a:prstGeom>
          <a:noFill/>
          <a:ln w="1270">
            <a:solidFill>
              <a:srgbClr val="C0F98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052525" y="221209"/>
            <a:ext cx="182880" cy="182880"/>
          </a:xfrm>
          <a:prstGeom prst="sun">
            <a:avLst/>
          </a:prstGeom>
          <a:noFill/>
          <a:ln w="1270">
            <a:solidFill>
              <a:srgbClr val="60115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910770" y="2444415"/>
            <a:ext cx="182880" cy="182880"/>
          </a:xfrm>
          <a:prstGeom prst="triangle">
            <a:avLst/>
          </a:prstGeom>
          <a:noFill/>
          <a:ln w="1270">
            <a:solidFill>
              <a:srgbClr val="3DD60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Shells (Command Line Interfaces)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shell is a command-line interpreter.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allows you to interact with the OS using text-based commands.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 Bash (Linux), PowerShell (Windows).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Shells are powerful tools for automating tasks and managing systems.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30553" y="1168594"/>
            <a:ext cx="182880" cy="182880"/>
          </a:xfrm>
          <a:prstGeom prst="rect">
            <a:avLst/>
          </a:prstGeom>
          <a:noFill/>
          <a:ln w="1270">
            <a:solidFill>
              <a:srgbClr val="E312C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40905" y="2785299"/>
            <a:ext cx="182880" cy="182880"/>
          </a:xfrm>
          <a:prstGeom prst="triangle">
            <a:avLst/>
          </a:prstGeom>
          <a:noFill/>
          <a:ln w="1270">
            <a:solidFill>
              <a:srgbClr val="9A2F1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896816" y="3250728"/>
            <a:ext cx="182880" cy="182880"/>
          </a:xfrm>
          <a:prstGeom prst="rect">
            <a:avLst/>
          </a:prstGeom>
          <a:noFill/>
          <a:ln w="1270">
            <a:solidFill>
              <a:srgbClr val="8446B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36366" y="2672564"/>
            <a:ext cx="182880" cy="182880"/>
          </a:xfrm>
          <a:prstGeom prst="cube">
            <a:avLst/>
          </a:prstGeom>
          <a:noFill/>
          <a:ln w="1270">
            <a:solidFill>
              <a:srgbClr val="F50B8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509037" y="2022605"/>
            <a:ext cx="182880" cy="182880"/>
          </a:xfrm>
          <a:prstGeom prst="sun">
            <a:avLst/>
          </a:prstGeom>
          <a:noFill/>
          <a:ln w="1270">
            <a:solidFill>
              <a:srgbClr val="0FEF4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Understanding Your OS Matters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Troubleshooting: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Knowing the basics helps you diagnose and fix problems.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Understanding OS security features allows you to protect your data.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Performance: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Optimize your system for better performance.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Choosing the Right OS: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Select the best OS for your needs.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894547" y="955824"/>
            <a:ext cx="182880" cy="182880"/>
          </a:xfrm>
          <a:prstGeom prst="cube">
            <a:avLst/>
          </a:prstGeom>
          <a:noFill/>
          <a:ln w="1270">
            <a:solidFill>
              <a:srgbClr val="4F264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719786" y="2154177"/>
            <a:ext cx="182880" cy="182880"/>
          </a:xfrm>
          <a:prstGeom prst="rect">
            <a:avLst/>
          </a:prstGeom>
          <a:noFill/>
          <a:ln w="1270">
            <a:solidFill>
              <a:srgbClr val="D10EF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828084" y="2138946"/>
            <a:ext cx="182880" cy="182880"/>
          </a:xfrm>
          <a:prstGeom prst="triangle">
            <a:avLst/>
          </a:prstGeom>
          <a:noFill/>
          <a:ln w="1270">
            <a:solidFill>
              <a:srgbClr val="14561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62370" y="2023542"/>
            <a:ext cx="182880" cy="182880"/>
          </a:xfrm>
          <a:prstGeom prst="triangle">
            <a:avLst/>
          </a:prstGeom>
          <a:noFill/>
          <a:ln w="1270">
            <a:solidFill>
              <a:srgbClr val="5A55E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910566" y="1224643"/>
            <a:ext cx="182880" cy="182880"/>
          </a:xfrm>
          <a:prstGeom prst="sun">
            <a:avLst/>
          </a:prstGeom>
          <a:noFill/>
          <a:ln w="1270">
            <a:solidFill>
              <a:srgbClr val="24F81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OS Updates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Operating systems require regular updates.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These updates often include security patches, bug fixes, and new features.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Keeping your OS up-to-date is crucial for protecting your system from vulnerabilities.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181038" y="469189"/>
            <a:ext cx="182880" cy="182880"/>
          </a:xfrm>
          <a:prstGeom prst="cube">
            <a:avLst/>
          </a:prstGeom>
          <a:noFill/>
          <a:ln w="1270">
            <a:solidFill>
              <a:srgbClr val="0EB83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126833" y="1308548"/>
            <a:ext cx="182880" cy="182880"/>
          </a:xfrm>
          <a:prstGeom prst="sun">
            <a:avLst/>
          </a:prstGeom>
          <a:noFill/>
          <a:ln w="1270">
            <a:solidFill>
              <a:srgbClr val="B6149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56506" y="3999078"/>
            <a:ext cx="182880" cy="182880"/>
          </a:xfrm>
          <a:prstGeom prst="rect">
            <a:avLst/>
          </a:prstGeom>
          <a:noFill/>
          <a:ln w="1270">
            <a:solidFill>
              <a:srgbClr val="3C244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4312" y="2604959"/>
            <a:ext cx="182880" cy="182880"/>
          </a:xfrm>
          <a:prstGeom prst="rect">
            <a:avLst/>
          </a:prstGeom>
          <a:noFill/>
          <a:ln w="1270">
            <a:solidFill>
              <a:srgbClr val="8CBB2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929921" y="3847469"/>
            <a:ext cx="182880" cy="182880"/>
          </a:xfrm>
          <a:prstGeom prst="cube">
            <a:avLst/>
          </a:prstGeom>
          <a:noFill/>
          <a:ln w="1270">
            <a:solidFill>
              <a:srgbClr val="BD213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Operating Systems are the backbone of our computers.  They manage resources, provide a user interface, and ensure the smooth operation of our digital lives.  Understanding the basics empowers you to use your computer more effectively and safely.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04805" y="2281938"/>
            <a:ext cx="182880" cy="182880"/>
          </a:xfrm>
          <a:prstGeom prst="sun">
            <a:avLst/>
          </a:prstGeom>
          <a:noFill/>
          <a:ln w="1270">
            <a:solidFill>
              <a:srgbClr val="B4BBE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648172" y="2464229"/>
            <a:ext cx="182880" cy="182880"/>
          </a:xfrm>
          <a:prstGeom prst="rect">
            <a:avLst/>
          </a:prstGeom>
          <a:noFill/>
          <a:ln w="1270">
            <a:solidFill>
              <a:srgbClr val="A86EF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489380" y="3566761"/>
            <a:ext cx="182880" cy="182880"/>
          </a:xfrm>
          <a:prstGeom prst="triangle">
            <a:avLst/>
          </a:prstGeom>
          <a:noFill/>
          <a:ln w="1270">
            <a:solidFill>
              <a:srgbClr val="D4DB0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80513" y="282892"/>
            <a:ext cx="182880" cy="182880"/>
          </a:xfrm>
          <a:prstGeom prst="cube">
            <a:avLst/>
          </a:prstGeom>
          <a:noFill/>
          <a:ln w="1270">
            <a:solidFill>
              <a:srgbClr val="73C31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266820" y="3694928"/>
            <a:ext cx="182880" cy="182880"/>
          </a:xfrm>
          <a:prstGeom prst="sun">
            <a:avLst/>
          </a:prstGeom>
          <a:noFill/>
          <a:ln w="1270">
            <a:solidFill>
              <a:srgbClr val="AF19E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Functions of an OS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OS has many important jobs: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Process Management: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Starting, stopping, and managing programs (processes).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Memory Management: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Allocating and managing computer memory (RAM) for different programs.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File Management: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Organizing files and directories on storage devices (hard drives, SSDs).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Device Management: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Communicating with hardware devices like printers, keyboards, and mice.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Protecting the system from unauthorized access and malware.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118151" y="1588414"/>
            <a:ext cx="182880" cy="182880"/>
          </a:xfrm>
          <a:prstGeom prst="cube">
            <a:avLst/>
          </a:prstGeom>
          <a:noFill/>
          <a:ln w="1270">
            <a:solidFill>
              <a:srgbClr val="9616E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227286" y="1945228"/>
            <a:ext cx="182880" cy="182880"/>
          </a:xfrm>
          <a:prstGeom prst="triangle">
            <a:avLst/>
          </a:prstGeom>
          <a:noFill/>
          <a:ln w="1270">
            <a:solidFill>
              <a:srgbClr val="00F5C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946227" y="172822"/>
            <a:ext cx="182880" cy="182880"/>
          </a:xfrm>
          <a:prstGeom prst="sun">
            <a:avLst/>
          </a:prstGeom>
          <a:noFill/>
          <a:ln w="1270">
            <a:solidFill>
              <a:srgbClr val="CA046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888967" y="4401390"/>
            <a:ext cx="182880" cy="182880"/>
          </a:xfrm>
          <a:prstGeom prst="triangle">
            <a:avLst/>
          </a:prstGeom>
          <a:noFill/>
          <a:ln w="1270">
            <a:solidFill>
              <a:srgbClr val="8F1EB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938042" y="1508912"/>
            <a:ext cx="182880" cy="182880"/>
          </a:xfrm>
          <a:prstGeom prst="triangle">
            <a:avLst/>
          </a:prstGeom>
          <a:noFill/>
          <a:ln w="1270">
            <a:solidFill>
              <a:srgbClr val="E9447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Operating Systems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OS come in different flavors: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Desktop OS: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Designed for personal computers (PCs).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Mobile OS: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Designed for smartphones and tablets.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Server OS: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Designed for powerful computers that provide services to other computers (servers).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Embedded OS: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Designed for specialized devices like smartwatches and TVs.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Real-time OS (RTOS):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Designed for applications that require strict timing, like medical equipment or robotics.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129720" y="325988"/>
            <a:ext cx="182880" cy="182880"/>
          </a:xfrm>
          <a:prstGeom prst="rect">
            <a:avLst/>
          </a:prstGeom>
          <a:noFill/>
          <a:ln w="1270">
            <a:solidFill>
              <a:srgbClr val="B3B6F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550603" y="3510274"/>
            <a:ext cx="182880" cy="182880"/>
          </a:xfrm>
          <a:prstGeom prst="sun">
            <a:avLst/>
          </a:prstGeom>
          <a:noFill/>
          <a:ln w="1270">
            <a:solidFill>
              <a:srgbClr val="6510F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34843" y="40762"/>
            <a:ext cx="182880" cy="182880"/>
          </a:xfrm>
          <a:prstGeom prst="cube">
            <a:avLst/>
          </a:prstGeom>
          <a:noFill/>
          <a:ln w="1270">
            <a:solidFill>
              <a:srgbClr val="3A9EF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41534" y="1114605"/>
            <a:ext cx="182880" cy="182880"/>
          </a:xfrm>
          <a:prstGeom prst="rect">
            <a:avLst/>
          </a:prstGeom>
          <a:noFill/>
          <a:ln w="1270">
            <a:solidFill>
              <a:srgbClr val="B3CC6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510296" y="4037522"/>
            <a:ext cx="182880" cy="182880"/>
          </a:xfrm>
          <a:prstGeom prst="triangle">
            <a:avLst/>
          </a:prstGeom>
          <a:noFill/>
          <a:ln w="1270">
            <a:solidFill>
              <a:srgbClr val="39353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Popular Desktop Operating Systems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Windows: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Developed by Microsoft, the most widely used desktop OS.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macOS: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Developed by Apple, known for its user-friendly interface and integration with Apple hardware.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Linux: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 open-source OS, highly customizable and popular among developers.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720545" y="586862"/>
            <a:ext cx="182880" cy="182880"/>
          </a:xfrm>
          <a:prstGeom prst="triangle">
            <a:avLst/>
          </a:prstGeom>
          <a:noFill/>
          <a:ln w="1270">
            <a:solidFill>
              <a:srgbClr val="C3A77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040379" y="2065867"/>
            <a:ext cx="182880" cy="182880"/>
          </a:xfrm>
          <a:prstGeom prst="triangle">
            <a:avLst/>
          </a:prstGeom>
          <a:noFill/>
          <a:ln w="1270">
            <a:solidFill>
              <a:srgbClr val="6460E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375745" y="133358"/>
            <a:ext cx="182880" cy="182880"/>
          </a:xfrm>
          <a:prstGeom prst="cube">
            <a:avLst/>
          </a:prstGeom>
          <a:noFill/>
          <a:ln w="1270">
            <a:solidFill>
              <a:srgbClr val="66111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578940" y="3244476"/>
            <a:ext cx="182880" cy="182880"/>
          </a:xfrm>
          <a:prstGeom prst="sun">
            <a:avLst/>
          </a:prstGeom>
          <a:noFill/>
          <a:ln w="1270">
            <a:solidFill>
              <a:srgbClr val="63D8D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056156" y="1760408"/>
            <a:ext cx="182880" cy="182880"/>
          </a:xfrm>
          <a:prstGeom prst="cube">
            <a:avLst/>
          </a:prstGeom>
          <a:noFill/>
          <a:ln w="1270">
            <a:solidFill>
              <a:srgbClr val="9B885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Mobile Operating Systems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Android: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Developed by Google, the most popular mobile OS.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iOS: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Developed by Apple, used exclusively on iPhones and iPads.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440230" y="2505126"/>
            <a:ext cx="182880" cy="182880"/>
          </a:xfrm>
          <a:prstGeom prst="triangle">
            <a:avLst/>
          </a:prstGeom>
          <a:noFill/>
          <a:ln w="1270">
            <a:solidFill>
              <a:srgbClr val="76A54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69748" y="2440355"/>
            <a:ext cx="182880" cy="182880"/>
          </a:xfrm>
          <a:prstGeom prst="cube">
            <a:avLst/>
          </a:prstGeom>
          <a:noFill/>
          <a:ln w="1270">
            <a:solidFill>
              <a:srgbClr val="CA149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683246" y="1082562"/>
            <a:ext cx="182880" cy="182880"/>
          </a:xfrm>
          <a:prstGeom prst="triangle">
            <a:avLst/>
          </a:prstGeom>
          <a:noFill/>
          <a:ln w="1270">
            <a:solidFill>
              <a:srgbClr val="5F11B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996537" y="2777529"/>
            <a:ext cx="182880" cy="182880"/>
          </a:xfrm>
          <a:prstGeom prst="triangle">
            <a:avLst/>
          </a:prstGeom>
          <a:noFill/>
          <a:ln w="1270">
            <a:solidFill>
              <a:srgbClr val="3CF7F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299119" y="3201084"/>
            <a:ext cx="182880" cy="182880"/>
          </a:xfrm>
          <a:prstGeom prst="cube">
            <a:avLst/>
          </a:prstGeom>
          <a:noFill/>
          <a:ln w="1270">
            <a:solidFill>
              <a:srgbClr val="7A977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Server Operating Systems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Server OS are designed for stability, security, and efficiency when handling many connections.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Windows Server: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Microsoft's server OS.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Linux (e.g., Ubuntu Server, CentOS):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Open-source and a popular choice for web servers and other server applications.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338162" y="2794512"/>
            <a:ext cx="182880" cy="182880"/>
          </a:xfrm>
          <a:prstGeom prst="triangle">
            <a:avLst/>
          </a:prstGeom>
          <a:noFill/>
          <a:ln w="1270">
            <a:solidFill>
              <a:srgbClr val="8C0B5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334877" y="1690152"/>
            <a:ext cx="182880" cy="182880"/>
          </a:xfrm>
          <a:prstGeom prst="rect">
            <a:avLst/>
          </a:prstGeom>
          <a:noFill/>
          <a:ln w="1270">
            <a:solidFill>
              <a:srgbClr val="7EED2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857963" y="422456"/>
            <a:ext cx="182880" cy="182880"/>
          </a:xfrm>
          <a:prstGeom prst="rect">
            <a:avLst/>
          </a:prstGeom>
          <a:noFill/>
          <a:ln w="1270">
            <a:solidFill>
              <a:srgbClr val="E8CF5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805712" y="3245921"/>
            <a:ext cx="182880" cy="182880"/>
          </a:xfrm>
          <a:prstGeom prst="cube">
            <a:avLst/>
          </a:prstGeom>
          <a:noFill/>
          <a:ln w="1270">
            <a:solidFill>
              <a:srgbClr val="A482D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467583" y="1859830"/>
            <a:ext cx="182880" cy="182880"/>
          </a:xfrm>
          <a:prstGeom prst="sun">
            <a:avLst/>
          </a:prstGeom>
          <a:noFill/>
          <a:ln w="1270">
            <a:solidFill>
              <a:srgbClr val="F875A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Processes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process is a program that is currently being executed.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Every time you open an app, you start a new process.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OS manages these processes, allocating resources and ensuring they don't interfere with each other.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Processes have states (e.g., running, waiting, sleeping).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12113" y="1371955"/>
            <a:ext cx="182880" cy="182880"/>
          </a:xfrm>
          <a:prstGeom prst="triangle">
            <a:avLst/>
          </a:prstGeom>
          <a:noFill/>
          <a:ln w="1270">
            <a:solidFill>
              <a:srgbClr val="114FA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978057" y="1237826"/>
            <a:ext cx="182880" cy="182880"/>
          </a:xfrm>
          <a:prstGeom prst="triangle">
            <a:avLst/>
          </a:prstGeom>
          <a:noFill/>
          <a:ln w="1270">
            <a:solidFill>
              <a:srgbClr val="B825B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23578" y="316108"/>
            <a:ext cx="182880" cy="182880"/>
          </a:xfrm>
          <a:prstGeom prst="triangle">
            <a:avLst/>
          </a:prstGeom>
          <a:noFill/>
          <a:ln w="1270">
            <a:solidFill>
              <a:srgbClr val="5A7FD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20990" y="4207655"/>
            <a:ext cx="182880" cy="182880"/>
          </a:xfrm>
          <a:prstGeom prst="cube">
            <a:avLst/>
          </a:prstGeom>
          <a:noFill/>
          <a:ln w="1270">
            <a:solidFill>
              <a:srgbClr val="EC871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543417" y="526979"/>
            <a:ext cx="182880" cy="182880"/>
          </a:xfrm>
          <a:prstGeom prst="rect">
            <a:avLst/>
          </a:prstGeom>
          <a:noFill/>
          <a:ln w="1270">
            <a:solidFill>
              <a:srgbClr val="7318F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Memory Management (RAM)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RAM (Random Access Memory) is used to store data and instructions that the CPU needs quickly.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OS allocates RAM to processes as needed.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 RAM is full, the OS may use virtual memory (part of the hard drive) as an extension of RAM, but it's slower.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Efficient memory management is crucial for system performance.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2025-02-24T09:26:56Z</dcterms:created>
  <dcterms:modified xsi:type="dcterms:W3CDTF">2025-02-24T09:26:56Z</dcterms:modified>
</cp:coreProperties>
</file>