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21028" y="1134296"/>
            <a:ext cx="182880" cy="182880"/>
          </a:xfrm>
          <a:prstGeom prst="cube">
            <a:avLst/>
          </a:prstGeom>
          <a:noFill/>
          <a:ln w="1270">
            <a:solidFill>
              <a:srgbClr val="243B8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686694" y="943769"/>
            <a:ext cx="182880" cy="182880"/>
          </a:xfrm>
          <a:prstGeom prst="rect">
            <a:avLst/>
          </a:prstGeom>
          <a:noFill/>
          <a:ln w="1270">
            <a:solidFill>
              <a:srgbClr val="F1FD1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133872" y="2116212"/>
            <a:ext cx="182880" cy="182880"/>
          </a:xfrm>
          <a:prstGeom prst="sun">
            <a:avLst/>
          </a:prstGeom>
          <a:noFill/>
          <a:ln w="1270">
            <a:solidFill>
              <a:srgbClr val="08DF4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445357" y="4243152"/>
            <a:ext cx="182880" cy="182880"/>
          </a:xfrm>
          <a:prstGeom prst="triangle">
            <a:avLst/>
          </a:prstGeom>
          <a:noFill/>
          <a:ln w="1270">
            <a:solidFill>
              <a:srgbClr val="ADB62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117482" y="4254605"/>
            <a:ext cx="182880" cy="182880"/>
          </a:xfrm>
          <a:prstGeom prst="sun">
            <a:avLst/>
          </a:prstGeom>
          <a:noFill/>
          <a:ln w="1270">
            <a:solidFill>
              <a:srgbClr val="5B931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Parallel and Distributed Computing: An Introduction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Parallel Computing?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Speeding things up by doing multiple tasks at once.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Distributed Computing?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Connecting computers to work together.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use them?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Benefits and real-world applications.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Concepts: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Understanding the basics.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Seeing them in action.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474778" y="4381252"/>
            <a:ext cx="182880" cy="182880"/>
          </a:xfrm>
          <a:prstGeom prst="sun">
            <a:avLst/>
          </a:prstGeom>
          <a:noFill/>
          <a:ln w="1270">
            <a:solidFill>
              <a:srgbClr val="539D9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378233" y="1147408"/>
            <a:ext cx="182880" cy="182880"/>
          </a:xfrm>
          <a:prstGeom prst="sun">
            <a:avLst/>
          </a:prstGeom>
          <a:noFill/>
          <a:ln w="1270">
            <a:solidFill>
              <a:srgbClr val="7AC18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481252" y="135518"/>
            <a:ext cx="182880" cy="182880"/>
          </a:xfrm>
          <a:prstGeom prst="triangle">
            <a:avLst/>
          </a:prstGeom>
          <a:noFill/>
          <a:ln w="1270">
            <a:solidFill>
              <a:srgbClr val="9DC12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419991" y="2966978"/>
            <a:ext cx="182880" cy="182880"/>
          </a:xfrm>
          <a:prstGeom prst="sun">
            <a:avLst/>
          </a:prstGeom>
          <a:noFill/>
          <a:ln w="1270">
            <a:solidFill>
              <a:srgbClr val="7AB9E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488496" y="2230510"/>
            <a:ext cx="182880" cy="182880"/>
          </a:xfrm>
          <a:prstGeom prst="cube">
            <a:avLst/>
          </a:prstGeom>
          <a:noFill/>
          <a:ln w="1270">
            <a:solidFill>
              <a:srgbClr val="FEC7E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Architectures: Shared Memory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Shared Memory Architecture: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Multiple processors access a common memory space.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Easier to program than distributed memory, but can be limited by memory bandwidth.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Often used in multi-core processors within a single computer.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Multi-core CPU in your laptop.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29036" y="1107901"/>
            <a:ext cx="182880" cy="182880"/>
          </a:xfrm>
          <a:prstGeom prst="rect">
            <a:avLst/>
          </a:prstGeom>
          <a:noFill/>
          <a:ln w="1270">
            <a:solidFill>
              <a:srgbClr val="9B4EA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515791" y="3940349"/>
            <a:ext cx="182880" cy="182880"/>
          </a:xfrm>
          <a:prstGeom prst="triangle">
            <a:avLst/>
          </a:prstGeom>
          <a:noFill/>
          <a:ln w="1270">
            <a:solidFill>
              <a:srgbClr val="7E418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818895" y="3172189"/>
            <a:ext cx="182880" cy="182880"/>
          </a:xfrm>
          <a:prstGeom prst="triangle">
            <a:avLst/>
          </a:prstGeom>
          <a:noFill/>
          <a:ln w="1270">
            <a:solidFill>
              <a:srgbClr val="B5DE9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089193" y="2985979"/>
            <a:ext cx="182880" cy="182880"/>
          </a:xfrm>
          <a:prstGeom prst="triangle">
            <a:avLst/>
          </a:prstGeom>
          <a:noFill/>
          <a:ln w="1270">
            <a:solidFill>
              <a:srgbClr val="717A0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977186" y="3047552"/>
            <a:ext cx="182880" cy="182880"/>
          </a:xfrm>
          <a:prstGeom prst="sun">
            <a:avLst/>
          </a:prstGeom>
          <a:noFill/>
          <a:ln w="1270">
            <a:solidFill>
              <a:srgbClr val="C5DF6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Architectures: Distributed Memory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Distributed Memory Architecture: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processor has its own local memory.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Processors communicate via message passing.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scalable than shared memory, but more complex to program.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Clusters of computers connected by a network.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909754" y="1813635"/>
            <a:ext cx="182880" cy="182880"/>
          </a:xfrm>
          <a:prstGeom prst="sun">
            <a:avLst/>
          </a:prstGeom>
          <a:noFill/>
          <a:ln w="1270">
            <a:solidFill>
              <a:srgbClr val="2D20B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188904" y="725088"/>
            <a:ext cx="182880" cy="182880"/>
          </a:xfrm>
          <a:prstGeom prst="triangle">
            <a:avLst/>
          </a:prstGeom>
          <a:noFill/>
          <a:ln w="1270">
            <a:solidFill>
              <a:srgbClr val="86275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127124" y="1730448"/>
            <a:ext cx="182880" cy="182880"/>
          </a:xfrm>
          <a:prstGeom prst="rect">
            <a:avLst/>
          </a:prstGeom>
          <a:noFill/>
          <a:ln w="1270">
            <a:solidFill>
              <a:srgbClr val="0FC86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127211" y="2324931"/>
            <a:ext cx="182880" cy="182880"/>
          </a:xfrm>
          <a:prstGeom prst="rect">
            <a:avLst/>
          </a:prstGeom>
          <a:noFill/>
          <a:ln w="1270">
            <a:solidFill>
              <a:srgbClr val="22B6B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870787" y="870571"/>
            <a:ext cx="182880" cy="182880"/>
          </a:xfrm>
          <a:prstGeom prst="triangle">
            <a:avLst/>
          </a:prstGeom>
          <a:noFill/>
          <a:ln w="1270">
            <a:solidFill>
              <a:srgbClr val="511E5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Parallel Programming Models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 ways to structure your parallel code: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Threads: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Lightweight processes sharing the same memory space (e.g., pthreads, Java threads).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OpenMP: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Directives-based approach for shared-memory parallelism (easy to add parallelism to existing code).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MPI: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Message-passing library for distributed memory systems (industry standard for HPC).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999529" y="2184756"/>
            <a:ext cx="182880" cy="182880"/>
          </a:xfrm>
          <a:prstGeom prst="rect">
            <a:avLst/>
          </a:prstGeom>
          <a:noFill/>
          <a:ln w="1270">
            <a:solidFill>
              <a:srgbClr val="4F23C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633360" y="2743675"/>
            <a:ext cx="182880" cy="182880"/>
          </a:xfrm>
          <a:prstGeom prst="triangle">
            <a:avLst/>
          </a:prstGeom>
          <a:noFill/>
          <a:ln w="1270">
            <a:solidFill>
              <a:srgbClr val="399AC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69894" y="3550405"/>
            <a:ext cx="182880" cy="182880"/>
          </a:xfrm>
          <a:prstGeom prst="triangle">
            <a:avLst/>
          </a:prstGeom>
          <a:noFill/>
          <a:ln w="1270">
            <a:solidFill>
              <a:srgbClr val="C7D8C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031327" y="4141210"/>
            <a:ext cx="182880" cy="182880"/>
          </a:xfrm>
          <a:prstGeom prst="cube">
            <a:avLst/>
          </a:prstGeom>
          <a:noFill/>
          <a:ln w="1270">
            <a:solidFill>
              <a:srgbClr val="AFB74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242229" y="2660276"/>
            <a:ext cx="182880" cy="182880"/>
          </a:xfrm>
          <a:prstGeom prst="cube">
            <a:avLst/>
          </a:prstGeom>
          <a:noFill/>
          <a:ln w="1270">
            <a:solidFill>
              <a:srgbClr val="7D98B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Distributed Programming Models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Client-Server: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One or more clients request services from a central server (e.g., web applications).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Peer-to-Peer (P2P):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Computers share resources and services directly with each other (e.g., file sharing).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MapReduce: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Programming model for processing large datasets in parallel on distributed systems (e.g., Hadoop, Spark).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89876" y="3436373"/>
            <a:ext cx="182880" cy="182880"/>
          </a:xfrm>
          <a:prstGeom prst="rect">
            <a:avLst/>
          </a:prstGeom>
          <a:noFill/>
          <a:ln w="1270">
            <a:solidFill>
              <a:srgbClr val="11FF8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348092" y="2731106"/>
            <a:ext cx="182880" cy="182880"/>
          </a:xfrm>
          <a:prstGeom prst="triangle">
            <a:avLst/>
          </a:prstGeom>
          <a:noFill/>
          <a:ln w="1270">
            <a:solidFill>
              <a:srgbClr val="D0341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580526" y="3083143"/>
            <a:ext cx="182880" cy="182880"/>
          </a:xfrm>
          <a:prstGeom prst="rect">
            <a:avLst/>
          </a:prstGeom>
          <a:noFill/>
          <a:ln w="1270">
            <a:solidFill>
              <a:srgbClr val="EEA6F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773224" y="2629573"/>
            <a:ext cx="182880" cy="182880"/>
          </a:xfrm>
          <a:prstGeom prst="sun">
            <a:avLst/>
          </a:prstGeom>
          <a:noFill/>
          <a:ln w="1270">
            <a:solidFill>
              <a:srgbClr val="B348E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466397" y="4393825"/>
            <a:ext cx="182880" cy="182880"/>
          </a:xfrm>
          <a:prstGeom prst="sun">
            <a:avLst/>
          </a:prstGeom>
          <a:noFill/>
          <a:ln w="1270">
            <a:solidFill>
              <a:srgbClr val="8C6BE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Real-World Applications: Scientific Simulations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Parallel and Distributed Computing are essential for simulating complex phenomena: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Climate modeling: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Predicting weather patterns and climate change.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Fluid dynamics: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Simulating airflow around airplanes or cars.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Molecular dynamics: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Studying the behavior of molecules.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974116" y="1570027"/>
            <a:ext cx="182880" cy="182880"/>
          </a:xfrm>
          <a:prstGeom prst="triangle">
            <a:avLst/>
          </a:prstGeom>
          <a:noFill/>
          <a:ln w="1270">
            <a:solidFill>
              <a:srgbClr val="F71C3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474849" y="4514267"/>
            <a:ext cx="182880" cy="182880"/>
          </a:xfrm>
          <a:prstGeom prst="cube">
            <a:avLst/>
          </a:prstGeom>
          <a:noFill/>
          <a:ln w="1270">
            <a:solidFill>
              <a:srgbClr val="DD08E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821777" y="573159"/>
            <a:ext cx="182880" cy="182880"/>
          </a:xfrm>
          <a:prstGeom prst="cube">
            <a:avLst/>
          </a:prstGeom>
          <a:noFill/>
          <a:ln w="1270">
            <a:solidFill>
              <a:srgbClr val="57774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637491" y="205441"/>
            <a:ext cx="182880" cy="182880"/>
          </a:xfrm>
          <a:prstGeom prst="cube">
            <a:avLst/>
          </a:prstGeom>
          <a:noFill/>
          <a:ln w="1270">
            <a:solidFill>
              <a:srgbClr val="8461D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132369" y="3474348"/>
            <a:ext cx="182880" cy="182880"/>
          </a:xfrm>
          <a:prstGeom prst="rect">
            <a:avLst/>
          </a:prstGeom>
          <a:noFill/>
          <a:ln w="1270">
            <a:solidFill>
              <a:srgbClr val="E528B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Real-World Applications: Data Analysis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Processing massive amounts of data requires parallel and distributed techniques: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Big Data analytics: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Extracting insights from large datasets.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learning: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Training complex models on distributed systems.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indexing: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Indexing the billions of pages on the internet.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427697" y="511449"/>
            <a:ext cx="182880" cy="182880"/>
          </a:xfrm>
          <a:prstGeom prst="sun">
            <a:avLst/>
          </a:prstGeom>
          <a:noFill/>
          <a:ln w="1270">
            <a:solidFill>
              <a:srgbClr val="DF497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109911" y="76561"/>
            <a:ext cx="182880" cy="182880"/>
          </a:xfrm>
          <a:prstGeom prst="sun">
            <a:avLst/>
          </a:prstGeom>
          <a:noFill/>
          <a:ln w="1270">
            <a:solidFill>
              <a:srgbClr val="9544F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803744" y="1697231"/>
            <a:ext cx="182880" cy="182880"/>
          </a:xfrm>
          <a:prstGeom prst="triangle">
            <a:avLst/>
          </a:prstGeom>
          <a:noFill/>
          <a:ln w="1270">
            <a:solidFill>
              <a:srgbClr val="862F6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380030" y="201299"/>
            <a:ext cx="182880" cy="182880"/>
          </a:xfrm>
          <a:prstGeom prst="triangle">
            <a:avLst/>
          </a:prstGeom>
          <a:noFill/>
          <a:ln w="1270">
            <a:solidFill>
              <a:srgbClr val="CE0DC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287751" y="4450101"/>
            <a:ext cx="182880" cy="182880"/>
          </a:xfrm>
          <a:prstGeom prst="triangle">
            <a:avLst/>
          </a:prstGeom>
          <a:noFill/>
          <a:ln w="1270">
            <a:solidFill>
              <a:srgbClr val="189F6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Real-World Applications: Web Services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Many web services rely on distributed computing to handle high traffic and provide reliable service: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computing: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Providing on-demand computing resources over the internet.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Content delivery networks (CDNs):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Distributing content to users around the world.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gaming: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Handling thousands of players simultaneously.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612822" y="3129028"/>
            <a:ext cx="182880" cy="182880"/>
          </a:xfrm>
          <a:prstGeom prst="triangle">
            <a:avLst/>
          </a:prstGeom>
          <a:noFill/>
          <a:ln w="1270">
            <a:solidFill>
              <a:srgbClr val="EFAF0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372554" y="4349918"/>
            <a:ext cx="182880" cy="182880"/>
          </a:xfrm>
          <a:prstGeom prst="sun">
            <a:avLst/>
          </a:prstGeom>
          <a:noFill/>
          <a:ln w="1270">
            <a:solidFill>
              <a:srgbClr val="4F192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99966" y="4241595"/>
            <a:ext cx="182880" cy="182880"/>
          </a:xfrm>
          <a:prstGeom prst="triangle">
            <a:avLst/>
          </a:prstGeom>
          <a:noFill/>
          <a:ln w="1270">
            <a:solidFill>
              <a:srgbClr val="EBD00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26832" y="156626"/>
            <a:ext cx="182880" cy="182880"/>
          </a:xfrm>
          <a:prstGeom prst="triangle">
            <a:avLst/>
          </a:prstGeom>
          <a:noFill/>
          <a:ln w="1270">
            <a:solidFill>
              <a:srgbClr val="2EC78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045926" y="2660430"/>
            <a:ext cx="182880" cy="182880"/>
          </a:xfrm>
          <a:prstGeom prst="cube">
            <a:avLst/>
          </a:prstGeom>
          <a:noFill/>
          <a:ln w="1270">
            <a:solidFill>
              <a:srgbClr val="B8DBF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of Parallel Programming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Debugging: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Parallel programs are often more difficult to debug than serial programs.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Load Balancing: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Distributing work evenly across processors to maximize performance.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 Overhead: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Communication between processors can be a bottleneck.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Race Conditions: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When the output of a program depends on the unpredictable order of events. Requires Synchronization.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78864" y="662900"/>
            <a:ext cx="182880" cy="182880"/>
          </a:xfrm>
          <a:prstGeom prst="cube">
            <a:avLst/>
          </a:prstGeom>
          <a:noFill/>
          <a:ln w="1270">
            <a:solidFill>
              <a:srgbClr val="BBEF2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258404" y="312063"/>
            <a:ext cx="182880" cy="182880"/>
          </a:xfrm>
          <a:prstGeom prst="sun">
            <a:avLst/>
          </a:prstGeom>
          <a:noFill/>
          <a:ln w="1270">
            <a:solidFill>
              <a:srgbClr val="1DB96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11748" y="2929331"/>
            <a:ext cx="182880" cy="182880"/>
          </a:xfrm>
          <a:prstGeom prst="triangle">
            <a:avLst/>
          </a:prstGeom>
          <a:noFill/>
          <a:ln w="1270">
            <a:solidFill>
              <a:srgbClr val="633C7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337483" y="3778350"/>
            <a:ext cx="182880" cy="182880"/>
          </a:xfrm>
          <a:prstGeom prst="rect">
            <a:avLst/>
          </a:prstGeom>
          <a:noFill/>
          <a:ln w="1270">
            <a:solidFill>
              <a:srgbClr val="D3DEB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06556" y="487971"/>
            <a:ext cx="182880" cy="182880"/>
          </a:xfrm>
          <a:prstGeom prst="rect">
            <a:avLst/>
          </a:prstGeom>
          <a:noFill/>
          <a:ln w="1270">
            <a:solidFill>
              <a:srgbClr val="2AB14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of Distributed Programming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Network Latency: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Communication delays can impact performance.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Fault Tolerance: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Designing systems that can handle failures gracefully.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Consistency: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Ensuring that data is consistent across multiple nodes.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Protecting distributed systems from unauthorized access.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525579" y="147393"/>
            <a:ext cx="182880" cy="182880"/>
          </a:xfrm>
          <a:prstGeom prst="cube">
            <a:avLst/>
          </a:prstGeom>
          <a:noFill/>
          <a:ln w="1270">
            <a:solidFill>
              <a:srgbClr val="75667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89594" y="2835371"/>
            <a:ext cx="182880" cy="182880"/>
          </a:xfrm>
          <a:prstGeom prst="triangle">
            <a:avLst/>
          </a:prstGeom>
          <a:noFill/>
          <a:ln w="1270">
            <a:solidFill>
              <a:srgbClr val="4A270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159729" y="2483062"/>
            <a:ext cx="182880" cy="182880"/>
          </a:xfrm>
          <a:prstGeom prst="cube">
            <a:avLst/>
          </a:prstGeom>
          <a:noFill/>
          <a:ln w="1270">
            <a:solidFill>
              <a:srgbClr val="7A557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420424" y="3018741"/>
            <a:ext cx="182880" cy="182880"/>
          </a:xfrm>
          <a:prstGeom prst="triangle">
            <a:avLst/>
          </a:prstGeom>
          <a:noFill/>
          <a:ln w="1270">
            <a:solidFill>
              <a:srgbClr val="42761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29905" y="3655349"/>
            <a:ext cx="182880" cy="182880"/>
          </a:xfrm>
          <a:prstGeom prst="triangle">
            <a:avLst/>
          </a:prstGeom>
          <a:noFill/>
          <a:ln w="1270">
            <a:solidFill>
              <a:srgbClr val="E2FAF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Parallel and distributed computing are powerful techniques for solving complex problems.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the core concepts is essential for building efficient and scalable systems.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Choosing the right architecture and programming model depends on the specific application.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Continued research and development are driving innovation in this field.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855619" y="236961"/>
            <a:ext cx="182880" cy="182880"/>
          </a:xfrm>
          <a:prstGeom prst="triangle">
            <a:avLst/>
          </a:prstGeom>
          <a:noFill/>
          <a:ln w="1270">
            <a:solidFill>
              <a:srgbClr val="C6A45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577700" y="3921443"/>
            <a:ext cx="182880" cy="182880"/>
          </a:xfrm>
          <a:prstGeom prst="rect">
            <a:avLst/>
          </a:prstGeom>
          <a:noFill/>
          <a:ln w="1270">
            <a:solidFill>
              <a:srgbClr val="FC49C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177369" y="1909918"/>
            <a:ext cx="182880" cy="182880"/>
          </a:xfrm>
          <a:prstGeom prst="rect">
            <a:avLst/>
          </a:prstGeom>
          <a:noFill/>
          <a:ln w="1270">
            <a:solidFill>
              <a:srgbClr val="5CBA6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143727" y="2648597"/>
            <a:ext cx="182880" cy="182880"/>
          </a:xfrm>
          <a:prstGeom prst="rect">
            <a:avLst/>
          </a:prstGeom>
          <a:noFill/>
          <a:ln w="1270">
            <a:solidFill>
              <a:srgbClr val="3597F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720624" y="662126"/>
            <a:ext cx="182880" cy="182880"/>
          </a:xfrm>
          <a:prstGeom prst="rect">
            <a:avLst/>
          </a:prstGeom>
          <a:noFill/>
          <a:ln w="1270">
            <a:solidFill>
              <a:srgbClr val="E5C75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Parallel Computing?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Parallel computing uses multiple processors/cores </a:t>
            </a:r>
            <a:pPr algn="just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within a single machine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perform tasks simultaneously.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this: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Serial Computing: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One chef cooking one dish at a time.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Parallel Computing: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Multiple chefs cooking different parts of the dish </a:t>
            </a:r>
            <a:pPr algn="just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 the same time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Goal: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Reduce overall execution time.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17550" y="2846239"/>
            <a:ext cx="182880" cy="182880"/>
          </a:xfrm>
          <a:prstGeom prst="sun">
            <a:avLst/>
          </a:prstGeom>
          <a:noFill/>
          <a:ln w="1270">
            <a:solidFill>
              <a:srgbClr val="03C56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231912" y="28844"/>
            <a:ext cx="182880" cy="182880"/>
          </a:xfrm>
          <a:prstGeom prst="triangle">
            <a:avLst/>
          </a:prstGeom>
          <a:noFill/>
          <a:ln w="1270">
            <a:solidFill>
              <a:srgbClr val="C1029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653840" y="1260392"/>
            <a:ext cx="182880" cy="182880"/>
          </a:xfrm>
          <a:prstGeom prst="cube">
            <a:avLst/>
          </a:prstGeom>
          <a:noFill/>
          <a:ln w="1270">
            <a:solidFill>
              <a:srgbClr val="097C8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576690" y="2251359"/>
            <a:ext cx="182880" cy="182880"/>
          </a:xfrm>
          <a:prstGeom prst="cube">
            <a:avLst/>
          </a:prstGeom>
          <a:noFill/>
          <a:ln w="1270">
            <a:solidFill>
              <a:srgbClr val="51D34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920151" y="2024566"/>
            <a:ext cx="182880" cy="182880"/>
          </a:xfrm>
          <a:prstGeom prst="rect">
            <a:avLst/>
          </a:prstGeom>
          <a:noFill/>
          <a:ln w="1270">
            <a:solidFill>
              <a:srgbClr val="A5577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Further Learning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Resources for exploring Parallel and Distributed Computing in more detail: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Coursera, edX, Udacity have courses on parallel programming, distributed systems, and cloud computing.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Look for introductory texts on parallel and distributed algorithms, or specific frameworks like MPI and Hadoop.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Documentation: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official documentation for various parallel and distributed programming libraries and tools.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295654" y="729464"/>
            <a:ext cx="182880" cy="182880"/>
          </a:xfrm>
          <a:prstGeom prst="sun">
            <a:avLst/>
          </a:prstGeom>
          <a:noFill/>
          <a:ln w="1270">
            <a:solidFill>
              <a:srgbClr val="1BD21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052426" y="2718782"/>
            <a:ext cx="182880" cy="182880"/>
          </a:xfrm>
          <a:prstGeom prst="cube">
            <a:avLst/>
          </a:prstGeom>
          <a:noFill/>
          <a:ln w="1270">
            <a:solidFill>
              <a:srgbClr val="2DFD8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813662" y="1631589"/>
            <a:ext cx="182880" cy="182880"/>
          </a:xfrm>
          <a:prstGeom prst="rect">
            <a:avLst/>
          </a:prstGeom>
          <a:noFill/>
          <a:ln w="1270">
            <a:solidFill>
              <a:srgbClr val="87D19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77763" y="3567064"/>
            <a:ext cx="182880" cy="182880"/>
          </a:xfrm>
          <a:prstGeom prst="cube">
            <a:avLst/>
          </a:prstGeom>
          <a:noFill/>
          <a:ln w="1270">
            <a:solidFill>
              <a:srgbClr val="D6713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569291" y="3293412"/>
            <a:ext cx="182880" cy="182880"/>
          </a:xfrm>
          <a:prstGeom prst="triangle">
            <a:avLst/>
          </a:prstGeom>
          <a:noFill/>
          <a:ln w="1270">
            <a:solidFill>
              <a:srgbClr val="8105C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 of Parallel Computing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Faster Execution: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Significantly reduce the time needed to complete tasks.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Solve Larger Problems: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Tackle problems that are too big for a single processor.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Efficiency: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Better utilization of available resources.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Weather forecasting, scientific simulations, image processing.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083084" y="4372344"/>
            <a:ext cx="182880" cy="182880"/>
          </a:xfrm>
          <a:prstGeom prst="cube">
            <a:avLst/>
          </a:prstGeom>
          <a:noFill/>
          <a:ln w="1270">
            <a:solidFill>
              <a:srgbClr val="DDB85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750760" y="1882929"/>
            <a:ext cx="182880" cy="182880"/>
          </a:xfrm>
          <a:prstGeom prst="rect">
            <a:avLst/>
          </a:prstGeom>
          <a:noFill/>
          <a:ln w="1270">
            <a:solidFill>
              <a:srgbClr val="69C46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758663" y="4559136"/>
            <a:ext cx="182880" cy="182880"/>
          </a:xfrm>
          <a:prstGeom prst="cube">
            <a:avLst/>
          </a:prstGeom>
          <a:noFill/>
          <a:ln w="1270">
            <a:solidFill>
              <a:srgbClr val="CF932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716335" y="2661885"/>
            <a:ext cx="182880" cy="182880"/>
          </a:xfrm>
          <a:prstGeom prst="triangle">
            <a:avLst/>
          </a:prstGeom>
          <a:noFill/>
          <a:ln w="1270">
            <a:solidFill>
              <a:srgbClr val="52EFE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125597" y="4402258"/>
            <a:ext cx="182880" cy="182880"/>
          </a:xfrm>
          <a:prstGeom prst="sun">
            <a:avLst/>
          </a:prstGeom>
          <a:noFill/>
          <a:ln w="1270">
            <a:solidFill>
              <a:srgbClr val="E7C26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Distributed Computing?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Distributed computing uses multiple computers (nodes)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connected over a network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achieve a common goal.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this: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Many people working together on a project, even if they're in different locations.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Characteristic: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Independent computers communicating and coordinating.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817119" y="1984772"/>
            <a:ext cx="182880" cy="182880"/>
          </a:xfrm>
          <a:prstGeom prst="rect">
            <a:avLst/>
          </a:prstGeom>
          <a:noFill/>
          <a:ln w="1270">
            <a:solidFill>
              <a:srgbClr val="94CB9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808875" y="607484"/>
            <a:ext cx="182880" cy="182880"/>
          </a:xfrm>
          <a:prstGeom prst="sun">
            <a:avLst/>
          </a:prstGeom>
          <a:noFill/>
          <a:ln w="1270">
            <a:solidFill>
              <a:srgbClr val="EA202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836990" y="2569703"/>
            <a:ext cx="182880" cy="182880"/>
          </a:xfrm>
          <a:prstGeom prst="triangle">
            <a:avLst/>
          </a:prstGeom>
          <a:noFill/>
          <a:ln w="1270">
            <a:solidFill>
              <a:srgbClr val="F246E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512638" y="4568686"/>
            <a:ext cx="182880" cy="182880"/>
          </a:xfrm>
          <a:prstGeom prst="rect">
            <a:avLst/>
          </a:prstGeom>
          <a:noFill/>
          <a:ln w="1270">
            <a:solidFill>
              <a:srgbClr val="5D7C6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468089" y="44233"/>
            <a:ext cx="182880" cy="182880"/>
          </a:xfrm>
          <a:prstGeom prst="cube">
            <a:avLst/>
          </a:prstGeom>
          <a:noFill/>
          <a:ln w="1270">
            <a:solidFill>
              <a:srgbClr val="1EDB1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 of Distributed Computing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Scalability: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Easily add more computers to handle increased workloads.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Fault Tolerance: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If one computer fails, the others can continue working.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Resource Sharing: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Share data, resources, and expertise across the network.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Cloud computing, large-scale data processing, online gaming.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606417" y="532213"/>
            <a:ext cx="182880" cy="182880"/>
          </a:xfrm>
          <a:prstGeom prst="rect">
            <a:avLst/>
          </a:prstGeom>
          <a:noFill/>
          <a:ln w="1270">
            <a:solidFill>
              <a:srgbClr val="36513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328315" y="526363"/>
            <a:ext cx="182880" cy="182880"/>
          </a:xfrm>
          <a:prstGeom prst="cube">
            <a:avLst/>
          </a:prstGeom>
          <a:noFill/>
          <a:ln w="1270">
            <a:solidFill>
              <a:srgbClr val="0D0A2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503598" y="4334097"/>
            <a:ext cx="182880" cy="182880"/>
          </a:xfrm>
          <a:prstGeom prst="cube">
            <a:avLst/>
          </a:prstGeom>
          <a:noFill/>
          <a:ln w="1270">
            <a:solidFill>
              <a:srgbClr val="0CE8A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304856" y="104047"/>
            <a:ext cx="182880" cy="182880"/>
          </a:xfrm>
          <a:prstGeom prst="cube">
            <a:avLst/>
          </a:prstGeom>
          <a:noFill/>
          <a:ln w="1270">
            <a:solidFill>
              <a:srgbClr val="2EF46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77433" y="574262"/>
            <a:ext cx="182880" cy="182880"/>
          </a:xfrm>
          <a:prstGeom prst="triangle">
            <a:avLst/>
          </a:prstGeom>
          <a:noFill/>
          <a:ln w="1270">
            <a:solidFill>
              <a:srgbClr val="806D9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Parallel vs. Distributed: Key Differences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Feature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Parallel Computing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Distributed Computing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Location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Within a single machine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Across multiple machines over a network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Memory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Shared memory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Separate memory spaces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Shared memory or message passing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Message passing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Fault Tolerance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Less robust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robust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Complexity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Generally simpler to set up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Generally more complex to set up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655199" y="97911"/>
            <a:ext cx="182880" cy="182880"/>
          </a:xfrm>
          <a:prstGeom prst="triangle">
            <a:avLst/>
          </a:prstGeom>
          <a:noFill/>
          <a:ln w="1270">
            <a:solidFill>
              <a:srgbClr val="4783A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448205" y="1457303"/>
            <a:ext cx="182880" cy="182880"/>
          </a:xfrm>
          <a:prstGeom prst="cube">
            <a:avLst/>
          </a:prstGeom>
          <a:noFill/>
          <a:ln w="1270">
            <a:solidFill>
              <a:srgbClr val="86DCD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184099" y="750863"/>
            <a:ext cx="182880" cy="182880"/>
          </a:xfrm>
          <a:prstGeom prst="rect">
            <a:avLst/>
          </a:prstGeom>
          <a:noFill/>
          <a:ln w="1270">
            <a:solidFill>
              <a:srgbClr val="66F21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72252" y="814822"/>
            <a:ext cx="182880" cy="182880"/>
          </a:xfrm>
          <a:prstGeom prst="sun">
            <a:avLst/>
          </a:prstGeom>
          <a:noFill/>
          <a:ln w="1270">
            <a:solidFill>
              <a:srgbClr val="7900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619508" y="2635093"/>
            <a:ext cx="182880" cy="182880"/>
          </a:xfrm>
          <a:prstGeom prst="rect">
            <a:avLst/>
          </a:prstGeom>
          <a:noFill/>
          <a:ln w="1270">
            <a:solidFill>
              <a:srgbClr val="D4FA3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Concepts: Concurrency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Concurrency:  The ability of a system to handle multiple tasks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seemingly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at the same time.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Doesn't necessarily mean tasks are running simultaneously, but they appear to be.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Allows for efficient use of resources by switching between tasks that are waiting for I/O (input/output).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single waiter handling multiple tables.  They switch between tables based on who needs what.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62940" y="4303081"/>
            <a:ext cx="182880" cy="182880"/>
          </a:xfrm>
          <a:prstGeom prst="triangle">
            <a:avLst/>
          </a:prstGeom>
          <a:noFill/>
          <a:ln w="1270">
            <a:solidFill>
              <a:srgbClr val="15774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468198" y="3046237"/>
            <a:ext cx="182880" cy="182880"/>
          </a:xfrm>
          <a:prstGeom prst="rect">
            <a:avLst/>
          </a:prstGeom>
          <a:noFill/>
          <a:ln w="1270">
            <a:solidFill>
              <a:srgbClr val="F80FA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060007" y="4085709"/>
            <a:ext cx="182880" cy="182880"/>
          </a:xfrm>
          <a:prstGeom prst="rect">
            <a:avLst/>
          </a:prstGeom>
          <a:noFill/>
          <a:ln w="1270">
            <a:solidFill>
              <a:srgbClr val="4B810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051940" y="3128308"/>
            <a:ext cx="182880" cy="182880"/>
          </a:xfrm>
          <a:prstGeom prst="sun">
            <a:avLst/>
          </a:prstGeom>
          <a:noFill/>
          <a:ln w="1270">
            <a:solidFill>
              <a:srgbClr val="F6A6B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759775" y="834547"/>
            <a:ext cx="182880" cy="182880"/>
          </a:xfrm>
          <a:prstGeom prst="cube">
            <a:avLst/>
          </a:prstGeom>
          <a:noFill/>
          <a:ln w="1270">
            <a:solidFill>
              <a:srgbClr val="06CC8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Concepts: Synchronization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Synchronization: Coordinating the execution of multiple threads or processes to prevent data corruption and ensure correct results.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techniques: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Locks: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Prevent multiple threads from accessing a shared resource at the same time.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Semaphores: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Control access to a limited number of resources.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Barriers: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that all threads reach a certain point before any can proceed.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Essential for maintaining data integrity in parallel and distributed systems.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163832" y="1042432"/>
            <a:ext cx="182880" cy="182880"/>
          </a:xfrm>
          <a:prstGeom prst="sun">
            <a:avLst/>
          </a:prstGeom>
          <a:noFill/>
          <a:ln w="1270">
            <a:solidFill>
              <a:srgbClr val="790FA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467227" y="3734764"/>
            <a:ext cx="182880" cy="182880"/>
          </a:xfrm>
          <a:prstGeom prst="rect">
            <a:avLst/>
          </a:prstGeom>
          <a:noFill/>
          <a:ln w="1270">
            <a:solidFill>
              <a:srgbClr val="1E244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784939" y="2505985"/>
            <a:ext cx="182880" cy="182880"/>
          </a:xfrm>
          <a:prstGeom prst="sun">
            <a:avLst/>
          </a:prstGeom>
          <a:noFill/>
          <a:ln w="1270">
            <a:solidFill>
              <a:srgbClr val="02626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299718" y="2840645"/>
            <a:ext cx="182880" cy="182880"/>
          </a:xfrm>
          <a:prstGeom prst="sun">
            <a:avLst/>
          </a:prstGeom>
          <a:noFill/>
          <a:ln w="1270">
            <a:solidFill>
              <a:srgbClr val="99141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597759" y="4068113"/>
            <a:ext cx="182880" cy="182880"/>
          </a:xfrm>
          <a:prstGeom prst="rect">
            <a:avLst/>
          </a:prstGeom>
          <a:noFill/>
          <a:ln w="1270">
            <a:solidFill>
              <a:srgbClr val="8749C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Concepts: Message Passing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Message Passing: A communication method used in distributed systems where processes exchange data by sending and receiving messages.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Processes don't share memory; they communicate explicitly.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Requires defining message formats and protocols.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Libraries/Frameworks: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MPI (Message Passing Interface).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2025-02-24T09:26:56Z</dcterms:created>
  <dcterms:modified xsi:type="dcterms:W3CDTF">2025-02-24T09:26:56Z</dcterms:modified>
</cp:coreProperties>
</file>