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278504" y="3173372"/>
            <a:ext cx="182880" cy="182880"/>
          </a:xfrm>
          <a:prstGeom prst="triangle">
            <a:avLst/>
          </a:prstGeom>
          <a:noFill/>
          <a:ln w="1270">
            <a:solidFill>
              <a:srgbClr val="841D9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66871" y="3954028"/>
            <a:ext cx="182880" cy="182880"/>
          </a:xfrm>
          <a:prstGeom prst="cube">
            <a:avLst/>
          </a:prstGeom>
          <a:noFill/>
          <a:ln w="1270">
            <a:solidFill>
              <a:srgbClr val="CC534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78508" y="3844832"/>
            <a:ext cx="182880" cy="182880"/>
          </a:xfrm>
          <a:prstGeom prst="cube">
            <a:avLst/>
          </a:prstGeom>
          <a:noFill/>
          <a:ln w="1270">
            <a:solidFill>
              <a:srgbClr val="8A1E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43666" y="3622562"/>
            <a:ext cx="182880" cy="182880"/>
          </a:xfrm>
          <a:prstGeom prst="cube">
            <a:avLst/>
          </a:prstGeom>
          <a:noFill/>
          <a:ln w="1270">
            <a:solidFill>
              <a:srgbClr val="570D2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92384" y="73438"/>
            <a:ext cx="182880" cy="182880"/>
          </a:xfrm>
          <a:prstGeom prst="rect">
            <a:avLst/>
          </a:prstGeom>
          <a:noFill/>
          <a:ln w="1270">
            <a:solidFill>
              <a:srgbClr val="453E8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Programming Languages and Compilers: A Gentle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 We'll explore the fascinating world of programming languages and how compilers bring them to life.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we need programming languages.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languages (high-level vs. low-level).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 compiler does (translation!).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compiler phases.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compiler tools and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Briefly touch on interpreters.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70195" y="3855596"/>
            <a:ext cx="182880" cy="182880"/>
          </a:xfrm>
          <a:prstGeom prst="triangle">
            <a:avLst/>
          </a:prstGeom>
          <a:noFill/>
          <a:ln w="1270">
            <a:solidFill>
              <a:srgbClr val="F9AA0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67523" y="4037198"/>
            <a:ext cx="182880" cy="182880"/>
          </a:xfrm>
          <a:prstGeom prst="sun">
            <a:avLst/>
          </a:prstGeom>
          <a:noFill/>
          <a:ln w="1270">
            <a:solidFill>
              <a:srgbClr val="554E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35882" y="3817003"/>
            <a:ext cx="182880" cy="182880"/>
          </a:xfrm>
          <a:prstGeom prst="rect">
            <a:avLst/>
          </a:prstGeom>
          <a:noFill/>
          <a:ln w="1270">
            <a:solidFill>
              <a:srgbClr val="E1E1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01798" y="3420391"/>
            <a:ext cx="182880" cy="182880"/>
          </a:xfrm>
          <a:prstGeom prst="rect">
            <a:avLst/>
          </a:prstGeom>
          <a:noFill/>
          <a:ln w="1270">
            <a:solidFill>
              <a:srgbClr val="94EF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00692" y="3352265"/>
            <a:ext cx="182880" cy="182880"/>
          </a:xfrm>
          <a:prstGeom prst="triangle">
            <a:avLst/>
          </a:prstGeom>
          <a:noFill/>
          <a:ln w="1270">
            <a:solidFill>
              <a:srgbClr val="BEF0C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4: Intermediate Code Generation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Transforms the parse tree into an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intermediate representation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(IR) of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IR is a language-independent representation that is easier to optimize.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IR formats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Three-address code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 syntax tree (AST)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44405" y="1482395"/>
            <a:ext cx="182880" cy="182880"/>
          </a:xfrm>
          <a:prstGeom prst="triangle">
            <a:avLst/>
          </a:prstGeom>
          <a:noFill/>
          <a:ln w="1270">
            <a:solidFill>
              <a:srgbClr val="CBA9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1232" y="3065214"/>
            <a:ext cx="182880" cy="182880"/>
          </a:xfrm>
          <a:prstGeom prst="sun">
            <a:avLst/>
          </a:prstGeom>
          <a:noFill/>
          <a:ln w="1270">
            <a:solidFill>
              <a:srgbClr val="4163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0430" y="3294457"/>
            <a:ext cx="182880" cy="182880"/>
          </a:xfrm>
          <a:prstGeom prst="cube">
            <a:avLst/>
          </a:prstGeom>
          <a:noFill/>
          <a:ln w="1270">
            <a:solidFill>
              <a:srgbClr val="4902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77054" y="1875572"/>
            <a:ext cx="182880" cy="182880"/>
          </a:xfrm>
          <a:prstGeom prst="rect">
            <a:avLst/>
          </a:prstGeom>
          <a:noFill/>
          <a:ln w="1270">
            <a:solidFill>
              <a:srgbClr val="C038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69717" y="370183"/>
            <a:ext cx="182880" cy="182880"/>
          </a:xfrm>
          <a:prstGeom prst="cube">
            <a:avLst/>
          </a:prstGeom>
          <a:noFill/>
          <a:ln w="1270">
            <a:solidFill>
              <a:srgbClr val="9B0A8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5: Code Optimization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the intermediate code to make it more efficient.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Goals of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execution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memory usage.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code size.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Optimizations: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Constant folding (e.g.,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 = 2 + 3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becomes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 = 5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Dead code elimination (removing unused variables and code)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58458" y="3089899"/>
            <a:ext cx="182880" cy="182880"/>
          </a:xfrm>
          <a:prstGeom prst="triangle">
            <a:avLst/>
          </a:prstGeom>
          <a:noFill/>
          <a:ln w="1270">
            <a:solidFill>
              <a:srgbClr val="2A91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2497" y="2978270"/>
            <a:ext cx="182880" cy="182880"/>
          </a:xfrm>
          <a:prstGeom prst="cube">
            <a:avLst/>
          </a:prstGeom>
          <a:noFill/>
          <a:ln w="1270">
            <a:solidFill>
              <a:srgbClr val="B80DE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51860" y="3347556"/>
            <a:ext cx="182880" cy="182880"/>
          </a:xfrm>
          <a:prstGeom prst="sun">
            <a:avLst/>
          </a:prstGeom>
          <a:noFill/>
          <a:ln w="1270">
            <a:solidFill>
              <a:srgbClr val="E6CD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22040" y="3973825"/>
            <a:ext cx="182880" cy="182880"/>
          </a:xfrm>
          <a:prstGeom prst="cube">
            <a:avLst/>
          </a:prstGeom>
          <a:noFill/>
          <a:ln w="1270">
            <a:solidFill>
              <a:srgbClr val="CAD1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92380" y="3617220"/>
            <a:ext cx="182880" cy="182880"/>
          </a:xfrm>
          <a:prstGeom prst="sun">
            <a:avLst/>
          </a:prstGeom>
          <a:noFill/>
          <a:ln w="1270">
            <a:solidFill>
              <a:srgbClr val="A0945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6: Code Generation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Translates the optimized intermediate code into the target code (assembly or machine code).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phase involves: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Register allocation (assigning variables to registers).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Instruction selection (choosing the appropriate machine instructions).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layout (arranging the instructions in memory).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34666" y="375277"/>
            <a:ext cx="182880" cy="182880"/>
          </a:xfrm>
          <a:prstGeom prst="rect">
            <a:avLst/>
          </a:prstGeom>
          <a:noFill/>
          <a:ln w="1270">
            <a:solidFill>
              <a:srgbClr val="FE53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66802" y="2892552"/>
            <a:ext cx="182880" cy="182880"/>
          </a:xfrm>
          <a:prstGeom prst="cube">
            <a:avLst/>
          </a:prstGeom>
          <a:noFill/>
          <a:ln w="1270">
            <a:solidFill>
              <a:srgbClr val="B7EE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76996" y="2528306"/>
            <a:ext cx="182880" cy="182880"/>
          </a:xfrm>
          <a:prstGeom prst="cube">
            <a:avLst/>
          </a:prstGeom>
          <a:noFill/>
          <a:ln w="1270">
            <a:solidFill>
              <a:srgbClr val="6A8BA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03582" y="1651754"/>
            <a:ext cx="182880" cy="182880"/>
          </a:xfrm>
          <a:prstGeom prst="rect">
            <a:avLst/>
          </a:prstGeom>
          <a:noFill/>
          <a:ln w="1270">
            <a:solidFill>
              <a:srgbClr val="FDB5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6399" y="2642170"/>
            <a:ext cx="182880" cy="182880"/>
          </a:xfrm>
          <a:prstGeom prst="sun">
            <a:avLst/>
          </a:prstGeom>
          <a:noFill/>
          <a:ln w="1270">
            <a:solidFill>
              <a:srgbClr val="62A7A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of the Trade: Compiler Construction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a compiler from scratch is a complex task. Fortunately, several tools can help: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Lexical Analyzers (Lexers):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 Generate code to break input into tokens based on regular expressions.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Parser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yacc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bison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- Generate code to parse tokens and build a syntax tree based on a grammar.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 Frameworks: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LLVM, GCC - Provide a collection of libraries and tools for building compilers.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57201" y="3232930"/>
            <a:ext cx="182880" cy="182880"/>
          </a:xfrm>
          <a:prstGeom prst="cube">
            <a:avLst/>
          </a:prstGeom>
          <a:noFill/>
          <a:ln w="1270">
            <a:solidFill>
              <a:srgbClr val="8EC2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93324" y="4510404"/>
            <a:ext cx="182880" cy="182880"/>
          </a:xfrm>
          <a:prstGeom prst="triangle">
            <a:avLst/>
          </a:prstGeom>
          <a:noFill/>
          <a:ln w="1270">
            <a:solidFill>
              <a:srgbClr val="53AB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63984" y="4262547"/>
            <a:ext cx="182880" cy="182880"/>
          </a:xfrm>
          <a:prstGeom prst="cube">
            <a:avLst/>
          </a:prstGeom>
          <a:noFill/>
          <a:ln w="1270">
            <a:solidFill>
              <a:srgbClr val="59698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7385" y="3754379"/>
            <a:ext cx="182880" cy="182880"/>
          </a:xfrm>
          <a:prstGeom prst="sun">
            <a:avLst/>
          </a:prstGeom>
          <a:noFill/>
          <a:ln w="1270">
            <a:solidFill>
              <a:srgbClr val="8129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45179" y="3537013"/>
            <a:ext cx="182880" cy="182880"/>
          </a:xfrm>
          <a:prstGeom prst="rect">
            <a:avLst/>
          </a:prstGeom>
          <a:noFill/>
          <a:ln w="1270">
            <a:solidFill>
              <a:srgbClr val="481D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LLVM (Low Level Virtual Machine)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LLVM is a popular compiler infrastructure project.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modular and reusable set of compiler tools and libraries.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Supports a wide range of source and target languages.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many compilers and tools, including Clang (C/C++/Objective-C compiler).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01742" y="307288"/>
            <a:ext cx="182880" cy="182880"/>
          </a:xfrm>
          <a:prstGeom prst="rect">
            <a:avLst/>
          </a:prstGeom>
          <a:noFill/>
          <a:ln w="1270">
            <a:solidFill>
              <a:srgbClr val="1CD2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19448" y="1687659"/>
            <a:ext cx="182880" cy="182880"/>
          </a:xfrm>
          <a:prstGeom prst="sun">
            <a:avLst/>
          </a:prstGeom>
          <a:noFill/>
          <a:ln w="1270">
            <a:solidFill>
              <a:srgbClr val="EBAA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52645" y="3022628"/>
            <a:ext cx="182880" cy="182880"/>
          </a:xfrm>
          <a:prstGeom prst="sun">
            <a:avLst/>
          </a:prstGeom>
          <a:noFill/>
          <a:ln w="1270">
            <a:solidFill>
              <a:srgbClr val="3562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55954" y="471355"/>
            <a:ext cx="182880" cy="182880"/>
          </a:xfrm>
          <a:prstGeom prst="rect">
            <a:avLst/>
          </a:prstGeom>
          <a:noFill/>
          <a:ln w="1270">
            <a:solidFill>
              <a:srgbClr val="6EB8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16295" y="2534037"/>
            <a:ext cx="182880" cy="182880"/>
          </a:xfrm>
          <a:prstGeom prst="triangle">
            <a:avLst/>
          </a:prstGeom>
          <a:noFill/>
          <a:ln w="1270">
            <a:solidFill>
              <a:srgbClr val="E283A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GCC (GNU Compiler Collection)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GCC is another popular compiler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Supports various programming languages, including C, C++, Java, Fortran, and more.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Has a long history and is widely used in open-source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Highly portable and supports many different target architectures.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47671" y="4429728"/>
            <a:ext cx="182880" cy="182880"/>
          </a:xfrm>
          <a:prstGeom prst="rect">
            <a:avLst/>
          </a:prstGeom>
          <a:noFill/>
          <a:ln w="1270">
            <a:solidFill>
              <a:srgbClr val="D801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11947" y="531687"/>
            <a:ext cx="182880" cy="182880"/>
          </a:xfrm>
          <a:prstGeom prst="cube">
            <a:avLst/>
          </a:prstGeom>
          <a:noFill/>
          <a:ln w="1270">
            <a:solidFill>
              <a:srgbClr val="CC51C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62633" y="1510936"/>
            <a:ext cx="182880" cy="182880"/>
          </a:xfrm>
          <a:prstGeom prst="triangle">
            <a:avLst/>
          </a:prstGeom>
          <a:noFill/>
          <a:ln w="1270">
            <a:solidFill>
              <a:srgbClr val="5DB6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83812" y="4526815"/>
            <a:ext cx="182880" cy="182880"/>
          </a:xfrm>
          <a:prstGeom prst="rect">
            <a:avLst/>
          </a:prstGeom>
          <a:noFill/>
          <a:ln w="1270">
            <a:solidFill>
              <a:srgbClr val="1EBD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79219" y="4257561"/>
            <a:ext cx="182880" cy="182880"/>
          </a:xfrm>
          <a:prstGeom prst="cube">
            <a:avLst/>
          </a:prstGeom>
          <a:noFill/>
          <a:ln w="1270">
            <a:solidFill>
              <a:srgbClr val="D3E8F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Backends and Frontends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Compilers are often structured as having Frontends and Backends.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Frontend: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Handles the language specific parts of the compilation process (lexing, parsing, semantic analysis).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Backend: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Handles the architecture/machine specific part of the compilation process (optimization, code generation).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separation allows compilers to easily target different languages and architectures using different frontends and backends.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98134" y="2160099"/>
            <a:ext cx="182880" cy="182880"/>
          </a:xfrm>
          <a:prstGeom prst="triangle">
            <a:avLst/>
          </a:prstGeom>
          <a:noFill/>
          <a:ln w="1270">
            <a:solidFill>
              <a:srgbClr val="2C61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0467" y="2185242"/>
            <a:ext cx="182880" cy="182880"/>
          </a:xfrm>
          <a:prstGeom prst="cube">
            <a:avLst/>
          </a:prstGeom>
          <a:noFill/>
          <a:ln w="1270">
            <a:solidFill>
              <a:srgbClr val="53F1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66104" y="1505091"/>
            <a:ext cx="182880" cy="182880"/>
          </a:xfrm>
          <a:prstGeom prst="triangle">
            <a:avLst/>
          </a:prstGeom>
          <a:noFill/>
          <a:ln w="1270">
            <a:solidFill>
              <a:srgbClr val="7842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41111" y="885197"/>
            <a:ext cx="182880" cy="182880"/>
          </a:xfrm>
          <a:prstGeom prst="rect">
            <a:avLst/>
          </a:prstGeom>
          <a:noFill/>
          <a:ln w="1270">
            <a:solidFill>
              <a:srgbClr val="ECCD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55732" y="580409"/>
            <a:ext cx="182880" cy="182880"/>
          </a:xfrm>
          <a:prstGeom prst="triangle">
            <a:avLst/>
          </a:prstGeom>
          <a:noFill/>
          <a:ln w="1270">
            <a:solidFill>
              <a:srgbClr val="913A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Example (Conceptual)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say we have the C code: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 x = 5 + 3;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Lexical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Identifies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+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Syntax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a parse tree showing the assignment and addition.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Checks that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declared as an integer.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Intermediate Code Generation: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t1 = 5 + 3; x = t1;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 = 8;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Generation: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(Assembly example)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 eax, 8; mov [x], eax;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92705" y="892923"/>
            <a:ext cx="182880" cy="182880"/>
          </a:xfrm>
          <a:prstGeom prst="cube">
            <a:avLst/>
          </a:prstGeom>
          <a:noFill/>
          <a:ln w="1270">
            <a:solidFill>
              <a:srgbClr val="FCD1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6355" y="1430367"/>
            <a:ext cx="182880" cy="182880"/>
          </a:xfrm>
          <a:prstGeom prst="rect">
            <a:avLst/>
          </a:prstGeom>
          <a:noFill/>
          <a:ln w="1270">
            <a:solidFill>
              <a:srgbClr val="ACB88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85019" y="1433079"/>
            <a:ext cx="182880" cy="182880"/>
          </a:xfrm>
          <a:prstGeom prst="rect">
            <a:avLst/>
          </a:prstGeom>
          <a:noFill/>
          <a:ln w="1270">
            <a:solidFill>
              <a:srgbClr val="8F7F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21208" y="4564984"/>
            <a:ext cx="182880" cy="182880"/>
          </a:xfrm>
          <a:prstGeom prst="cube">
            <a:avLst/>
          </a:prstGeom>
          <a:noFill/>
          <a:ln w="1270">
            <a:solidFill>
              <a:srgbClr val="2C99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06372" y="1088757"/>
            <a:ext cx="182880" cy="182880"/>
          </a:xfrm>
          <a:prstGeom prst="sun">
            <a:avLst/>
          </a:prstGeom>
          <a:noFill/>
          <a:ln w="1270">
            <a:solidFill>
              <a:srgbClr val="188C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Optimizations in Detail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 optimizations are crucial for performance.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Loop unrolling: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Replicates the body of a loop to reduce loop overhead.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Inlining: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Replaces function calls with the function's code directly.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subexpression elimination: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Identifies and eliminates redundant calculations.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Register allocation: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Efficiently assigns variables to registers to minimize memory access.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77128" y="1982752"/>
            <a:ext cx="182880" cy="182880"/>
          </a:xfrm>
          <a:prstGeom prst="rect">
            <a:avLst/>
          </a:prstGeom>
          <a:noFill/>
          <a:ln w="1270">
            <a:solidFill>
              <a:srgbClr val="7B3E2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81183" y="4432179"/>
            <a:ext cx="182880" cy="182880"/>
          </a:xfrm>
          <a:prstGeom prst="sun">
            <a:avLst/>
          </a:prstGeom>
          <a:noFill/>
          <a:ln w="1270">
            <a:solidFill>
              <a:srgbClr val="6D38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86263" y="1508399"/>
            <a:ext cx="182880" cy="182880"/>
          </a:xfrm>
          <a:prstGeom prst="rect">
            <a:avLst/>
          </a:prstGeom>
          <a:noFill/>
          <a:ln w="1270">
            <a:solidFill>
              <a:srgbClr val="0FAA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22271" y="3859265"/>
            <a:ext cx="182880" cy="182880"/>
          </a:xfrm>
          <a:prstGeom prst="rect">
            <a:avLst/>
          </a:prstGeom>
          <a:noFill/>
          <a:ln w="1270">
            <a:solidFill>
              <a:srgbClr val="4513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28945" y="86244"/>
            <a:ext cx="182880" cy="182880"/>
          </a:xfrm>
          <a:prstGeom prst="cube">
            <a:avLst/>
          </a:prstGeom>
          <a:noFill/>
          <a:ln w="1270">
            <a:solidFill>
              <a:srgbClr val="CFDD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Just-In-Time (JIT) Compilation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compilation technique used by languages like Java and JavaScript.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is compiled during runtime, just before it's executed.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for dynamic optimization based on runtime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provide significant performance improvements.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68640" y="2553571"/>
            <a:ext cx="182880" cy="182880"/>
          </a:xfrm>
          <a:prstGeom prst="rect">
            <a:avLst/>
          </a:prstGeom>
          <a:noFill/>
          <a:ln w="1270">
            <a:solidFill>
              <a:srgbClr val="4230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9128" y="4296452"/>
            <a:ext cx="182880" cy="182880"/>
          </a:xfrm>
          <a:prstGeom prst="rect">
            <a:avLst/>
          </a:prstGeom>
          <a:noFill/>
          <a:ln w="1270">
            <a:solidFill>
              <a:srgbClr val="003B7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11229" y="1179486"/>
            <a:ext cx="182880" cy="182880"/>
          </a:xfrm>
          <a:prstGeom prst="triangle">
            <a:avLst/>
          </a:prstGeom>
          <a:noFill/>
          <a:ln w="1270">
            <a:solidFill>
              <a:srgbClr val="7568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53201" y="1684352"/>
            <a:ext cx="182880" cy="182880"/>
          </a:xfrm>
          <a:prstGeom prst="rect">
            <a:avLst/>
          </a:prstGeom>
          <a:noFill/>
          <a:ln w="1270">
            <a:solidFill>
              <a:srgbClr val="3BDE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6100" y="3852780"/>
            <a:ext cx="182880" cy="182880"/>
          </a:xfrm>
          <a:prstGeom prst="sun">
            <a:avLst/>
          </a:prstGeom>
          <a:noFill/>
          <a:ln w="1270">
            <a:solidFill>
              <a:srgbClr val="D9978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Programming Languages?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trying to tell a computer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exactly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to do using only 0s and 1s!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 provide a more human-friendly way to instruct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They allow us to think at a higher level, hiding complex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 is easier to understand and maintain.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Write once, run (almost) anywhere! (With help from compilers/interpreters.)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Productivity: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development and easier debugging.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55231" y="3609629"/>
            <a:ext cx="182880" cy="182880"/>
          </a:xfrm>
          <a:prstGeom prst="cube">
            <a:avLst/>
          </a:prstGeom>
          <a:noFill/>
          <a:ln w="1270">
            <a:solidFill>
              <a:srgbClr val="C32B0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25419" y="2299454"/>
            <a:ext cx="182880" cy="182880"/>
          </a:xfrm>
          <a:prstGeom prst="triangle">
            <a:avLst/>
          </a:prstGeom>
          <a:noFill/>
          <a:ln w="1270">
            <a:solidFill>
              <a:srgbClr val="8024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6057" y="1821794"/>
            <a:ext cx="182880" cy="182880"/>
          </a:xfrm>
          <a:prstGeom prst="triangle">
            <a:avLst/>
          </a:prstGeom>
          <a:noFill/>
          <a:ln w="1270">
            <a:solidFill>
              <a:srgbClr val="8DA23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39774" y="4467493"/>
            <a:ext cx="182880" cy="182880"/>
          </a:xfrm>
          <a:prstGeom prst="cube">
            <a:avLst/>
          </a:prstGeom>
          <a:noFill/>
          <a:ln w="1270">
            <a:solidFill>
              <a:srgbClr val="872F6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48729" y="3575592"/>
            <a:ext cx="182880" cy="182880"/>
          </a:xfrm>
          <a:prstGeom prst="sun">
            <a:avLst/>
          </a:prstGeom>
          <a:noFill/>
          <a:ln w="1270">
            <a:solidFill>
              <a:srgbClr val="31E7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Garbage Collection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Automatic memory management is handled by a Garbage Collector. Many modern languages use automatic garbage collection.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Frees the programmer from manually allocating and freeing memory.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Reduces the risk of memory leaks and dangling pointers.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Garbage collectors identify and reclaim memory that is no longer in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71460" y="997117"/>
            <a:ext cx="182880" cy="182880"/>
          </a:xfrm>
          <a:prstGeom prst="sun">
            <a:avLst/>
          </a:prstGeom>
          <a:noFill/>
          <a:ln w="1270">
            <a:solidFill>
              <a:srgbClr val="D68C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2517" y="1854024"/>
            <a:ext cx="182880" cy="182880"/>
          </a:xfrm>
          <a:prstGeom prst="rect">
            <a:avLst/>
          </a:prstGeom>
          <a:noFill/>
          <a:ln w="1270">
            <a:solidFill>
              <a:srgbClr val="13F54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94234" y="4393658"/>
            <a:ext cx="182880" cy="182880"/>
          </a:xfrm>
          <a:prstGeom prst="cube">
            <a:avLst/>
          </a:prstGeom>
          <a:noFill/>
          <a:ln w="1270">
            <a:solidFill>
              <a:srgbClr val="816C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13411" y="2647587"/>
            <a:ext cx="182880" cy="182880"/>
          </a:xfrm>
          <a:prstGeom prst="triangle">
            <a:avLst/>
          </a:prstGeom>
          <a:noFill/>
          <a:ln w="1270">
            <a:solidFill>
              <a:srgbClr val="614FA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42738" y="3251474"/>
            <a:ext cx="182880" cy="182880"/>
          </a:xfrm>
          <a:prstGeom prst="triangle">
            <a:avLst/>
          </a:prstGeom>
          <a:noFill/>
          <a:ln w="1270">
            <a:solidFill>
              <a:srgbClr val="0473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Static vs. Dynamic Typing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Static Typing: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Type checking is performed at compile time. Example: Java, C++.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Finds errors earlier, leading to more reliable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Dynamic Typing: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Type checking is performed at runtime. Example: Python, JavaScript.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flexible, but errors are found later during execution.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54648" y="4310413"/>
            <a:ext cx="182880" cy="182880"/>
          </a:xfrm>
          <a:prstGeom prst="sun">
            <a:avLst/>
          </a:prstGeom>
          <a:noFill/>
          <a:ln w="1270">
            <a:solidFill>
              <a:srgbClr val="3B0C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78347" y="2087262"/>
            <a:ext cx="182880" cy="182880"/>
          </a:xfrm>
          <a:prstGeom prst="sun">
            <a:avLst/>
          </a:prstGeom>
          <a:noFill/>
          <a:ln w="1270">
            <a:solidFill>
              <a:srgbClr val="530A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91014" y="3341586"/>
            <a:ext cx="182880" cy="182880"/>
          </a:xfrm>
          <a:prstGeom prst="rect">
            <a:avLst/>
          </a:prstGeom>
          <a:noFill/>
          <a:ln w="1270">
            <a:solidFill>
              <a:srgbClr val="0A77B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89546" y="2925632"/>
            <a:ext cx="182880" cy="182880"/>
          </a:xfrm>
          <a:prstGeom prst="rect">
            <a:avLst/>
          </a:prstGeom>
          <a:noFill/>
          <a:ln w="1270">
            <a:solidFill>
              <a:srgbClr val="E8871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04350" y="698389"/>
            <a:ext cx="182880" cy="182880"/>
          </a:xfrm>
          <a:prstGeom prst="sun">
            <a:avLst/>
          </a:prstGeom>
          <a:noFill/>
          <a:ln w="1270">
            <a:solidFill>
              <a:srgbClr val="0C44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Resources for Learning Compilers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Compilers: Principles, Techniques, and Tools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(The Dragon Book) - Classic, but dense.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Modern Compiler Implementation in C/Java/ML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Andrew Appel.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Coursera, edX, Udacity often have compiler design courses.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University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universities offer compiler construction courses.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Open-Source Compilers: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the source code of GCC or LLVM to learn by example.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98733" y="4383163"/>
            <a:ext cx="182880" cy="182880"/>
          </a:xfrm>
          <a:prstGeom prst="rect">
            <a:avLst/>
          </a:prstGeom>
          <a:noFill/>
          <a:ln w="1270">
            <a:solidFill>
              <a:srgbClr val="D2E1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84931" y="844342"/>
            <a:ext cx="182880" cy="182880"/>
          </a:xfrm>
          <a:prstGeom prst="triangle">
            <a:avLst/>
          </a:prstGeom>
          <a:noFill/>
          <a:ln w="1270">
            <a:solidFill>
              <a:srgbClr val="BA6F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85956" y="3602478"/>
            <a:ext cx="182880" cy="182880"/>
          </a:xfrm>
          <a:prstGeom prst="rect">
            <a:avLst/>
          </a:prstGeom>
          <a:noFill/>
          <a:ln w="1270">
            <a:solidFill>
              <a:srgbClr val="6B43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10978" y="2611443"/>
            <a:ext cx="182880" cy="182880"/>
          </a:xfrm>
          <a:prstGeom prst="sun">
            <a:avLst/>
          </a:prstGeom>
          <a:noFill/>
          <a:ln w="1270">
            <a:solidFill>
              <a:srgbClr val="AFF5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50945" y="2442032"/>
            <a:ext cx="182880" cy="182880"/>
          </a:xfrm>
          <a:prstGeom prst="sun">
            <a:avLst/>
          </a:prstGeom>
          <a:noFill/>
          <a:ln w="1270">
            <a:solidFill>
              <a:srgbClr val="36A3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Programming Languages and Compilers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Development of new languages tailored for specific domains (e.g., data science, machine learning).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Advanced Optimizations: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Continued research into more sophisticated optimization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and Distributed Computing: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Languages and compilers that effectively utilize parallel and distributed hardware.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AI-Assisted Compiler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AI to automate and improve compiler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35370" y="2074442"/>
            <a:ext cx="182880" cy="182880"/>
          </a:xfrm>
          <a:prstGeom prst="sun">
            <a:avLst/>
          </a:prstGeom>
          <a:noFill/>
          <a:ln w="1270">
            <a:solidFill>
              <a:srgbClr val="4B6E3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58974" y="990362"/>
            <a:ext cx="182880" cy="182880"/>
          </a:xfrm>
          <a:prstGeom prst="sun">
            <a:avLst/>
          </a:prstGeom>
          <a:noFill/>
          <a:ln w="1270">
            <a:solidFill>
              <a:srgbClr val="CB8E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96637" y="3684048"/>
            <a:ext cx="182880" cy="182880"/>
          </a:xfrm>
          <a:prstGeom prst="rect">
            <a:avLst/>
          </a:prstGeom>
          <a:noFill/>
          <a:ln w="1270">
            <a:solidFill>
              <a:srgbClr val="B80D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48219" y="3528520"/>
            <a:ext cx="182880" cy="182880"/>
          </a:xfrm>
          <a:prstGeom prst="cube">
            <a:avLst/>
          </a:prstGeom>
          <a:noFill/>
          <a:ln w="1270">
            <a:solidFill>
              <a:srgbClr val="7E49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06835" y="2371515"/>
            <a:ext cx="182880" cy="182880"/>
          </a:xfrm>
          <a:prstGeom prst="cube">
            <a:avLst/>
          </a:prstGeom>
          <a:noFill/>
          <a:ln w="1270">
            <a:solidFill>
              <a:srgbClr val="D10E5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Compilers are essential tools that bridge the gap between human-readable code and machine execution.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basics of compiler design can help you write better code and appreciate the complexities of software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exploring and experimenting!  Happy coding!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32283" y="127402"/>
            <a:ext cx="182880" cy="182880"/>
          </a:xfrm>
          <a:prstGeom prst="cube">
            <a:avLst/>
          </a:prstGeom>
          <a:noFill/>
          <a:ln w="1270">
            <a:solidFill>
              <a:srgbClr val="28C9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08450" y="587013"/>
            <a:ext cx="182880" cy="182880"/>
          </a:xfrm>
          <a:prstGeom prst="triangle">
            <a:avLst/>
          </a:prstGeom>
          <a:noFill/>
          <a:ln w="1270">
            <a:solidFill>
              <a:srgbClr val="A3A47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93637" y="688874"/>
            <a:ext cx="182880" cy="182880"/>
          </a:xfrm>
          <a:prstGeom prst="sun">
            <a:avLst/>
          </a:prstGeom>
          <a:noFill/>
          <a:ln w="1270">
            <a:solidFill>
              <a:srgbClr val="1897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3783" y="1025008"/>
            <a:ext cx="182880" cy="182880"/>
          </a:xfrm>
          <a:prstGeom prst="rect">
            <a:avLst/>
          </a:prstGeom>
          <a:noFill/>
          <a:ln w="1270">
            <a:solidFill>
              <a:srgbClr val="8701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5093" y="2032828"/>
            <a:ext cx="182880" cy="182880"/>
          </a:xfrm>
          <a:prstGeom prst="cube">
            <a:avLst/>
          </a:prstGeom>
          <a:noFill/>
          <a:ln w="1270">
            <a:solidFill>
              <a:srgbClr val="2AEA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High-Level vs. Low-Level Languages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Low-Level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Close to the hardware (assembly language, machine code).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 execution but complex to write.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Machine-specific (not portable).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High-Level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abstract and easier to learn (Python, Java, C++).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Portable (with compilers/interpreters).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Slightly slower execution (usually optimized by compilers).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01849" y="1835982"/>
            <a:ext cx="182880" cy="182880"/>
          </a:xfrm>
          <a:prstGeom prst="sun">
            <a:avLst/>
          </a:prstGeom>
          <a:noFill/>
          <a:ln w="1270">
            <a:solidFill>
              <a:srgbClr val="7DB7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33201" y="3952295"/>
            <a:ext cx="182880" cy="182880"/>
          </a:xfrm>
          <a:prstGeom prst="triangle">
            <a:avLst/>
          </a:prstGeom>
          <a:noFill/>
          <a:ln w="1270">
            <a:solidFill>
              <a:srgbClr val="465EE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61636" y="1003869"/>
            <a:ext cx="182880" cy="182880"/>
          </a:xfrm>
          <a:prstGeom prst="rect">
            <a:avLst/>
          </a:prstGeom>
          <a:noFill/>
          <a:ln w="1270">
            <a:solidFill>
              <a:srgbClr val="53CF2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2204" y="1710990"/>
            <a:ext cx="182880" cy="182880"/>
          </a:xfrm>
          <a:prstGeom prst="sun">
            <a:avLst/>
          </a:prstGeom>
          <a:noFill/>
          <a:ln w="1270">
            <a:solidFill>
              <a:srgbClr val="D0AA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18606" y="1631176"/>
            <a:ext cx="182880" cy="182880"/>
          </a:xfrm>
          <a:prstGeom prst="triangle">
            <a:avLst/>
          </a:prstGeom>
          <a:noFill/>
          <a:ln w="1270">
            <a:solidFill>
              <a:srgbClr val="141BC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Compiler?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compiler is a program that translates code written in a high-level language (source code) into a low-level language (target code, often assembly or machine code) that a computer can execute.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translator: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 Code (English)  --&gt; Compiler --&gt; Target Code (Spanish)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Goal: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Preserve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program.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25751" y="4230801"/>
            <a:ext cx="182880" cy="182880"/>
          </a:xfrm>
          <a:prstGeom prst="rect">
            <a:avLst/>
          </a:prstGeom>
          <a:noFill/>
          <a:ln w="1270">
            <a:solidFill>
              <a:srgbClr val="C3A1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37479" y="2109098"/>
            <a:ext cx="182880" cy="182880"/>
          </a:xfrm>
          <a:prstGeom prst="cube">
            <a:avLst/>
          </a:prstGeom>
          <a:noFill/>
          <a:ln w="1270">
            <a:solidFill>
              <a:srgbClr val="77D8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86081" y="3829964"/>
            <a:ext cx="182880" cy="182880"/>
          </a:xfrm>
          <a:prstGeom prst="sun">
            <a:avLst/>
          </a:prstGeom>
          <a:noFill/>
          <a:ln w="1270">
            <a:solidFill>
              <a:srgbClr val="9EAB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5785" y="4308896"/>
            <a:ext cx="182880" cy="182880"/>
          </a:xfrm>
          <a:prstGeom prst="cube">
            <a:avLst/>
          </a:prstGeom>
          <a:noFill/>
          <a:ln w="1270">
            <a:solidFill>
              <a:srgbClr val="D118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36635" y="4203"/>
            <a:ext cx="182880" cy="182880"/>
          </a:xfrm>
          <a:prstGeom prst="sun">
            <a:avLst/>
          </a:prstGeom>
          <a:noFill/>
          <a:ln w="1270">
            <a:solidFill>
              <a:srgbClr val="5892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Compilers vs. Interpreters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Translates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entire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source code before execution.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an executable file.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execution (usually).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C, C++, Java (compiles to bytecode).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Translates and executes code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 by line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executable file is created.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Slower execution (generally).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Python, JavaScript, Ruby.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748" y="4423819"/>
            <a:ext cx="182880" cy="182880"/>
          </a:xfrm>
          <a:prstGeom prst="rect">
            <a:avLst/>
          </a:prstGeom>
          <a:noFill/>
          <a:ln w="1270">
            <a:solidFill>
              <a:srgbClr val="22B62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10831" y="1517611"/>
            <a:ext cx="182880" cy="182880"/>
          </a:xfrm>
          <a:prstGeom prst="sun">
            <a:avLst/>
          </a:prstGeom>
          <a:noFill/>
          <a:ln w="1270">
            <a:solidFill>
              <a:srgbClr val="1324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9092" y="4541603"/>
            <a:ext cx="182880" cy="182880"/>
          </a:xfrm>
          <a:prstGeom prst="rect">
            <a:avLst/>
          </a:prstGeom>
          <a:noFill/>
          <a:ln w="1270">
            <a:solidFill>
              <a:srgbClr val="D9E6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9931" y="4435792"/>
            <a:ext cx="182880" cy="182880"/>
          </a:xfrm>
          <a:prstGeom prst="sun">
            <a:avLst/>
          </a:prstGeom>
          <a:noFill/>
          <a:ln w="1270">
            <a:solidFill>
              <a:srgbClr val="496F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63121" y="1727421"/>
            <a:ext cx="182880" cy="182880"/>
          </a:xfrm>
          <a:prstGeom prst="triangle">
            <a:avLst/>
          </a:prstGeom>
          <a:noFill/>
          <a:ln w="1270">
            <a:solidFill>
              <a:srgbClr val="BEF2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Compilation Process: A High-Level 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compilation process is typically divided into several phases: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Lexical Analysis (Scanning):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Breaks the source code into tokens (keywords, identifiers, operators).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Syntax Analysis (Parsing):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Checks the grammatical structure and builds a parse tree.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Checks for type errors and other semantic errors.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Intermediate Code Generation: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an intermediate representation of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Improves the intermediate code for better performance.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 Generation: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Translates the intermediate code into target code (assembly or machine code).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42118" y="4195146"/>
            <a:ext cx="182880" cy="182880"/>
          </a:xfrm>
          <a:prstGeom prst="triangle">
            <a:avLst/>
          </a:prstGeom>
          <a:noFill/>
          <a:ln w="1270">
            <a:solidFill>
              <a:srgbClr val="1B171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39076" y="2242289"/>
            <a:ext cx="182880" cy="182880"/>
          </a:xfrm>
          <a:prstGeom prst="cube">
            <a:avLst/>
          </a:prstGeom>
          <a:noFill/>
          <a:ln w="1270">
            <a:solidFill>
              <a:srgbClr val="7F304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791" y="3315421"/>
            <a:ext cx="182880" cy="182880"/>
          </a:xfrm>
          <a:prstGeom prst="sun">
            <a:avLst/>
          </a:prstGeom>
          <a:noFill/>
          <a:ln w="1270">
            <a:solidFill>
              <a:srgbClr val="C59A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47645" y="1193169"/>
            <a:ext cx="182880" cy="182880"/>
          </a:xfrm>
          <a:prstGeom prst="cube">
            <a:avLst/>
          </a:prstGeom>
          <a:noFill/>
          <a:ln w="1270">
            <a:solidFill>
              <a:srgbClr val="BC1B6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68797" y="1230258"/>
            <a:ext cx="182880" cy="182880"/>
          </a:xfrm>
          <a:prstGeom prst="cube">
            <a:avLst/>
          </a:prstGeom>
          <a:noFill/>
          <a:ln w="1270">
            <a:solidFill>
              <a:srgbClr val="F311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1: Lexical Analysis (Scanning)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Breaks the source code into meaningful units called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 = y + 5;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Tokens: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(identifier)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=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(assignment operator)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(identifier)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+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(addition operator)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(integer literal)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(semicolon)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27259" y="1470930"/>
            <a:ext cx="182880" cy="182880"/>
          </a:xfrm>
          <a:prstGeom prst="cube">
            <a:avLst/>
          </a:prstGeom>
          <a:noFill/>
          <a:ln w="1270">
            <a:solidFill>
              <a:srgbClr val="3EC5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32884" y="2240332"/>
            <a:ext cx="182880" cy="182880"/>
          </a:xfrm>
          <a:prstGeom prst="sun">
            <a:avLst/>
          </a:prstGeom>
          <a:noFill/>
          <a:ln w="1270">
            <a:solidFill>
              <a:srgbClr val="E363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6696" y="1389135"/>
            <a:ext cx="182880" cy="182880"/>
          </a:xfrm>
          <a:prstGeom prst="cube">
            <a:avLst/>
          </a:prstGeom>
          <a:noFill/>
          <a:ln w="1270">
            <a:solidFill>
              <a:srgbClr val="BC59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6821" y="3745960"/>
            <a:ext cx="182880" cy="182880"/>
          </a:xfrm>
          <a:prstGeom prst="sun">
            <a:avLst/>
          </a:prstGeom>
          <a:noFill/>
          <a:ln w="1270">
            <a:solidFill>
              <a:srgbClr val="376E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08575" y="4522741"/>
            <a:ext cx="182880" cy="182880"/>
          </a:xfrm>
          <a:prstGeom prst="triangle">
            <a:avLst/>
          </a:prstGeom>
          <a:noFill/>
          <a:ln w="1270">
            <a:solidFill>
              <a:srgbClr val="27E5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2: Syntax Analysis (Parsing)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Checks if the sequence of tokens follows the grammar of the programming language.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Builds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parse tree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(or syntax tree) to represent the structure of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 = y + 5;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(This would be represented as a tree showing assignment, addition, etc.)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the syntax is incorrect, the compiler reports a syntax error.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39709" y="653352"/>
            <a:ext cx="182880" cy="182880"/>
          </a:xfrm>
          <a:prstGeom prst="sun">
            <a:avLst/>
          </a:prstGeom>
          <a:noFill/>
          <a:ln w="1270">
            <a:solidFill>
              <a:srgbClr val="C0E6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97798" y="543859"/>
            <a:ext cx="182880" cy="182880"/>
          </a:xfrm>
          <a:prstGeom prst="rect">
            <a:avLst/>
          </a:prstGeom>
          <a:noFill/>
          <a:ln w="1270">
            <a:solidFill>
              <a:srgbClr val="1327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0412" y="4448067"/>
            <a:ext cx="182880" cy="182880"/>
          </a:xfrm>
          <a:prstGeom prst="cube">
            <a:avLst/>
          </a:prstGeom>
          <a:noFill/>
          <a:ln w="1270">
            <a:solidFill>
              <a:srgbClr val="C9F6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95652" y="3126864"/>
            <a:ext cx="182880" cy="182880"/>
          </a:xfrm>
          <a:prstGeom prst="cube">
            <a:avLst/>
          </a:prstGeom>
          <a:noFill/>
          <a:ln w="1270">
            <a:solidFill>
              <a:srgbClr val="B63D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11343" y="529711"/>
            <a:ext cx="182880" cy="182880"/>
          </a:xfrm>
          <a:prstGeom prst="rect">
            <a:avLst/>
          </a:prstGeom>
          <a:noFill/>
          <a:ln w="1270">
            <a:solidFill>
              <a:srgbClr val="9D6C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3: Semantic Analysis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Checks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 checking: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Ensures that variables are used with the correct data types (e.g., you can't add a string to an integer directly without conversion).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checking: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Ensures that variables are declared before they are used.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Other semantic checks: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Verifies that the code makes sense according to the language's rules.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2025-02-24T09:26:15Z</dcterms:created>
  <dcterms:modified xsi:type="dcterms:W3CDTF">2025-02-24T09:26:15Z</dcterms:modified>
</cp:coreProperties>
</file>