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Slide-26-image-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Slide-27-image-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352513" y="785691"/>
            <a:ext cx="182880" cy="182880"/>
          </a:xfrm>
          <a:prstGeom prst="rect">
            <a:avLst/>
          </a:prstGeom>
          <a:noFill/>
          <a:ln w="1270">
            <a:solidFill>
              <a:srgbClr val="173444"/>
            </a:solidFill>
            <a:prstDash val="solid"/>
          </a:ln>
        </p:spPr>
      </p:sp>
      <p:sp>
        <p:nvSpPr>
          <p:cNvPr id="3" name="Shape 1"/>
          <p:cNvSpPr/>
          <p:nvPr/>
        </p:nvSpPr>
        <p:spPr>
          <a:xfrm>
            <a:off x="4570852" y="3080759"/>
            <a:ext cx="182880" cy="182880"/>
          </a:xfrm>
          <a:prstGeom prst="triangle">
            <a:avLst/>
          </a:prstGeom>
          <a:noFill/>
          <a:ln w="1270">
            <a:solidFill>
              <a:srgbClr val="FEF262"/>
            </a:solidFill>
            <a:prstDash val="solid"/>
          </a:ln>
        </p:spPr>
      </p:sp>
      <p:sp>
        <p:nvSpPr>
          <p:cNvPr id="4" name="Shape 2"/>
          <p:cNvSpPr/>
          <p:nvPr/>
        </p:nvSpPr>
        <p:spPr>
          <a:xfrm>
            <a:off x="5372836" y="3017322"/>
            <a:ext cx="182880" cy="182880"/>
          </a:xfrm>
          <a:prstGeom prst="cube">
            <a:avLst/>
          </a:prstGeom>
          <a:noFill/>
          <a:ln w="1270">
            <a:solidFill>
              <a:srgbClr val="BB71C2"/>
            </a:solidFill>
            <a:prstDash val="solid"/>
          </a:ln>
        </p:spPr>
      </p:sp>
      <p:sp>
        <p:nvSpPr>
          <p:cNvPr id="5" name="Shape 3"/>
          <p:cNvSpPr/>
          <p:nvPr/>
        </p:nvSpPr>
        <p:spPr>
          <a:xfrm>
            <a:off x="2777614" y="808865"/>
            <a:ext cx="182880" cy="182880"/>
          </a:xfrm>
          <a:prstGeom prst="cube">
            <a:avLst/>
          </a:prstGeom>
          <a:noFill/>
          <a:ln w="1270">
            <a:solidFill>
              <a:srgbClr val="1DFE88"/>
            </a:solidFill>
            <a:prstDash val="solid"/>
          </a:ln>
        </p:spPr>
      </p:sp>
      <p:sp>
        <p:nvSpPr>
          <p:cNvPr id="6" name="Shape 4"/>
          <p:cNvSpPr/>
          <p:nvPr/>
        </p:nvSpPr>
        <p:spPr>
          <a:xfrm>
            <a:off x="7556197" y="1907795"/>
            <a:ext cx="182880" cy="182880"/>
          </a:xfrm>
          <a:prstGeom prst="triangle">
            <a:avLst/>
          </a:prstGeom>
          <a:noFill/>
          <a:ln w="1270">
            <a:solidFill>
              <a:srgbClr val="4725C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Computing: An Introduction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Welcome! This presentation will cover: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What is Quantum Computing?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basics)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Key Concepts: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Qubits, Superposition, and Entanglement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How Quantum Computers Work</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(Simplified explanation)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Potential Applications: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Where will quantum computers shine?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Challenges and the Future: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What's next for quantum computing?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777408" y="2689135"/>
            <a:ext cx="182880" cy="182880"/>
          </a:xfrm>
          <a:prstGeom prst="cube">
            <a:avLst/>
          </a:prstGeom>
          <a:noFill/>
          <a:ln w="1270">
            <a:solidFill>
              <a:srgbClr val="BEE476"/>
            </a:solidFill>
            <a:prstDash val="solid"/>
          </a:ln>
        </p:spPr>
      </p:sp>
      <p:sp>
        <p:nvSpPr>
          <p:cNvPr id="3" name="Shape 1"/>
          <p:cNvSpPr/>
          <p:nvPr/>
        </p:nvSpPr>
        <p:spPr>
          <a:xfrm>
            <a:off x="4199224" y="1668381"/>
            <a:ext cx="182880" cy="182880"/>
          </a:xfrm>
          <a:prstGeom prst="cube">
            <a:avLst/>
          </a:prstGeom>
          <a:noFill/>
          <a:ln w="1270">
            <a:solidFill>
              <a:srgbClr val="30A95B"/>
            </a:solidFill>
            <a:prstDash val="solid"/>
          </a:ln>
        </p:spPr>
      </p:sp>
      <p:sp>
        <p:nvSpPr>
          <p:cNvPr id="4" name="Shape 2"/>
          <p:cNvSpPr/>
          <p:nvPr/>
        </p:nvSpPr>
        <p:spPr>
          <a:xfrm>
            <a:off x="5406914" y="3175071"/>
            <a:ext cx="182880" cy="182880"/>
          </a:xfrm>
          <a:prstGeom prst="sun">
            <a:avLst/>
          </a:prstGeom>
          <a:noFill/>
          <a:ln w="1270">
            <a:solidFill>
              <a:srgbClr val="419542"/>
            </a:solidFill>
            <a:prstDash val="solid"/>
          </a:ln>
        </p:spPr>
      </p:sp>
      <p:sp>
        <p:nvSpPr>
          <p:cNvPr id="5" name="Shape 3"/>
          <p:cNvSpPr/>
          <p:nvPr/>
        </p:nvSpPr>
        <p:spPr>
          <a:xfrm>
            <a:off x="7050525" y="3640579"/>
            <a:ext cx="182880" cy="182880"/>
          </a:xfrm>
          <a:prstGeom prst="triangle">
            <a:avLst/>
          </a:prstGeom>
          <a:noFill/>
          <a:ln w="1270">
            <a:solidFill>
              <a:srgbClr val="7C307A"/>
            </a:solidFill>
            <a:prstDash val="solid"/>
          </a:ln>
        </p:spPr>
      </p:sp>
      <p:sp>
        <p:nvSpPr>
          <p:cNvPr id="6" name="Shape 4"/>
          <p:cNvSpPr/>
          <p:nvPr/>
        </p:nvSpPr>
        <p:spPr>
          <a:xfrm>
            <a:off x="6180638" y="1348160"/>
            <a:ext cx="182880" cy="182880"/>
          </a:xfrm>
          <a:prstGeom prst="cube">
            <a:avLst/>
          </a:prstGeom>
          <a:noFill/>
          <a:ln w="1270">
            <a:solidFill>
              <a:srgbClr val="63EBF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Computing and Materials Science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Designing new materials with specific properties (e.g., superconductivity, high strength) is incredibly difficult. Quantum computers can help.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Simulate the behavior of electrons in materials.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Predict material properties and identify promising candidates for new technologies.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371503" y="990731"/>
            <a:ext cx="182880" cy="182880"/>
          </a:xfrm>
          <a:prstGeom prst="rect">
            <a:avLst/>
          </a:prstGeom>
          <a:noFill/>
          <a:ln w="1270">
            <a:solidFill>
              <a:srgbClr val="B2C82B"/>
            </a:solidFill>
            <a:prstDash val="solid"/>
          </a:ln>
        </p:spPr>
      </p:sp>
      <p:sp>
        <p:nvSpPr>
          <p:cNvPr id="3" name="Shape 1"/>
          <p:cNvSpPr/>
          <p:nvPr/>
        </p:nvSpPr>
        <p:spPr>
          <a:xfrm>
            <a:off x="6527391" y="3328629"/>
            <a:ext cx="182880" cy="182880"/>
          </a:xfrm>
          <a:prstGeom prst="triangle">
            <a:avLst/>
          </a:prstGeom>
          <a:noFill/>
          <a:ln w="1270">
            <a:solidFill>
              <a:srgbClr val="4DDBEE"/>
            </a:solidFill>
            <a:prstDash val="solid"/>
          </a:ln>
        </p:spPr>
      </p:sp>
      <p:sp>
        <p:nvSpPr>
          <p:cNvPr id="4" name="Shape 2"/>
          <p:cNvSpPr/>
          <p:nvPr/>
        </p:nvSpPr>
        <p:spPr>
          <a:xfrm>
            <a:off x="7350047" y="1954013"/>
            <a:ext cx="182880" cy="182880"/>
          </a:xfrm>
          <a:prstGeom prst="rect">
            <a:avLst/>
          </a:prstGeom>
          <a:noFill/>
          <a:ln w="1270">
            <a:solidFill>
              <a:srgbClr val="5BE84F"/>
            </a:solidFill>
            <a:prstDash val="solid"/>
          </a:ln>
        </p:spPr>
      </p:sp>
      <p:sp>
        <p:nvSpPr>
          <p:cNvPr id="5" name="Shape 3"/>
          <p:cNvSpPr/>
          <p:nvPr/>
        </p:nvSpPr>
        <p:spPr>
          <a:xfrm>
            <a:off x="4661121" y="429759"/>
            <a:ext cx="182880" cy="182880"/>
          </a:xfrm>
          <a:prstGeom prst="triangle">
            <a:avLst/>
          </a:prstGeom>
          <a:noFill/>
          <a:ln w="1270">
            <a:solidFill>
              <a:srgbClr val="3E2ACD"/>
            </a:solidFill>
            <a:prstDash val="solid"/>
          </a:ln>
        </p:spPr>
      </p:sp>
      <p:sp>
        <p:nvSpPr>
          <p:cNvPr id="6" name="Shape 4"/>
          <p:cNvSpPr/>
          <p:nvPr/>
        </p:nvSpPr>
        <p:spPr>
          <a:xfrm>
            <a:off x="6204200" y="342406"/>
            <a:ext cx="182880" cy="182880"/>
          </a:xfrm>
          <a:prstGeom prst="rect">
            <a:avLst/>
          </a:prstGeom>
          <a:noFill/>
          <a:ln w="1270">
            <a:solidFill>
              <a:srgbClr val="CFFE6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Cryptography: A Double-Edged Sword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The Threat: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Shor's algorithm can break many commonly used encryption methods (RSA, ECC).</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The Solution: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Quantum computers are also helping develop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quantum-resistant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cryptography. We can use the nature of quantum mechanics to encrypt communications in a way that a quantum computer cannot break.</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Quantum Key Distribution (QKD):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secure way to exchange encryption keys using quantum mechanics.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135731" y="2919539"/>
            <a:ext cx="182880" cy="182880"/>
          </a:xfrm>
          <a:prstGeom prst="triangle">
            <a:avLst/>
          </a:prstGeom>
          <a:noFill/>
          <a:ln w="1270">
            <a:solidFill>
              <a:srgbClr val="7FAB7A"/>
            </a:solidFill>
            <a:prstDash val="solid"/>
          </a:ln>
        </p:spPr>
      </p:sp>
      <p:sp>
        <p:nvSpPr>
          <p:cNvPr id="3" name="Shape 1"/>
          <p:cNvSpPr/>
          <p:nvPr/>
        </p:nvSpPr>
        <p:spPr>
          <a:xfrm>
            <a:off x="4989973" y="2674580"/>
            <a:ext cx="182880" cy="182880"/>
          </a:xfrm>
          <a:prstGeom prst="triangle">
            <a:avLst/>
          </a:prstGeom>
          <a:noFill/>
          <a:ln w="1270">
            <a:solidFill>
              <a:srgbClr val="0E2135"/>
            </a:solidFill>
            <a:prstDash val="solid"/>
          </a:ln>
        </p:spPr>
      </p:sp>
      <p:sp>
        <p:nvSpPr>
          <p:cNvPr id="4" name="Shape 2"/>
          <p:cNvSpPr/>
          <p:nvPr/>
        </p:nvSpPr>
        <p:spPr>
          <a:xfrm>
            <a:off x="4600800" y="692709"/>
            <a:ext cx="182880" cy="182880"/>
          </a:xfrm>
          <a:prstGeom prst="triangle">
            <a:avLst/>
          </a:prstGeom>
          <a:noFill/>
          <a:ln w="1270">
            <a:solidFill>
              <a:srgbClr val="DEC118"/>
            </a:solidFill>
            <a:prstDash val="solid"/>
          </a:ln>
        </p:spPr>
      </p:sp>
      <p:sp>
        <p:nvSpPr>
          <p:cNvPr id="5" name="Shape 3"/>
          <p:cNvSpPr/>
          <p:nvPr/>
        </p:nvSpPr>
        <p:spPr>
          <a:xfrm>
            <a:off x="6050958" y="3247586"/>
            <a:ext cx="182880" cy="182880"/>
          </a:xfrm>
          <a:prstGeom prst="rect">
            <a:avLst/>
          </a:prstGeom>
          <a:noFill/>
          <a:ln w="1270">
            <a:solidFill>
              <a:srgbClr val="10C722"/>
            </a:solidFill>
            <a:prstDash val="solid"/>
          </a:ln>
        </p:spPr>
      </p:sp>
      <p:sp>
        <p:nvSpPr>
          <p:cNvPr id="6" name="Shape 4"/>
          <p:cNvSpPr/>
          <p:nvPr/>
        </p:nvSpPr>
        <p:spPr>
          <a:xfrm>
            <a:off x="7245187" y="3634874"/>
            <a:ext cx="182880" cy="182880"/>
          </a:xfrm>
          <a:prstGeom prst="sun">
            <a:avLst/>
          </a:prstGeom>
          <a:noFill/>
          <a:ln w="1270">
            <a:solidFill>
              <a:srgbClr val="99ED7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Simulation: Modeling the Quantum World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Classical computers struggle to simulate quantum systems accurately as the number of particles grow.</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computers are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naturally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suited to simulate quantum systems.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Applications: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Understanding fundamental physics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Designing new catalysts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Developing more efficient solar cells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825785" y="2784557"/>
            <a:ext cx="182880" cy="182880"/>
          </a:xfrm>
          <a:prstGeom prst="cube">
            <a:avLst/>
          </a:prstGeom>
          <a:noFill/>
          <a:ln w="1270">
            <a:solidFill>
              <a:srgbClr val="B801F2"/>
            </a:solidFill>
            <a:prstDash val="solid"/>
          </a:ln>
        </p:spPr>
      </p:sp>
      <p:sp>
        <p:nvSpPr>
          <p:cNvPr id="3" name="Shape 1"/>
          <p:cNvSpPr/>
          <p:nvPr/>
        </p:nvSpPr>
        <p:spPr>
          <a:xfrm>
            <a:off x="222934" y="1224975"/>
            <a:ext cx="182880" cy="182880"/>
          </a:xfrm>
          <a:prstGeom prst="sun">
            <a:avLst/>
          </a:prstGeom>
          <a:noFill/>
          <a:ln w="1270">
            <a:solidFill>
              <a:srgbClr val="8AF8C3"/>
            </a:solidFill>
            <a:prstDash val="solid"/>
          </a:ln>
        </p:spPr>
      </p:sp>
      <p:sp>
        <p:nvSpPr>
          <p:cNvPr id="4" name="Shape 2"/>
          <p:cNvSpPr/>
          <p:nvPr/>
        </p:nvSpPr>
        <p:spPr>
          <a:xfrm>
            <a:off x="6585636" y="3688205"/>
            <a:ext cx="182880" cy="182880"/>
          </a:xfrm>
          <a:prstGeom prst="cube">
            <a:avLst/>
          </a:prstGeom>
          <a:noFill/>
          <a:ln w="1270">
            <a:solidFill>
              <a:srgbClr val="6FFA34"/>
            </a:solidFill>
            <a:prstDash val="solid"/>
          </a:ln>
        </p:spPr>
      </p:sp>
      <p:sp>
        <p:nvSpPr>
          <p:cNvPr id="5" name="Shape 3"/>
          <p:cNvSpPr/>
          <p:nvPr/>
        </p:nvSpPr>
        <p:spPr>
          <a:xfrm>
            <a:off x="4505913" y="310350"/>
            <a:ext cx="182880" cy="182880"/>
          </a:xfrm>
          <a:prstGeom prst="sun">
            <a:avLst/>
          </a:prstGeom>
          <a:noFill/>
          <a:ln w="1270">
            <a:solidFill>
              <a:srgbClr val="1FD612"/>
            </a:solidFill>
            <a:prstDash val="solid"/>
          </a:ln>
        </p:spPr>
      </p:sp>
      <p:sp>
        <p:nvSpPr>
          <p:cNvPr id="6" name="Shape 4"/>
          <p:cNvSpPr/>
          <p:nvPr/>
        </p:nvSpPr>
        <p:spPr>
          <a:xfrm>
            <a:off x="7752167" y="528040"/>
            <a:ext cx="182880" cy="182880"/>
          </a:xfrm>
          <a:prstGeom prst="cube">
            <a:avLst/>
          </a:prstGeom>
          <a:noFill/>
          <a:ln w="1270">
            <a:solidFill>
              <a:srgbClr val="00D19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Challenges: A Long Road Ahead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Building Stable Qubits: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Qubits are very sensitive to their environment (decoherence).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Scalability: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Building large-scale quantum computers with many qubits is difficult.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Error Correction: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Quantum computations are prone to errors; robust error correction is needed.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Algorithm Development: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We need more quantum algorithms to take advantage of the hardware.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Cost: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Building and maintaining quantum computers is expensive.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13</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576160" y="718145"/>
            <a:ext cx="182880" cy="182880"/>
          </a:xfrm>
          <a:prstGeom prst="rect">
            <a:avLst/>
          </a:prstGeom>
          <a:noFill/>
          <a:ln w="1270">
            <a:solidFill>
              <a:srgbClr val="A19FFD"/>
            </a:solidFill>
            <a:prstDash val="solid"/>
          </a:ln>
        </p:spPr>
      </p:sp>
      <p:sp>
        <p:nvSpPr>
          <p:cNvPr id="3" name="Shape 1"/>
          <p:cNvSpPr/>
          <p:nvPr/>
        </p:nvSpPr>
        <p:spPr>
          <a:xfrm>
            <a:off x="1743184" y="4455506"/>
            <a:ext cx="182880" cy="182880"/>
          </a:xfrm>
          <a:prstGeom prst="triangle">
            <a:avLst/>
          </a:prstGeom>
          <a:noFill/>
          <a:ln w="1270">
            <a:solidFill>
              <a:srgbClr val="C43D9B"/>
            </a:solidFill>
            <a:prstDash val="solid"/>
          </a:ln>
        </p:spPr>
      </p:sp>
      <p:sp>
        <p:nvSpPr>
          <p:cNvPr id="4" name="Shape 2"/>
          <p:cNvSpPr/>
          <p:nvPr/>
        </p:nvSpPr>
        <p:spPr>
          <a:xfrm>
            <a:off x="5590840" y="3342563"/>
            <a:ext cx="182880" cy="182880"/>
          </a:xfrm>
          <a:prstGeom prst="sun">
            <a:avLst/>
          </a:prstGeom>
          <a:noFill/>
          <a:ln w="1270">
            <a:solidFill>
              <a:srgbClr val="87AF0E"/>
            </a:solidFill>
            <a:prstDash val="solid"/>
          </a:ln>
        </p:spPr>
      </p:sp>
      <p:sp>
        <p:nvSpPr>
          <p:cNvPr id="5" name="Shape 3"/>
          <p:cNvSpPr/>
          <p:nvPr/>
        </p:nvSpPr>
        <p:spPr>
          <a:xfrm>
            <a:off x="3089302" y="1329337"/>
            <a:ext cx="182880" cy="182880"/>
          </a:xfrm>
          <a:prstGeom prst="cube">
            <a:avLst/>
          </a:prstGeom>
          <a:noFill/>
          <a:ln w="1270">
            <a:solidFill>
              <a:srgbClr val="2DE219"/>
            </a:solidFill>
            <a:prstDash val="solid"/>
          </a:ln>
        </p:spPr>
      </p:sp>
      <p:sp>
        <p:nvSpPr>
          <p:cNvPr id="6" name="Shape 4"/>
          <p:cNvSpPr/>
          <p:nvPr/>
        </p:nvSpPr>
        <p:spPr>
          <a:xfrm>
            <a:off x="6685764" y="4178794"/>
            <a:ext cx="182880" cy="182880"/>
          </a:xfrm>
          <a:prstGeom prst="triangle">
            <a:avLst/>
          </a:prstGeom>
          <a:noFill/>
          <a:ln w="1270">
            <a:solidFill>
              <a:srgbClr val="FE915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Decoherence: Qubit's Biggest Enemy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Qubits are easily disturbed by their environment (noise, temperature fluctuations).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This causes qubits to lose their superposition and entanglement, leading to errors.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Researchers are working on various methods to mitigate decoherence, such as: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Better qubit materials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Improved isolation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error correction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943650" y="2248616"/>
            <a:ext cx="182880" cy="182880"/>
          </a:xfrm>
          <a:prstGeom prst="triangle">
            <a:avLst/>
          </a:prstGeom>
          <a:noFill/>
          <a:ln w="1270">
            <a:solidFill>
              <a:srgbClr val="640FC4"/>
            </a:solidFill>
            <a:prstDash val="solid"/>
          </a:ln>
        </p:spPr>
      </p:sp>
      <p:sp>
        <p:nvSpPr>
          <p:cNvPr id="3" name="Shape 1"/>
          <p:cNvSpPr/>
          <p:nvPr/>
        </p:nvSpPr>
        <p:spPr>
          <a:xfrm>
            <a:off x="1866984" y="1562632"/>
            <a:ext cx="182880" cy="182880"/>
          </a:xfrm>
          <a:prstGeom prst="rect">
            <a:avLst/>
          </a:prstGeom>
          <a:noFill/>
          <a:ln w="1270">
            <a:solidFill>
              <a:srgbClr val="B1C1AF"/>
            </a:solidFill>
            <a:prstDash val="solid"/>
          </a:ln>
        </p:spPr>
      </p:sp>
      <p:sp>
        <p:nvSpPr>
          <p:cNvPr id="4" name="Shape 2"/>
          <p:cNvSpPr/>
          <p:nvPr/>
        </p:nvSpPr>
        <p:spPr>
          <a:xfrm>
            <a:off x="7985965" y="804939"/>
            <a:ext cx="182880" cy="182880"/>
          </a:xfrm>
          <a:prstGeom prst="rect">
            <a:avLst/>
          </a:prstGeom>
          <a:noFill/>
          <a:ln w="1270">
            <a:solidFill>
              <a:srgbClr val="218ED5"/>
            </a:solidFill>
            <a:prstDash val="solid"/>
          </a:ln>
        </p:spPr>
      </p:sp>
      <p:sp>
        <p:nvSpPr>
          <p:cNvPr id="5" name="Shape 3"/>
          <p:cNvSpPr/>
          <p:nvPr/>
        </p:nvSpPr>
        <p:spPr>
          <a:xfrm>
            <a:off x="5773464" y="2354329"/>
            <a:ext cx="182880" cy="182880"/>
          </a:xfrm>
          <a:prstGeom prst="cube">
            <a:avLst/>
          </a:prstGeom>
          <a:noFill/>
          <a:ln w="1270">
            <a:solidFill>
              <a:srgbClr val="492DCA"/>
            </a:solidFill>
            <a:prstDash val="solid"/>
          </a:ln>
        </p:spPr>
      </p:sp>
      <p:sp>
        <p:nvSpPr>
          <p:cNvPr id="6" name="Shape 4"/>
          <p:cNvSpPr/>
          <p:nvPr/>
        </p:nvSpPr>
        <p:spPr>
          <a:xfrm>
            <a:off x="4498561" y="4497033"/>
            <a:ext cx="182880" cy="182880"/>
          </a:xfrm>
          <a:prstGeom prst="sun">
            <a:avLst/>
          </a:prstGeom>
          <a:noFill/>
          <a:ln w="1270">
            <a:solidFill>
              <a:srgbClr val="53A13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Error Correction (QEC)</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Like classical error correction, QEC aims to protect quantum information from errors.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However, QEC is much more complex because we can't simply copy qubits (no-cloning theorem).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QEC involves encoding a single logical qubit using multiple physical qubits.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Developing effective QEC schemes is crucial for building fault-tolerant quantum computers.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15</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121823" y="2670371"/>
            <a:ext cx="182880" cy="182880"/>
          </a:xfrm>
          <a:prstGeom prst="rect">
            <a:avLst/>
          </a:prstGeom>
          <a:noFill/>
          <a:ln w="1270">
            <a:solidFill>
              <a:srgbClr val="C209DA"/>
            </a:solidFill>
            <a:prstDash val="solid"/>
          </a:ln>
        </p:spPr>
      </p:sp>
      <p:sp>
        <p:nvSpPr>
          <p:cNvPr id="3" name="Shape 1"/>
          <p:cNvSpPr/>
          <p:nvPr/>
        </p:nvSpPr>
        <p:spPr>
          <a:xfrm>
            <a:off x="3606839" y="927104"/>
            <a:ext cx="182880" cy="182880"/>
          </a:xfrm>
          <a:prstGeom prst="sun">
            <a:avLst/>
          </a:prstGeom>
          <a:noFill/>
          <a:ln w="1270">
            <a:solidFill>
              <a:srgbClr val="583F29"/>
            </a:solidFill>
            <a:prstDash val="solid"/>
          </a:ln>
        </p:spPr>
      </p:sp>
      <p:sp>
        <p:nvSpPr>
          <p:cNvPr id="4" name="Shape 2"/>
          <p:cNvSpPr/>
          <p:nvPr/>
        </p:nvSpPr>
        <p:spPr>
          <a:xfrm>
            <a:off x="282544" y="4218906"/>
            <a:ext cx="182880" cy="182880"/>
          </a:xfrm>
          <a:prstGeom prst="cube">
            <a:avLst/>
          </a:prstGeom>
          <a:noFill/>
          <a:ln w="1270">
            <a:solidFill>
              <a:srgbClr val="A237E9"/>
            </a:solidFill>
            <a:prstDash val="solid"/>
          </a:ln>
        </p:spPr>
      </p:sp>
      <p:sp>
        <p:nvSpPr>
          <p:cNvPr id="5" name="Shape 3"/>
          <p:cNvSpPr/>
          <p:nvPr/>
        </p:nvSpPr>
        <p:spPr>
          <a:xfrm>
            <a:off x="2244040" y="3969184"/>
            <a:ext cx="182880" cy="182880"/>
          </a:xfrm>
          <a:prstGeom prst="cube">
            <a:avLst/>
          </a:prstGeom>
          <a:noFill/>
          <a:ln w="1270">
            <a:solidFill>
              <a:srgbClr val="BC5CB5"/>
            </a:solidFill>
            <a:prstDash val="solid"/>
          </a:ln>
        </p:spPr>
      </p:sp>
      <p:sp>
        <p:nvSpPr>
          <p:cNvPr id="6" name="Shape 4"/>
          <p:cNvSpPr/>
          <p:nvPr/>
        </p:nvSpPr>
        <p:spPr>
          <a:xfrm>
            <a:off x="6922720" y="1538255"/>
            <a:ext cx="182880" cy="182880"/>
          </a:xfrm>
          <a:prstGeom prst="rect">
            <a:avLst/>
          </a:prstGeom>
          <a:noFill/>
          <a:ln w="1270">
            <a:solidFill>
              <a:srgbClr val="451E9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Hardware: Different Approaches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Several different technologies are being explored for building qubits: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Superconducting Qubits: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(Google, IBM) - Use circuits cooled to near absolute zero.</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Trapped Ions: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(IonQ, Honeywell) - Use individual ions held in electromagnetic fields.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Photonic Qubits: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(PsiQuantum) - Use photons (particles of light) as qubits.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Neutral Atoms: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(ColdQuanta) - Use neutral atoms trapped in optical lattices.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Silicon Qubits: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(Intel) - Leverage existing silicon manufacturing techniques.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58220" y="3357732"/>
            <a:ext cx="182880" cy="182880"/>
          </a:xfrm>
          <a:prstGeom prst="rect">
            <a:avLst/>
          </a:prstGeom>
          <a:noFill/>
          <a:ln w="1270">
            <a:solidFill>
              <a:srgbClr val="9ED2EF"/>
            </a:solidFill>
            <a:prstDash val="solid"/>
          </a:ln>
        </p:spPr>
      </p:sp>
      <p:sp>
        <p:nvSpPr>
          <p:cNvPr id="3" name="Shape 1"/>
          <p:cNvSpPr/>
          <p:nvPr/>
        </p:nvSpPr>
        <p:spPr>
          <a:xfrm>
            <a:off x="2694690" y="4119577"/>
            <a:ext cx="182880" cy="182880"/>
          </a:xfrm>
          <a:prstGeom prst="rect">
            <a:avLst/>
          </a:prstGeom>
          <a:noFill/>
          <a:ln w="1270">
            <a:solidFill>
              <a:srgbClr val="DA72C8"/>
            </a:solidFill>
            <a:prstDash val="solid"/>
          </a:ln>
        </p:spPr>
      </p:sp>
      <p:sp>
        <p:nvSpPr>
          <p:cNvPr id="4" name="Shape 2"/>
          <p:cNvSpPr/>
          <p:nvPr/>
        </p:nvSpPr>
        <p:spPr>
          <a:xfrm>
            <a:off x="1417309" y="3279699"/>
            <a:ext cx="182880" cy="182880"/>
          </a:xfrm>
          <a:prstGeom prst="triangle">
            <a:avLst/>
          </a:prstGeom>
          <a:noFill/>
          <a:ln w="1270">
            <a:solidFill>
              <a:srgbClr val="943C21"/>
            </a:solidFill>
            <a:prstDash val="solid"/>
          </a:ln>
        </p:spPr>
      </p:sp>
      <p:sp>
        <p:nvSpPr>
          <p:cNvPr id="5" name="Shape 3"/>
          <p:cNvSpPr/>
          <p:nvPr/>
        </p:nvSpPr>
        <p:spPr>
          <a:xfrm>
            <a:off x="1190949" y="1191991"/>
            <a:ext cx="182880" cy="182880"/>
          </a:xfrm>
          <a:prstGeom prst="sun">
            <a:avLst/>
          </a:prstGeom>
          <a:noFill/>
          <a:ln w="1270">
            <a:solidFill>
              <a:srgbClr val="F504C6"/>
            </a:solidFill>
            <a:prstDash val="solid"/>
          </a:ln>
        </p:spPr>
      </p:sp>
      <p:sp>
        <p:nvSpPr>
          <p:cNvPr id="6" name="Shape 4"/>
          <p:cNvSpPr/>
          <p:nvPr/>
        </p:nvSpPr>
        <p:spPr>
          <a:xfrm>
            <a:off x="4976896" y="4398242"/>
            <a:ext cx="182880" cy="182880"/>
          </a:xfrm>
          <a:prstGeom prst="cube">
            <a:avLst/>
          </a:prstGeom>
          <a:noFill/>
          <a:ln w="1270">
            <a:solidFill>
              <a:srgbClr val="F02F30"/>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Quantum Computing Ecosystem</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It's not just about hardware!  The quantum computing ecosystem includes: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Hardware Manufacturers: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Building the quantum computers.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Software Developers: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Creating quantum programming languages and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Algorithm Researchers: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Designing new quantum algorithms.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Cloud Providers: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Offering access to quantum computers through the cloud.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End Users: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Applying quantum computing to solve real-world problems.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802252" y="3279461"/>
            <a:ext cx="182880" cy="182880"/>
          </a:xfrm>
          <a:prstGeom prst="triangle">
            <a:avLst/>
          </a:prstGeom>
          <a:noFill/>
          <a:ln w="1270">
            <a:solidFill>
              <a:srgbClr val="F7A141"/>
            </a:solidFill>
            <a:prstDash val="solid"/>
          </a:ln>
        </p:spPr>
      </p:sp>
      <p:sp>
        <p:nvSpPr>
          <p:cNvPr id="3" name="Shape 1"/>
          <p:cNvSpPr/>
          <p:nvPr/>
        </p:nvSpPr>
        <p:spPr>
          <a:xfrm>
            <a:off x="5881507" y="1473463"/>
            <a:ext cx="182880" cy="182880"/>
          </a:xfrm>
          <a:prstGeom prst="triangle">
            <a:avLst/>
          </a:prstGeom>
          <a:noFill/>
          <a:ln w="1270">
            <a:solidFill>
              <a:srgbClr val="98B240"/>
            </a:solidFill>
            <a:prstDash val="solid"/>
          </a:ln>
        </p:spPr>
      </p:sp>
      <p:sp>
        <p:nvSpPr>
          <p:cNvPr id="4" name="Shape 2"/>
          <p:cNvSpPr/>
          <p:nvPr/>
        </p:nvSpPr>
        <p:spPr>
          <a:xfrm>
            <a:off x="8079602" y="3363083"/>
            <a:ext cx="182880" cy="182880"/>
          </a:xfrm>
          <a:prstGeom prst="cube">
            <a:avLst/>
          </a:prstGeom>
          <a:noFill/>
          <a:ln w="1270">
            <a:solidFill>
              <a:srgbClr val="BAF133"/>
            </a:solidFill>
            <a:prstDash val="solid"/>
          </a:ln>
        </p:spPr>
      </p:sp>
      <p:sp>
        <p:nvSpPr>
          <p:cNvPr id="5" name="Shape 3"/>
          <p:cNvSpPr/>
          <p:nvPr/>
        </p:nvSpPr>
        <p:spPr>
          <a:xfrm>
            <a:off x="3688077" y="1369511"/>
            <a:ext cx="182880" cy="182880"/>
          </a:xfrm>
          <a:prstGeom prst="cube">
            <a:avLst/>
          </a:prstGeom>
          <a:noFill/>
          <a:ln w="1270">
            <a:solidFill>
              <a:srgbClr val="0285BE"/>
            </a:solidFill>
            <a:prstDash val="solid"/>
          </a:ln>
        </p:spPr>
      </p:sp>
      <p:sp>
        <p:nvSpPr>
          <p:cNvPr id="6" name="Shape 4"/>
          <p:cNvSpPr/>
          <p:nvPr/>
        </p:nvSpPr>
        <p:spPr>
          <a:xfrm>
            <a:off x="879924" y="992686"/>
            <a:ext cx="182880" cy="182880"/>
          </a:xfrm>
          <a:prstGeom prst="rect">
            <a:avLst/>
          </a:prstGeom>
          <a:noFill/>
          <a:ln w="1270">
            <a:solidFill>
              <a:srgbClr val="C4A9B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Software and Programming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Quantum programming languages: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Qiskit (IBM), Cirq (Google), PennyLane (Xanadu).</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Quantum simulators: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Allow developers to test quantum algorithms on classical computers.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These tools are evolving rapidly, making it easier to program and experiment with quantum computers.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18</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329923" y="4081452"/>
            <a:ext cx="182880" cy="182880"/>
          </a:xfrm>
          <a:prstGeom prst="rect">
            <a:avLst/>
          </a:prstGeom>
          <a:noFill/>
          <a:ln w="1270">
            <a:solidFill>
              <a:srgbClr val="5CF665"/>
            </a:solidFill>
            <a:prstDash val="solid"/>
          </a:ln>
        </p:spPr>
      </p:sp>
      <p:sp>
        <p:nvSpPr>
          <p:cNvPr id="3" name="Shape 1"/>
          <p:cNvSpPr/>
          <p:nvPr/>
        </p:nvSpPr>
        <p:spPr>
          <a:xfrm>
            <a:off x="7394438" y="4065577"/>
            <a:ext cx="182880" cy="182880"/>
          </a:xfrm>
          <a:prstGeom prst="triangle">
            <a:avLst/>
          </a:prstGeom>
          <a:noFill/>
          <a:ln w="1270">
            <a:solidFill>
              <a:srgbClr val="E2167E"/>
            </a:solidFill>
            <a:prstDash val="solid"/>
          </a:ln>
        </p:spPr>
      </p:sp>
      <p:sp>
        <p:nvSpPr>
          <p:cNvPr id="4" name="Shape 2"/>
          <p:cNvSpPr/>
          <p:nvPr/>
        </p:nvSpPr>
        <p:spPr>
          <a:xfrm>
            <a:off x="5888554" y="2574320"/>
            <a:ext cx="182880" cy="182880"/>
          </a:xfrm>
          <a:prstGeom prst="triangle">
            <a:avLst/>
          </a:prstGeom>
          <a:noFill/>
          <a:ln w="1270">
            <a:solidFill>
              <a:srgbClr val="D7237F"/>
            </a:solidFill>
            <a:prstDash val="solid"/>
          </a:ln>
        </p:spPr>
      </p:sp>
      <p:sp>
        <p:nvSpPr>
          <p:cNvPr id="5" name="Shape 3"/>
          <p:cNvSpPr/>
          <p:nvPr/>
        </p:nvSpPr>
        <p:spPr>
          <a:xfrm>
            <a:off x="3892152" y="2983291"/>
            <a:ext cx="182880" cy="182880"/>
          </a:xfrm>
          <a:prstGeom prst="triangle">
            <a:avLst/>
          </a:prstGeom>
          <a:noFill/>
          <a:ln w="1270">
            <a:solidFill>
              <a:srgbClr val="A05D66"/>
            </a:solidFill>
            <a:prstDash val="solid"/>
          </a:ln>
        </p:spPr>
      </p:sp>
      <p:sp>
        <p:nvSpPr>
          <p:cNvPr id="6" name="Shape 4"/>
          <p:cNvSpPr/>
          <p:nvPr/>
        </p:nvSpPr>
        <p:spPr>
          <a:xfrm>
            <a:off x="7058601" y="833443"/>
            <a:ext cx="182880" cy="182880"/>
          </a:xfrm>
          <a:prstGeom prst="cube">
            <a:avLst/>
          </a:prstGeom>
          <a:noFill/>
          <a:ln w="1270">
            <a:solidFill>
              <a:srgbClr val="7E675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Accessing Quantum Computers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Cloud Access: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Companies like IBM, Google, and Amazon offer cloud-based access to their quantum computers.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Open Source Simulators: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Software packages like Qiskit and Cirq allow you to simulate quantum circuits on your own computer.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This makes it possible for researchers and developers to experiment with quantum computing even without owning a quantum computer.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524061" y="2121084"/>
            <a:ext cx="182880" cy="182880"/>
          </a:xfrm>
          <a:prstGeom prst="rect">
            <a:avLst/>
          </a:prstGeom>
          <a:noFill/>
          <a:ln w="1270">
            <a:solidFill>
              <a:srgbClr val="7B5F89"/>
            </a:solidFill>
            <a:prstDash val="solid"/>
          </a:ln>
        </p:spPr>
      </p:sp>
      <p:sp>
        <p:nvSpPr>
          <p:cNvPr id="3" name="Shape 1"/>
          <p:cNvSpPr/>
          <p:nvPr/>
        </p:nvSpPr>
        <p:spPr>
          <a:xfrm>
            <a:off x="1111470" y="976906"/>
            <a:ext cx="182880" cy="182880"/>
          </a:xfrm>
          <a:prstGeom prst="sun">
            <a:avLst/>
          </a:prstGeom>
          <a:noFill/>
          <a:ln w="1270">
            <a:solidFill>
              <a:srgbClr val="387DC8"/>
            </a:solidFill>
            <a:prstDash val="solid"/>
          </a:ln>
        </p:spPr>
      </p:sp>
      <p:sp>
        <p:nvSpPr>
          <p:cNvPr id="4" name="Shape 2"/>
          <p:cNvSpPr/>
          <p:nvPr/>
        </p:nvSpPr>
        <p:spPr>
          <a:xfrm>
            <a:off x="6260105" y="2695309"/>
            <a:ext cx="182880" cy="182880"/>
          </a:xfrm>
          <a:prstGeom prst="cube">
            <a:avLst/>
          </a:prstGeom>
          <a:noFill/>
          <a:ln w="1270">
            <a:solidFill>
              <a:srgbClr val="3C3FEE"/>
            </a:solidFill>
            <a:prstDash val="solid"/>
          </a:ln>
        </p:spPr>
      </p:sp>
      <p:sp>
        <p:nvSpPr>
          <p:cNvPr id="5" name="Shape 3"/>
          <p:cNvSpPr/>
          <p:nvPr/>
        </p:nvSpPr>
        <p:spPr>
          <a:xfrm>
            <a:off x="6924656" y="4384112"/>
            <a:ext cx="182880" cy="182880"/>
          </a:xfrm>
          <a:prstGeom prst="cube">
            <a:avLst/>
          </a:prstGeom>
          <a:noFill/>
          <a:ln w="1270">
            <a:solidFill>
              <a:srgbClr val="DE345F"/>
            </a:solidFill>
            <a:prstDash val="solid"/>
          </a:ln>
        </p:spPr>
      </p:sp>
      <p:sp>
        <p:nvSpPr>
          <p:cNvPr id="6" name="Shape 4"/>
          <p:cNvSpPr/>
          <p:nvPr/>
        </p:nvSpPr>
        <p:spPr>
          <a:xfrm>
            <a:off x="7769309" y="1751180"/>
            <a:ext cx="182880" cy="182880"/>
          </a:xfrm>
          <a:prstGeom prst="triangle">
            <a:avLst/>
          </a:prstGeom>
          <a:noFill/>
          <a:ln w="1270">
            <a:solidFill>
              <a:srgbClr val="7592A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Difference: Classical vs. Quantum</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Classical Computers: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Use bits (0 or 1)</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Quantum Computers: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Use qubits (0, 1,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or both simultaneously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Think of a light switch: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Classical: either ON (1) or OFF (0)</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Quantum: can be both ON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and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OFF at the same time (Superposition!).  This allows for much greater computational power.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391269" y="3742034"/>
            <a:ext cx="182880" cy="182880"/>
          </a:xfrm>
          <a:prstGeom prst="rect">
            <a:avLst/>
          </a:prstGeom>
          <a:noFill/>
          <a:ln w="1270">
            <a:solidFill>
              <a:srgbClr val="A985DB"/>
            </a:solidFill>
            <a:prstDash val="solid"/>
          </a:ln>
        </p:spPr>
      </p:sp>
      <p:sp>
        <p:nvSpPr>
          <p:cNvPr id="3" name="Shape 1"/>
          <p:cNvSpPr/>
          <p:nvPr/>
        </p:nvSpPr>
        <p:spPr>
          <a:xfrm>
            <a:off x="6007577" y="1728446"/>
            <a:ext cx="182880" cy="182880"/>
          </a:xfrm>
          <a:prstGeom prst="cube">
            <a:avLst/>
          </a:prstGeom>
          <a:noFill/>
          <a:ln w="1270">
            <a:solidFill>
              <a:srgbClr val="66D16D"/>
            </a:solidFill>
            <a:prstDash val="solid"/>
          </a:ln>
        </p:spPr>
      </p:sp>
      <p:sp>
        <p:nvSpPr>
          <p:cNvPr id="4" name="Shape 2"/>
          <p:cNvSpPr/>
          <p:nvPr/>
        </p:nvSpPr>
        <p:spPr>
          <a:xfrm>
            <a:off x="2001083" y="1227159"/>
            <a:ext cx="182880" cy="182880"/>
          </a:xfrm>
          <a:prstGeom prst="rect">
            <a:avLst/>
          </a:prstGeom>
          <a:noFill/>
          <a:ln w="1270">
            <a:solidFill>
              <a:srgbClr val="9FEB77"/>
            </a:solidFill>
            <a:prstDash val="solid"/>
          </a:ln>
        </p:spPr>
      </p:sp>
      <p:sp>
        <p:nvSpPr>
          <p:cNvPr id="5" name="Shape 3"/>
          <p:cNvSpPr/>
          <p:nvPr/>
        </p:nvSpPr>
        <p:spPr>
          <a:xfrm>
            <a:off x="3380074" y="3488596"/>
            <a:ext cx="182880" cy="182880"/>
          </a:xfrm>
          <a:prstGeom prst="sun">
            <a:avLst/>
          </a:prstGeom>
          <a:noFill/>
          <a:ln w="1270">
            <a:solidFill>
              <a:srgbClr val="3E0D70"/>
            </a:solidFill>
            <a:prstDash val="solid"/>
          </a:ln>
        </p:spPr>
      </p:sp>
      <p:sp>
        <p:nvSpPr>
          <p:cNvPr id="6" name="Shape 4"/>
          <p:cNvSpPr/>
          <p:nvPr/>
        </p:nvSpPr>
        <p:spPr>
          <a:xfrm>
            <a:off x="3892385" y="3283467"/>
            <a:ext cx="182880" cy="182880"/>
          </a:xfrm>
          <a:prstGeom prst="sun">
            <a:avLst/>
          </a:prstGeom>
          <a:noFill/>
          <a:ln w="1270">
            <a:solidFill>
              <a:srgbClr val="DF28C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Future of Quantum Computing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Near-term:  Quantum computers will likely be used to solve specific problems that are intractable for classical computers.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Long-term:  Quantum computers could revolutionize many fields, from medicine to materials science to finance.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field is rapidly evolving, with new breakthroughs happening all the time.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430667" y="2877231"/>
            <a:ext cx="182880" cy="182880"/>
          </a:xfrm>
          <a:prstGeom prst="rect">
            <a:avLst/>
          </a:prstGeom>
          <a:noFill/>
          <a:ln w="1270">
            <a:solidFill>
              <a:srgbClr val="ACBD1E"/>
            </a:solidFill>
            <a:prstDash val="solid"/>
          </a:ln>
        </p:spPr>
      </p:sp>
      <p:sp>
        <p:nvSpPr>
          <p:cNvPr id="3" name="Shape 1"/>
          <p:cNvSpPr/>
          <p:nvPr/>
        </p:nvSpPr>
        <p:spPr>
          <a:xfrm>
            <a:off x="3996166" y="1201866"/>
            <a:ext cx="182880" cy="182880"/>
          </a:xfrm>
          <a:prstGeom prst="sun">
            <a:avLst/>
          </a:prstGeom>
          <a:noFill/>
          <a:ln w="1270">
            <a:solidFill>
              <a:srgbClr val="29A4C6"/>
            </a:solidFill>
            <a:prstDash val="solid"/>
          </a:ln>
        </p:spPr>
      </p:sp>
      <p:sp>
        <p:nvSpPr>
          <p:cNvPr id="4" name="Shape 2"/>
          <p:cNvSpPr/>
          <p:nvPr/>
        </p:nvSpPr>
        <p:spPr>
          <a:xfrm>
            <a:off x="3019809" y="3618254"/>
            <a:ext cx="182880" cy="182880"/>
          </a:xfrm>
          <a:prstGeom prst="cube">
            <a:avLst/>
          </a:prstGeom>
          <a:noFill/>
          <a:ln w="1270">
            <a:solidFill>
              <a:srgbClr val="4E8769"/>
            </a:solidFill>
            <a:prstDash val="solid"/>
          </a:ln>
        </p:spPr>
      </p:sp>
      <p:sp>
        <p:nvSpPr>
          <p:cNvPr id="5" name="Shape 3"/>
          <p:cNvSpPr/>
          <p:nvPr/>
        </p:nvSpPr>
        <p:spPr>
          <a:xfrm>
            <a:off x="331293" y="1606871"/>
            <a:ext cx="182880" cy="182880"/>
          </a:xfrm>
          <a:prstGeom prst="triangle">
            <a:avLst/>
          </a:prstGeom>
          <a:noFill/>
          <a:ln w="1270">
            <a:solidFill>
              <a:srgbClr val="806741"/>
            </a:solidFill>
            <a:prstDash val="solid"/>
          </a:ln>
        </p:spPr>
      </p:sp>
      <p:sp>
        <p:nvSpPr>
          <p:cNvPr id="6" name="Shape 4"/>
          <p:cNvSpPr/>
          <p:nvPr/>
        </p:nvSpPr>
        <p:spPr>
          <a:xfrm>
            <a:off x="369043" y="3804146"/>
            <a:ext cx="182880" cy="182880"/>
          </a:xfrm>
          <a:prstGeom prst="sun">
            <a:avLst/>
          </a:prstGeom>
          <a:noFill/>
          <a:ln w="1270">
            <a:solidFill>
              <a:srgbClr val="DF1BF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Supremacy vs. Quantum Advantage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Quantum Supremacy: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Demonstrating that a quantum computer can perform a task that is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impossible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for any classical computer.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Quantum Advantage: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Demonstrating that a quantum computer can perform a task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faster or more efficiently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than the best classical computer.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Quantum advantage is the more practical goal for the near future.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080661" y="1941395"/>
            <a:ext cx="182880" cy="182880"/>
          </a:xfrm>
          <a:prstGeom prst="sun">
            <a:avLst/>
          </a:prstGeom>
          <a:noFill/>
          <a:ln w="1270">
            <a:solidFill>
              <a:srgbClr val="1B0391"/>
            </a:solidFill>
            <a:prstDash val="solid"/>
          </a:ln>
        </p:spPr>
      </p:sp>
      <p:sp>
        <p:nvSpPr>
          <p:cNvPr id="3" name="Shape 1"/>
          <p:cNvSpPr/>
          <p:nvPr/>
        </p:nvSpPr>
        <p:spPr>
          <a:xfrm>
            <a:off x="4503747" y="3251600"/>
            <a:ext cx="182880" cy="182880"/>
          </a:xfrm>
          <a:prstGeom prst="rect">
            <a:avLst/>
          </a:prstGeom>
          <a:noFill/>
          <a:ln w="1270">
            <a:solidFill>
              <a:srgbClr val="1E94FF"/>
            </a:solidFill>
            <a:prstDash val="solid"/>
          </a:ln>
        </p:spPr>
      </p:sp>
      <p:sp>
        <p:nvSpPr>
          <p:cNvPr id="4" name="Shape 2"/>
          <p:cNvSpPr/>
          <p:nvPr/>
        </p:nvSpPr>
        <p:spPr>
          <a:xfrm>
            <a:off x="5994395" y="816842"/>
            <a:ext cx="182880" cy="182880"/>
          </a:xfrm>
          <a:prstGeom prst="sun">
            <a:avLst/>
          </a:prstGeom>
          <a:noFill/>
          <a:ln w="1270">
            <a:solidFill>
              <a:srgbClr val="5F2F53"/>
            </a:solidFill>
            <a:prstDash val="solid"/>
          </a:ln>
        </p:spPr>
      </p:sp>
      <p:sp>
        <p:nvSpPr>
          <p:cNvPr id="5" name="Shape 3"/>
          <p:cNvSpPr/>
          <p:nvPr/>
        </p:nvSpPr>
        <p:spPr>
          <a:xfrm>
            <a:off x="5143767" y="2538460"/>
            <a:ext cx="182880" cy="182880"/>
          </a:xfrm>
          <a:prstGeom prst="rect">
            <a:avLst/>
          </a:prstGeom>
          <a:noFill/>
          <a:ln w="1270">
            <a:solidFill>
              <a:srgbClr val="76701A"/>
            </a:solidFill>
            <a:prstDash val="solid"/>
          </a:ln>
        </p:spPr>
      </p:sp>
      <p:sp>
        <p:nvSpPr>
          <p:cNvPr id="6" name="Shape 4"/>
          <p:cNvSpPr/>
          <p:nvPr/>
        </p:nvSpPr>
        <p:spPr>
          <a:xfrm>
            <a:off x="5222731" y="1143883"/>
            <a:ext cx="182880" cy="182880"/>
          </a:xfrm>
          <a:prstGeom prst="cube">
            <a:avLst/>
          </a:prstGeom>
          <a:noFill/>
          <a:ln w="1270">
            <a:solidFill>
              <a:srgbClr val="D090E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Internet: The Next Frontier</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 quantum internet would use quantum mechanics to securely transmit information.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Applications: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Secure communication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Distributed quantum computing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Enhanced sensing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internet is still in its early stages of development, but it has the potential to transform communication.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506279" y="1657465"/>
            <a:ext cx="182880" cy="182880"/>
          </a:xfrm>
          <a:prstGeom prst="triangle">
            <a:avLst/>
          </a:prstGeom>
          <a:noFill/>
          <a:ln w="1270">
            <a:solidFill>
              <a:srgbClr val="02788B"/>
            </a:solidFill>
            <a:prstDash val="solid"/>
          </a:ln>
        </p:spPr>
      </p:sp>
      <p:sp>
        <p:nvSpPr>
          <p:cNvPr id="3" name="Shape 1"/>
          <p:cNvSpPr/>
          <p:nvPr/>
        </p:nvSpPr>
        <p:spPr>
          <a:xfrm>
            <a:off x="7349466" y="4176803"/>
            <a:ext cx="182880" cy="182880"/>
          </a:xfrm>
          <a:prstGeom prst="triangle">
            <a:avLst/>
          </a:prstGeom>
          <a:noFill/>
          <a:ln w="1270">
            <a:solidFill>
              <a:srgbClr val="BBECD0"/>
            </a:solidFill>
            <a:prstDash val="solid"/>
          </a:ln>
        </p:spPr>
      </p:sp>
      <p:sp>
        <p:nvSpPr>
          <p:cNvPr id="4" name="Shape 2"/>
          <p:cNvSpPr/>
          <p:nvPr/>
        </p:nvSpPr>
        <p:spPr>
          <a:xfrm>
            <a:off x="3960201" y="1522022"/>
            <a:ext cx="182880" cy="182880"/>
          </a:xfrm>
          <a:prstGeom prst="sun">
            <a:avLst/>
          </a:prstGeom>
          <a:noFill/>
          <a:ln w="1270">
            <a:solidFill>
              <a:srgbClr val="311696"/>
            </a:solidFill>
            <a:prstDash val="solid"/>
          </a:ln>
        </p:spPr>
      </p:sp>
      <p:sp>
        <p:nvSpPr>
          <p:cNvPr id="5" name="Shape 3"/>
          <p:cNvSpPr/>
          <p:nvPr/>
        </p:nvSpPr>
        <p:spPr>
          <a:xfrm>
            <a:off x="4949617" y="1584031"/>
            <a:ext cx="182880" cy="182880"/>
          </a:xfrm>
          <a:prstGeom prst="rect">
            <a:avLst/>
          </a:prstGeom>
          <a:noFill/>
          <a:ln w="1270">
            <a:solidFill>
              <a:srgbClr val="7D7F04"/>
            </a:solidFill>
            <a:prstDash val="solid"/>
          </a:ln>
        </p:spPr>
      </p:sp>
      <p:sp>
        <p:nvSpPr>
          <p:cNvPr id="6" name="Shape 4"/>
          <p:cNvSpPr/>
          <p:nvPr/>
        </p:nvSpPr>
        <p:spPr>
          <a:xfrm>
            <a:off x="4313761" y="2595854"/>
            <a:ext cx="182880" cy="182880"/>
          </a:xfrm>
          <a:prstGeom prst="sun">
            <a:avLst/>
          </a:prstGeom>
          <a:noFill/>
          <a:ln w="1270">
            <a:solidFill>
              <a:srgbClr val="83AD3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Computing: Ethical Considerations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Security Risks: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Shor's algorithm threatens current encryption methods, raising concerns about data security.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Accessibility: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Ensuring that quantum computing benefits everyone, not just a select few.</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Environmental Impact: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Addressing the energy consumption of quantum computers.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It's important to consider these ethical implications as quantum computing technology advances.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943068" y="1531355"/>
            <a:ext cx="182880" cy="182880"/>
          </a:xfrm>
          <a:prstGeom prst="triangle">
            <a:avLst/>
          </a:prstGeom>
          <a:noFill/>
          <a:ln w="1270">
            <a:solidFill>
              <a:srgbClr val="697159"/>
            </a:solidFill>
            <a:prstDash val="solid"/>
          </a:ln>
        </p:spPr>
      </p:sp>
      <p:sp>
        <p:nvSpPr>
          <p:cNvPr id="3" name="Shape 1"/>
          <p:cNvSpPr/>
          <p:nvPr/>
        </p:nvSpPr>
        <p:spPr>
          <a:xfrm>
            <a:off x="7641764" y="1804311"/>
            <a:ext cx="182880" cy="182880"/>
          </a:xfrm>
          <a:prstGeom prst="rect">
            <a:avLst/>
          </a:prstGeom>
          <a:noFill/>
          <a:ln w="1270">
            <a:solidFill>
              <a:srgbClr val="EAE0E9"/>
            </a:solidFill>
            <a:prstDash val="solid"/>
          </a:ln>
        </p:spPr>
      </p:sp>
      <p:sp>
        <p:nvSpPr>
          <p:cNvPr id="4" name="Shape 2"/>
          <p:cNvSpPr/>
          <p:nvPr/>
        </p:nvSpPr>
        <p:spPr>
          <a:xfrm>
            <a:off x="1718174" y="1971009"/>
            <a:ext cx="182880" cy="182880"/>
          </a:xfrm>
          <a:prstGeom prst="cube">
            <a:avLst/>
          </a:prstGeom>
          <a:noFill/>
          <a:ln w="1270">
            <a:solidFill>
              <a:srgbClr val="41A043"/>
            </a:solidFill>
            <a:prstDash val="solid"/>
          </a:ln>
        </p:spPr>
      </p:sp>
      <p:sp>
        <p:nvSpPr>
          <p:cNvPr id="5" name="Shape 3"/>
          <p:cNvSpPr/>
          <p:nvPr/>
        </p:nvSpPr>
        <p:spPr>
          <a:xfrm>
            <a:off x="4966876" y="3921274"/>
            <a:ext cx="182880" cy="182880"/>
          </a:xfrm>
          <a:prstGeom prst="triangle">
            <a:avLst/>
          </a:prstGeom>
          <a:noFill/>
          <a:ln w="1270">
            <a:solidFill>
              <a:srgbClr val="F21E56"/>
            </a:solidFill>
            <a:prstDash val="solid"/>
          </a:ln>
        </p:spPr>
      </p:sp>
      <p:sp>
        <p:nvSpPr>
          <p:cNvPr id="6" name="Shape 4"/>
          <p:cNvSpPr/>
          <p:nvPr/>
        </p:nvSpPr>
        <p:spPr>
          <a:xfrm>
            <a:off x="6343688" y="640621"/>
            <a:ext cx="182880" cy="182880"/>
          </a:xfrm>
          <a:prstGeom prst="triangle">
            <a:avLst/>
          </a:prstGeom>
          <a:noFill/>
          <a:ln w="1270">
            <a:solidFill>
              <a:srgbClr val="3BE1F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Getting Started with Quantum Computing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Learn the Basics: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Online courses, textbooks, and tutorials.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Try Quantum Simulators: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Install Qiskit, Cirq, or other quantum software packages.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Explore Cloud Platforms: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Access quantum computers through IBM Quantum Experience, Google AI Quantum, or Amazon Braket.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Join the Community: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Attend quantum computing conferences and workshops, and connect with other researchers and developers.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704424" y="3579089"/>
            <a:ext cx="182880" cy="182880"/>
          </a:xfrm>
          <a:prstGeom prst="triangle">
            <a:avLst/>
          </a:prstGeom>
          <a:noFill/>
          <a:ln w="1270">
            <a:solidFill>
              <a:srgbClr val="180051"/>
            </a:solidFill>
            <a:prstDash val="solid"/>
          </a:ln>
        </p:spPr>
      </p:sp>
      <p:sp>
        <p:nvSpPr>
          <p:cNvPr id="3" name="Shape 1"/>
          <p:cNvSpPr/>
          <p:nvPr/>
        </p:nvSpPr>
        <p:spPr>
          <a:xfrm>
            <a:off x="5139787" y="402013"/>
            <a:ext cx="182880" cy="182880"/>
          </a:xfrm>
          <a:prstGeom prst="triangle">
            <a:avLst/>
          </a:prstGeom>
          <a:noFill/>
          <a:ln w="1270">
            <a:solidFill>
              <a:srgbClr val="AD8601"/>
            </a:solidFill>
            <a:prstDash val="solid"/>
          </a:ln>
        </p:spPr>
      </p:sp>
      <p:sp>
        <p:nvSpPr>
          <p:cNvPr id="4" name="Shape 2"/>
          <p:cNvSpPr/>
          <p:nvPr/>
        </p:nvSpPr>
        <p:spPr>
          <a:xfrm>
            <a:off x="8137465" y="1044094"/>
            <a:ext cx="182880" cy="182880"/>
          </a:xfrm>
          <a:prstGeom prst="sun">
            <a:avLst/>
          </a:prstGeom>
          <a:noFill/>
          <a:ln w="1270">
            <a:solidFill>
              <a:srgbClr val="C12FA7"/>
            </a:solidFill>
            <a:prstDash val="solid"/>
          </a:ln>
        </p:spPr>
      </p:sp>
      <p:sp>
        <p:nvSpPr>
          <p:cNvPr id="5" name="Shape 3"/>
          <p:cNvSpPr/>
          <p:nvPr/>
        </p:nvSpPr>
        <p:spPr>
          <a:xfrm>
            <a:off x="4856274" y="3753278"/>
            <a:ext cx="182880" cy="182880"/>
          </a:xfrm>
          <a:prstGeom prst="sun">
            <a:avLst/>
          </a:prstGeom>
          <a:noFill/>
          <a:ln w="1270">
            <a:solidFill>
              <a:srgbClr val="B9AD7B"/>
            </a:solidFill>
            <a:prstDash val="solid"/>
          </a:ln>
        </p:spPr>
      </p:sp>
      <p:sp>
        <p:nvSpPr>
          <p:cNvPr id="6" name="Shape 4"/>
          <p:cNvSpPr/>
          <p:nvPr/>
        </p:nvSpPr>
        <p:spPr>
          <a:xfrm>
            <a:off x="4500917" y="1415243"/>
            <a:ext cx="182880" cy="182880"/>
          </a:xfrm>
          <a:prstGeom prst="sun">
            <a:avLst/>
          </a:prstGeom>
          <a:noFill/>
          <a:ln w="1270">
            <a:solidFill>
              <a:srgbClr val="169E8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Computing: A Revolutionary Technology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computing is a revolutionary technology with the potential to transform many aspects of our lives.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While it's still in its early stages of development, the progress is rapid and exciting. By understanding the basics of quantum computing and engaging with the field, you can be part of this transformative journey.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917019" y="4257544"/>
            <a:ext cx="182880" cy="182880"/>
          </a:xfrm>
          <a:prstGeom prst="cube">
            <a:avLst/>
          </a:prstGeom>
          <a:noFill/>
          <a:ln w="1270">
            <a:solidFill>
              <a:srgbClr val="18ED57"/>
            </a:solidFill>
            <a:prstDash val="solid"/>
          </a:ln>
        </p:spPr>
      </p:sp>
      <p:sp>
        <p:nvSpPr>
          <p:cNvPr id="3" name="Shape 1"/>
          <p:cNvSpPr/>
          <p:nvPr/>
        </p:nvSpPr>
        <p:spPr>
          <a:xfrm>
            <a:off x="6221217" y="826272"/>
            <a:ext cx="182880" cy="182880"/>
          </a:xfrm>
          <a:prstGeom prst="rect">
            <a:avLst/>
          </a:prstGeom>
          <a:noFill/>
          <a:ln w="1270">
            <a:solidFill>
              <a:srgbClr val="95CE04"/>
            </a:solidFill>
            <a:prstDash val="solid"/>
          </a:ln>
        </p:spPr>
      </p:sp>
      <p:sp>
        <p:nvSpPr>
          <p:cNvPr id="4" name="Shape 2"/>
          <p:cNvSpPr/>
          <p:nvPr/>
        </p:nvSpPr>
        <p:spPr>
          <a:xfrm>
            <a:off x="8007393" y="3055582"/>
            <a:ext cx="182880" cy="182880"/>
          </a:xfrm>
          <a:prstGeom prst="cube">
            <a:avLst/>
          </a:prstGeom>
          <a:noFill/>
          <a:ln w="1270">
            <a:solidFill>
              <a:srgbClr val="FA99D2"/>
            </a:solidFill>
            <a:prstDash val="solid"/>
          </a:ln>
        </p:spPr>
      </p:sp>
      <p:sp>
        <p:nvSpPr>
          <p:cNvPr id="5" name="Shape 3"/>
          <p:cNvSpPr/>
          <p:nvPr/>
        </p:nvSpPr>
        <p:spPr>
          <a:xfrm>
            <a:off x="279519" y="1905068"/>
            <a:ext cx="182880" cy="182880"/>
          </a:xfrm>
          <a:prstGeom prst="cube">
            <a:avLst/>
          </a:prstGeom>
          <a:noFill/>
          <a:ln w="1270">
            <a:solidFill>
              <a:srgbClr val="4C3C0C"/>
            </a:solidFill>
            <a:prstDash val="solid"/>
          </a:ln>
        </p:spPr>
      </p:sp>
      <p:sp>
        <p:nvSpPr>
          <p:cNvPr id="6" name="Shape 4"/>
          <p:cNvSpPr/>
          <p:nvPr/>
        </p:nvSpPr>
        <p:spPr>
          <a:xfrm>
            <a:off x="580858" y="2469676"/>
            <a:ext cx="182880" cy="182880"/>
          </a:xfrm>
          <a:prstGeom prst="sun">
            <a:avLst/>
          </a:prstGeom>
          <a:noFill/>
          <a:ln w="1270">
            <a:solidFill>
              <a:srgbClr val="46503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Key Takeaways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computers use qubits, which can exist in superposition.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Entanglement links qubits together in a special way.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algorithms can solve certain problems much faster than classical algorithms.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computing has the potential to revolutionize many fields.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There are still significant challenges to overcome, but the field is rapidly advancing.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26</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823503" y="2213963"/>
            <a:ext cx="182880" cy="182880"/>
          </a:xfrm>
          <a:prstGeom prst="rect">
            <a:avLst/>
          </a:prstGeom>
          <a:noFill/>
          <a:ln w="1270">
            <a:solidFill>
              <a:srgbClr val="56D11F"/>
            </a:solidFill>
            <a:prstDash val="solid"/>
          </a:ln>
        </p:spPr>
      </p:sp>
      <p:sp>
        <p:nvSpPr>
          <p:cNvPr id="3" name="Shape 1"/>
          <p:cNvSpPr/>
          <p:nvPr/>
        </p:nvSpPr>
        <p:spPr>
          <a:xfrm>
            <a:off x="3718815" y="1531424"/>
            <a:ext cx="182880" cy="182880"/>
          </a:xfrm>
          <a:prstGeom prst="triangle">
            <a:avLst/>
          </a:prstGeom>
          <a:noFill/>
          <a:ln w="1270">
            <a:solidFill>
              <a:srgbClr val="3F3635"/>
            </a:solidFill>
            <a:prstDash val="solid"/>
          </a:ln>
        </p:spPr>
      </p:sp>
      <p:sp>
        <p:nvSpPr>
          <p:cNvPr id="4" name="Shape 2"/>
          <p:cNvSpPr/>
          <p:nvPr/>
        </p:nvSpPr>
        <p:spPr>
          <a:xfrm>
            <a:off x="980261" y="2851583"/>
            <a:ext cx="182880" cy="182880"/>
          </a:xfrm>
          <a:prstGeom prst="triangle">
            <a:avLst/>
          </a:prstGeom>
          <a:noFill/>
          <a:ln w="1270">
            <a:solidFill>
              <a:srgbClr val="B231A1"/>
            </a:solidFill>
            <a:prstDash val="solid"/>
          </a:ln>
        </p:spPr>
      </p:sp>
      <p:sp>
        <p:nvSpPr>
          <p:cNvPr id="5" name="Shape 3"/>
          <p:cNvSpPr/>
          <p:nvPr/>
        </p:nvSpPr>
        <p:spPr>
          <a:xfrm>
            <a:off x="4669205" y="456080"/>
            <a:ext cx="182880" cy="182880"/>
          </a:xfrm>
          <a:prstGeom prst="sun">
            <a:avLst/>
          </a:prstGeom>
          <a:noFill/>
          <a:ln w="1270">
            <a:solidFill>
              <a:srgbClr val="59AB7D"/>
            </a:solidFill>
            <a:prstDash val="solid"/>
          </a:ln>
        </p:spPr>
      </p:sp>
      <p:sp>
        <p:nvSpPr>
          <p:cNvPr id="6" name="Shape 4"/>
          <p:cNvSpPr/>
          <p:nvPr/>
        </p:nvSpPr>
        <p:spPr>
          <a:xfrm>
            <a:off x="3490364" y="3015006"/>
            <a:ext cx="182880" cy="182880"/>
          </a:xfrm>
          <a:prstGeom prst="sun">
            <a:avLst/>
          </a:prstGeom>
          <a:noFill/>
          <a:ln w="1270">
            <a:solidFill>
              <a:srgbClr val="0B211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Thank You! Questions?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Thank you for your attention!  Are there any questions about quantum computing?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27</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481908" y="1362584"/>
            <a:ext cx="182880" cy="182880"/>
          </a:xfrm>
          <a:prstGeom prst="triangle">
            <a:avLst/>
          </a:prstGeom>
          <a:noFill/>
          <a:ln w="1270">
            <a:solidFill>
              <a:srgbClr val="E07115"/>
            </a:solidFill>
            <a:prstDash val="solid"/>
          </a:ln>
        </p:spPr>
      </p:sp>
      <p:sp>
        <p:nvSpPr>
          <p:cNvPr id="3" name="Shape 1"/>
          <p:cNvSpPr/>
          <p:nvPr/>
        </p:nvSpPr>
        <p:spPr>
          <a:xfrm>
            <a:off x="5421468" y="4066624"/>
            <a:ext cx="182880" cy="182880"/>
          </a:xfrm>
          <a:prstGeom prst="sun">
            <a:avLst/>
          </a:prstGeom>
          <a:noFill/>
          <a:ln w="1270">
            <a:solidFill>
              <a:srgbClr val="9AE115"/>
            </a:solidFill>
            <a:prstDash val="solid"/>
          </a:ln>
        </p:spPr>
      </p:sp>
      <p:sp>
        <p:nvSpPr>
          <p:cNvPr id="4" name="Shape 2"/>
          <p:cNvSpPr/>
          <p:nvPr/>
        </p:nvSpPr>
        <p:spPr>
          <a:xfrm>
            <a:off x="2390843" y="328756"/>
            <a:ext cx="182880" cy="182880"/>
          </a:xfrm>
          <a:prstGeom prst="rect">
            <a:avLst/>
          </a:prstGeom>
          <a:noFill/>
          <a:ln w="1270">
            <a:solidFill>
              <a:srgbClr val="DCBC86"/>
            </a:solidFill>
            <a:prstDash val="solid"/>
          </a:ln>
        </p:spPr>
      </p:sp>
      <p:sp>
        <p:nvSpPr>
          <p:cNvPr id="5" name="Shape 3"/>
          <p:cNvSpPr/>
          <p:nvPr/>
        </p:nvSpPr>
        <p:spPr>
          <a:xfrm>
            <a:off x="1817733" y="1581918"/>
            <a:ext cx="182880" cy="182880"/>
          </a:xfrm>
          <a:prstGeom prst="rect">
            <a:avLst/>
          </a:prstGeom>
          <a:noFill/>
          <a:ln w="1270">
            <a:solidFill>
              <a:srgbClr val="CA439C"/>
            </a:solidFill>
            <a:prstDash val="solid"/>
          </a:ln>
        </p:spPr>
      </p:sp>
      <p:sp>
        <p:nvSpPr>
          <p:cNvPr id="6" name="Shape 4"/>
          <p:cNvSpPr/>
          <p:nvPr/>
        </p:nvSpPr>
        <p:spPr>
          <a:xfrm>
            <a:off x="1324307" y="4380299"/>
            <a:ext cx="182880" cy="182880"/>
          </a:xfrm>
          <a:prstGeom prst="cube">
            <a:avLst/>
          </a:prstGeom>
          <a:noFill/>
          <a:ln w="1270">
            <a:solidFill>
              <a:srgbClr val="135A5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Qubit: The Quantum Bit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 qubit represents quantum information.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Unlike a bit, a qubit can exist in a state of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superposition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Physically, qubits can be represented by: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Electrons (spin up/down)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Photons (polarization)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Atoms (energy levels)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3</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77140" y="2485521"/>
            <a:ext cx="182880" cy="182880"/>
          </a:xfrm>
          <a:prstGeom prst="sun">
            <a:avLst/>
          </a:prstGeom>
          <a:noFill/>
          <a:ln w="1270">
            <a:solidFill>
              <a:srgbClr val="E7FF10"/>
            </a:solidFill>
            <a:prstDash val="solid"/>
          </a:ln>
        </p:spPr>
      </p:sp>
      <p:sp>
        <p:nvSpPr>
          <p:cNvPr id="3" name="Shape 1"/>
          <p:cNvSpPr/>
          <p:nvPr/>
        </p:nvSpPr>
        <p:spPr>
          <a:xfrm>
            <a:off x="734347" y="2433389"/>
            <a:ext cx="182880" cy="182880"/>
          </a:xfrm>
          <a:prstGeom prst="triangle">
            <a:avLst/>
          </a:prstGeom>
          <a:noFill/>
          <a:ln w="1270">
            <a:solidFill>
              <a:srgbClr val="02EB73"/>
            </a:solidFill>
            <a:prstDash val="solid"/>
          </a:ln>
        </p:spPr>
      </p:sp>
      <p:sp>
        <p:nvSpPr>
          <p:cNvPr id="4" name="Shape 2"/>
          <p:cNvSpPr/>
          <p:nvPr/>
        </p:nvSpPr>
        <p:spPr>
          <a:xfrm>
            <a:off x="4192639" y="238216"/>
            <a:ext cx="182880" cy="182880"/>
          </a:xfrm>
          <a:prstGeom prst="sun">
            <a:avLst/>
          </a:prstGeom>
          <a:noFill/>
          <a:ln w="1270">
            <a:solidFill>
              <a:srgbClr val="9D265D"/>
            </a:solidFill>
            <a:prstDash val="solid"/>
          </a:ln>
        </p:spPr>
      </p:sp>
      <p:sp>
        <p:nvSpPr>
          <p:cNvPr id="5" name="Shape 3"/>
          <p:cNvSpPr/>
          <p:nvPr/>
        </p:nvSpPr>
        <p:spPr>
          <a:xfrm>
            <a:off x="2778016" y="1747339"/>
            <a:ext cx="182880" cy="182880"/>
          </a:xfrm>
          <a:prstGeom prst="cube">
            <a:avLst/>
          </a:prstGeom>
          <a:noFill/>
          <a:ln w="1270">
            <a:solidFill>
              <a:srgbClr val="D4112E"/>
            </a:solidFill>
            <a:prstDash val="solid"/>
          </a:ln>
        </p:spPr>
      </p:sp>
      <p:sp>
        <p:nvSpPr>
          <p:cNvPr id="6" name="Shape 4"/>
          <p:cNvSpPr/>
          <p:nvPr/>
        </p:nvSpPr>
        <p:spPr>
          <a:xfrm>
            <a:off x="775554" y="2597158"/>
            <a:ext cx="182880" cy="182880"/>
          </a:xfrm>
          <a:prstGeom prst="rect">
            <a:avLst/>
          </a:prstGeom>
          <a:noFill/>
          <a:ln w="1270">
            <a:solidFill>
              <a:srgbClr val="8551D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Superposition: Being in Multiple States at Once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Imagine flipping a coin: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Before it lands, it's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both</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heads and tails.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That's superposition! A qubit exists in a combination of 0 and 1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until measured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Mathematically, a qubit's state is a linear combination: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α|0⟩ + β|1⟩</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Where α and β are complex numbers and |α|² + |β|² = 1.  (Don't worry about the math too much for now!)</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048079" y="4329205"/>
            <a:ext cx="182880" cy="182880"/>
          </a:xfrm>
          <a:prstGeom prst="triangle">
            <a:avLst/>
          </a:prstGeom>
          <a:noFill/>
          <a:ln w="1270">
            <a:solidFill>
              <a:srgbClr val="23CBB7"/>
            </a:solidFill>
            <a:prstDash val="solid"/>
          </a:ln>
        </p:spPr>
      </p:sp>
      <p:sp>
        <p:nvSpPr>
          <p:cNvPr id="3" name="Shape 1"/>
          <p:cNvSpPr/>
          <p:nvPr/>
        </p:nvSpPr>
        <p:spPr>
          <a:xfrm>
            <a:off x="1731916" y="1169522"/>
            <a:ext cx="182880" cy="182880"/>
          </a:xfrm>
          <a:prstGeom prst="triangle">
            <a:avLst/>
          </a:prstGeom>
          <a:noFill/>
          <a:ln w="1270">
            <a:solidFill>
              <a:srgbClr val="BB4962"/>
            </a:solidFill>
            <a:prstDash val="solid"/>
          </a:ln>
        </p:spPr>
      </p:sp>
      <p:sp>
        <p:nvSpPr>
          <p:cNvPr id="4" name="Shape 2"/>
          <p:cNvSpPr/>
          <p:nvPr/>
        </p:nvSpPr>
        <p:spPr>
          <a:xfrm>
            <a:off x="5170729" y="943086"/>
            <a:ext cx="182880" cy="182880"/>
          </a:xfrm>
          <a:prstGeom prst="sun">
            <a:avLst/>
          </a:prstGeom>
          <a:noFill/>
          <a:ln w="1270">
            <a:solidFill>
              <a:srgbClr val="3FF8FB"/>
            </a:solidFill>
            <a:prstDash val="solid"/>
          </a:ln>
        </p:spPr>
      </p:sp>
      <p:sp>
        <p:nvSpPr>
          <p:cNvPr id="5" name="Shape 3"/>
          <p:cNvSpPr/>
          <p:nvPr/>
        </p:nvSpPr>
        <p:spPr>
          <a:xfrm>
            <a:off x="1057582" y="289938"/>
            <a:ext cx="182880" cy="182880"/>
          </a:xfrm>
          <a:prstGeom prst="triangle">
            <a:avLst/>
          </a:prstGeom>
          <a:noFill/>
          <a:ln w="1270">
            <a:solidFill>
              <a:srgbClr val="975C60"/>
            </a:solidFill>
            <a:prstDash val="solid"/>
          </a:ln>
        </p:spPr>
      </p:sp>
      <p:sp>
        <p:nvSpPr>
          <p:cNvPr id="6" name="Shape 4"/>
          <p:cNvSpPr/>
          <p:nvPr/>
        </p:nvSpPr>
        <p:spPr>
          <a:xfrm>
            <a:off x="5664110" y="2405891"/>
            <a:ext cx="182880" cy="182880"/>
          </a:xfrm>
          <a:prstGeom prst="rect">
            <a:avLst/>
          </a:prstGeom>
          <a:noFill/>
          <a:ln w="1270">
            <a:solidFill>
              <a:srgbClr val="5354F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Entanglement: Spooky Action at a Distance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Two or more qubits can be linked together in a special way.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If you measure the state of one entangled qubit, you instantly know the state of the other, no matter how far apart they are!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Einstein called it 'spooky action at a distance'.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Entanglement is crucial for many quantum algorithms.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52477" y="86242"/>
            <a:ext cx="182880" cy="182880"/>
          </a:xfrm>
          <a:prstGeom prst="cube">
            <a:avLst/>
          </a:prstGeom>
          <a:noFill/>
          <a:ln w="1270">
            <a:solidFill>
              <a:srgbClr val="93E653"/>
            </a:solidFill>
            <a:prstDash val="solid"/>
          </a:ln>
        </p:spPr>
      </p:sp>
      <p:sp>
        <p:nvSpPr>
          <p:cNvPr id="3" name="Shape 1"/>
          <p:cNvSpPr/>
          <p:nvPr/>
        </p:nvSpPr>
        <p:spPr>
          <a:xfrm>
            <a:off x="2883346" y="2480881"/>
            <a:ext cx="182880" cy="182880"/>
          </a:xfrm>
          <a:prstGeom prst="triangle">
            <a:avLst/>
          </a:prstGeom>
          <a:noFill/>
          <a:ln w="1270">
            <a:solidFill>
              <a:srgbClr val="FC0277"/>
            </a:solidFill>
            <a:prstDash val="solid"/>
          </a:ln>
        </p:spPr>
      </p:sp>
      <p:sp>
        <p:nvSpPr>
          <p:cNvPr id="4" name="Shape 2"/>
          <p:cNvSpPr/>
          <p:nvPr/>
        </p:nvSpPr>
        <p:spPr>
          <a:xfrm>
            <a:off x="1642343" y="2886778"/>
            <a:ext cx="182880" cy="182880"/>
          </a:xfrm>
          <a:prstGeom prst="sun">
            <a:avLst/>
          </a:prstGeom>
          <a:noFill/>
          <a:ln w="1270">
            <a:solidFill>
              <a:srgbClr val="2B36E7"/>
            </a:solidFill>
            <a:prstDash val="solid"/>
          </a:ln>
        </p:spPr>
      </p:sp>
      <p:sp>
        <p:nvSpPr>
          <p:cNvPr id="5" name="Shape 3"/>
          <p:cNvSpPr/>
          <p:nvPr/>
        </p:nvSpPr>
        <p:spPr>
          <a:xfrm>
            <a:off x="4588345" y="2025056"/>
            <a:ext cx="182880" cy="182880"/>
          </a:xfrm>
          <a:prstGeom prst="rect">
            <a:avLst/>
          </a:prstGeom>
          <a:noFill/>
          <a:ln w="1270">
            <a:solidFill>
              <a:srgbClr val="C161E3"/>
            </a:solidFill>
            <a:prstDash val="solid"/>
          </a:ln>
        </p:spPr>
      </p:sp>
      <p:sp>
        <p:nvSpPr>
          <p:cNvPr id="6" name="Shape 4"/>
          <p:cNvSpPr/>
          <p:nvPr/>
        </p:nvSpPr>
        <p:spPr>
          <a:xfrm>
            <a:off x="782321" y="2750127"/>
            <a:ext cx="182880" cy="182880"/>
          </a:xfrm>
          <a:prstGeom prst="cube">
            <a:avLst/>
          </a:prstGeom>
          <a:noFill/>
          <a:ln w="1270">
            <a:solidFill>
              <a:srgbClr val="F09A7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How Quantum Computers Work (Simplified)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Initialization: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Qubits are set to a specific superposition.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Manipulation: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Quantum gates (like logic gates) are applied to qubits to perform calculations.  These gates leverage superposition and entanglement.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Measurement: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The qubits' final state is measured, collapsing the superposition and giving a result (either 0 or 1).</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Repetition: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Steps 1-3 are repeated many times to get a statistically significant result because the measurement is probabilistic.</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827118" y="4519368"/>
            <a:ext cx="182880" cy="182880"/>
          </a:xfrm>
          <a:prstGeom prst="triangle">
            <a:avLst/>
          </a:prstGeom>
          <a:noFill/>
          <a:ln w="1270">
            <a:solidFill>
              <a:srgbClr val="54ACD1"/>
            </a:solidFill>
            <a:prstDash val="solid"/>
          </a:ln>
        </p:spPr>
      </p:sp>
      <p:sp>
        <p:nvSpPr>
          <p:cNvPr id="3" name="Shape 1"/>
          <p:cNvSpPr/>
          <p:nvPr/>
        </p:nvSpPr>
        <p:spPr>
          <a:xfrm>
            <a:off x="3824740" y="231248"/>
            <a:ext cx="182880" cy="182880"/>
          </a:xfrm>
          <a:prstGeom prst="rect">
            <a:avLst/>
          </a:prstGeom>
          <a:noFill/>
          <a:ln w="1270">
            <a:solidFill>
              <a:srgbClr val="82A315"/>
            </a:solidFill>
            <a:prstDash val="solid"/>
          </a:ln>
        </p:spPr>
      </p:sp>
      <p:sp>
        <p:nvSpPr>
          <p:cNvPr id="4" name="Shape 2"/>
          <p:cNvSpPr/>
          <p:nvPr/>
        </p:nvSpPr>
        <p:spPr>
          <a:xfrm>
            <a:off x="380907" y="1944981"/>
            <a:ext cx="182880" cy="182880"/>
          </a:xfrm>
          <a:prstGeom prst="rect">
            <a:avLst/>
          </a:prstGeom>
          <a:noFill/>
          <a:ln w="1270">
            <a:solidFill>
              <a:srgbClr val="AA6998"/>
            </a:solidFill>
            <a:prstDash val="solid"/>
          </a:ln>
        </p:spPr>
      </p:sp>
      <p:sp>
        <p:nvSpPr>
          <p:cNvPr id="5" name="Shape 3"/>
          <p:cNvSpPr/>
          <p:nvPr/>
        </p:nvSpPr>
        <p:spPr>
          <a:xfrm>
            <a:off x="4544195" y="3652150"/>
            <a:ext cx="182880" cy="182880"/>
          </a:xfrm>
          <a:prstGeom prst="rect">
            <a:avLst/>
          </a:prstGeom>
          <a:noFill/>
          <a:ln w="1270">
            <a:solidFill>
              <a:srgbClr val="482F51"/>
            </a:solidFill>
            <a:prstDash val="solid"/>
          </a:ln>
        </p:spPr>
      </p:sp>
      <p:sp>
        <p:nvSpPr>
          <p:cNvPr id="6" name="Shape 4"/>
          <p:cNvSpPr/>
          <p:nvPr/>
        </p:nvSpPr>
        <p:spPr>
          <a:xfrm>
            <a:off x="3431948" y="296376"/>
            <a:ext cx="182880" cy="182880"/>
          </a:xfrm>
          <a:prstGeom prst="triangle">
            <a:avLst/>
          </a:prstGeom>
          <a:noFill/>
          <a:ln w="1270">
            <a:solidFill>
              <a:srgbClr val="08B0B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Algorithms: The Recipes for Quantum Computers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Algorithms designed to leverage quantum phenomena.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Examples: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Shor's Algorithm: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Factoring large numbers (threat to modern cryptography).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Grover's Algorithm: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Searching unsorted databases much faster than classical algorithms.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Quantum Simulation: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Simulating the behavior of molecules and materials.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881175" y="4105276"/>
            <a:ext cx="182880" cy="182880"/>
          </a:xfrm>
          <a:prstGeom prst="triangle">
            <a:avLst/>
          </a:prstGeom>
          <a:noFill/>
          <a:ln w="1270">
            <a:solidFill>
              <a:srgbClr val="AB6B21"/>
            </a:solidFill>
            <a:prstDash val="solid"/>
          </a:ln>
        </p:spPr>
      </p:sp>
      <p:sp>
        <p:nvSpPr>
          <p:cNvPr id="3" name="Shape 1"/>
          <p:cNvSpPr/>
          <p:nvPr/>
        </p:nvSpPr>
        <p:spPr>
          <a:xfrm>
            <a:off x="5516686" y="3512085"/>
            <a:ext cx="182880" cy="182880"/>
          </a:xfrm>
          <a:prstGeom prst="cube">
            <a:avLst/>
          </a:prstGeom>
          <a:noFill/>
          <a:ln w="1270">
            <a:solidFill>
              <a:srgbClr val="0DBDCE"/>
            </a:solidFill>
            <a:prstDash val="solid"/>
          </a:ln>
        </p:spPr>
      </p:sp>
      <p:sp>
        <p:nvSpPr>
          <p:cNvPr id="4" name="Shape 2"/>
          <p:cNvSpPr/>
          <p:nvPr/>
        </p:nvSpPr>
        <p:spPr>
          <a:xfrm>
            <a:off x="4374599" y="1874784"/>
            <a:ext cx="182880" cy="182880"/>
          </a:xfrm>
          <a:prstGeom prst="sun">
            <a:avLst/>
          </a:prstGeom>
          <a:noFill/>
          <a:ln w="1270">
            <a:solidFill>
              <a:srgbClr val="816400"/>
            </a:solidFill>
            <a:prstDash val="solid"/>
          </a:ln>
        </p:spPr>
      </p:sp>
      <p:sp>
        <p:nvSpPr>
          <p:cNvPr id="5" name="Shape 3"/>
          <p:cNvSpPr/>
          <p:nvPr/>
        </p:nvSpPr>
        <p:spPr>
          <a:xfrm>
            <a:off x="3192628" y="2978814"/>
            <a:ext cx="182880" cy="182880"/>
          </a:xfrm>
          <a:prstGeom prst="rect">
            <a:avLst/>
          </a:prstGeom>
          <a:noFill/>
          <a:ln w="1270">
            <a:solidFill>
              <a:srgbClr val="C8B073"/>
            </a:solidFill>
            <a:prstDash val="solid"/>
          </a:ln>
        </p:spPr>
      </p:sp>
      <p:sp>
        <p:nvSpPr>
          <p:cNvPr id="6" name="Shape 4"/>
          <p:cNvSpPr/>
          <p:nvPr/>
        </p:nvSpPr>
        <p:spPr>
          <a:xfrm>
            <a:off x="7742183" y="2319298"/>
            <a:ext cx="182880" cy="182880"/>
          </a:xfrm>
          <a:prstGeom prst="sun">
            <a:avLst/>
          </a:prstGeom>
          <a:noFill/>
          <a:ln w="1270">
            <a:solidFill>
              <a:srgbClr val="D6984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Applications: Where Quantum Computers Could Revolutionize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Drug Discovery: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Simulating molecular interactions to design new drugs.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Materials Science: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Discovering new materials with specific properties.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Financial Modeling: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Optimizing investment strategies and risk management.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Cryptography: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Breaking existing encryption and developing new, quantum-resistant methods.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Optimization: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Solving complex optimization problems in logistics, scheduling, etc.</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Artificial Intelligence: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Enhancing machine learning algorithms.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321684" y="1365778"/>
            <a:ext cx="182880" cy="182880"/>
          </a:xfrm>
          <a:prstGeom prst="sun">
            <a:avLst/>
          </a:prstGeom>
          <a:noFill/>
          <a:ln w="1270">
            <a:solidFill>
              <a:srgbClr val="FD3020"/>
            </a:solidFill>
            <a:prstDash val="solid"/>
          </a:ln>
        </p:spPr>
      </p:sp>
      <p:sp>
        <p:nvSpPr>
          <p:cNvPr id="3" name="Shape 1"/>
          <p:cNvSpPr/>
          <p:nvPr/>
        </p:nvSpPr>
        <p:spPr>
          <a:xfrm>
            <a:off x="2800339" y="285607"/>
            <a:ext cx="182880" cy="182880"/>
          </a:xfrm>
          <a:prstGeom prst="triangle">
            <a:avLst/>
          </a:prstGeom>
          <a:noFill/>
          <a:ln w="1270">
            <a:solidFill>
              <a:srgbClr val="1A8D18"/>
            </a:solidFill>
            <a:prstDash val="solid"/>
          </a:ln>
        </p:spPr>
      </p:sp>
      <p:sp>
        <p:nvSpPr>
          <p:cNvPr id="4" name="Shape 2"/>
          <p:cNvSpPr/>
          <p:nvPr/>
        </p:nvSpPr>
        <p:spPr>
          <a:xfrm>
            <a:off x="4290699" y="552140"/>
            <a:ext cx="182880" cy="182880"/>
          </a:xfrm>
          <a:prstGeom prst="cube">
            <a:avLst/>
          </a:prstGeom>
          <a:noFill/>
          <a:ln w="1270">
            <a:solidFill>
              <a:srgbClr val="F8C765"/>
            </a:solidFill>
            <a:prstDash val="solid"/>
          </a:ln>
        </p:spPr>
      </p:sp>
      <p:sp>
        <p:nvSpPr>
          <p:cNvPr id="5" name="Shape 3"/>
          <p:cNvSpPr/>
          <p:nvPr/>
        </p:nvSpPr>
        <p:spPr>
          <a:xfrm>
            <a:off x="6799223" y="3953103"/>
            <a:ext cx="182880" cy="182880"/>
          </a:xfrm>
          <a:prstGeom prst="rect">
            <a:avLst/>
          </a:prstGeom>
          <a:noFill/>
          <a:ln w="1270">
            <a:solidFill>
              <a:srgbClr val="89EFA6"/>
            </a:solidFill>
            <a:prstDash val="solid"/>
          </a:ln>
        </p:spPr>
      </p:sp>
      <p:sp>
        <p:nvSpPr>
          <p:cNvPr id="6" name="Shape 4"/>
          <p:cNvSpPr/>
          <p:nvPr/>
        </p:nvSpPr>
        <p:spPr>
          <a:xfrm>
            <a:off x="7468639" y="3259257"/>
            <a:ext cx="182880" cy="182880"/>
          </a:xfrm>
          <a:prstGeom prst="sun">
            <a:avLst/>
          </a:prstGeom>
          <a:noFill/>
          <a:ln w="1270">
            <a:solidFill>
              <a:srgbClr val="A40F9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Quantum Computing and Drug Discovery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Imagine simulating how a drug interacts with a protein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perfectly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on a computer. Quantum computing could make this a reality.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Classical computers struggle to accurately simulate complex molecules.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computers can model these systems more precisely, leading to better drug design and reduced research time.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2025-02-24T09:26:57Z</dcterms:created>
  <dcterms:modified xsi:type="dcterms:W3CDTF">2025-02-24T09:26:57Z</dcterms:modified>
</cp:coreProperties>
</file>