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notesMasterIdLst>
    <p:notesMasterId r:id="rId2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63812" y="3088427"/>
            <a:ext cx="182880" cy="182880"/>
          </a:xfrm>
          <a:prstGeom prst="cube">
            <a:avLst/>
          </a:prstGeom>
          <a:noFill/>
          <a:ln w="1270">
            <a:solidFill>
              <a:srgbClr val="001F0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17060" y="979131"/>
            <a:ext cx="182880" cy="182880"/>
          </a:xfrm>
          <a:prstGeom prst="triangle">
            <a:avLst/>
          </a:prstGeom>
          <a:noFill/>
          <a:ln w="1270">
            <a:solidFill>
              <a:srgbClr val="B4561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85896" y="864823"/>
            <a:ext cx="182880" cy="182880"/>
          </a:xfrm>
          <a:prstGeom prst="triangle">
            <a:avLst/>
          </a:prstGeom>
          <a:noFill/>
          <a:ln w="1270">
            <a:solidFill>
              <a:srgbClr val="CEEEF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689475" y="1731850"/>
            <a:ext cx="182880" cy="182880"/>
          </a:xfrm>
          <a:prstGeom prst="rect">
            <a:avLst/>
          </a:prstGeom>
          <a:noFill/>
          <a:ln w="1270">
            <a:solidFill>
              <a:srgbClr val="45299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473943" y="3426676"/>
            <a:ext cx="182880" cy="182880"/>
          </a:xfrm>
          <a:prstGeom prst="cube">
            <a:avLst/>
          </a:prstGeom>
          <a:noFill/>
          <a:ln w="1270">
            <a:solidFill>
              <a:srgbClr val="89C92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Software Engineering: An Introduction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 to Software Engineering! This presentation will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Software Engineering?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basics explained simply.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Software Development Lifecycle (SDLC):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From idea to finished product.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Common Methodologies: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Agile, Waterfall, and others.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Principles: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good, maintainable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Important Tools &amp; Technologies: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What you'll use every day.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Career Paths: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can a software engineering career take you?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07606" y="944429"/>
            <a:ext cx="182880" cy="182880"/>
          </a:xfrm>
          <a:prstGeom prst="sun">
            <a:avLst/>
          </a:prstGeom>
          <a:noFill/>
          <a:ln w="1270">
            <a:solidFill>
              <a:srgbClr val="C9F8F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72186" y="3476733"/>
            <a:ext cx="182880" cy="182880"/>
          </a:xfrm>
          <a:prstGeom prst="cube">
            <a:avLst/>
          </a:prstGeom>
          <a:noFill/>
          <a:ln w="1270">
            <a:solidFill>
              <a:srgbClr val="62B12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81515" y="4413720"/>
            <a:ext cx="182880" cy="182880"/>
          </a:xfrm>
          <a:prstGeom prst="sun">
            <a:avLst/>
          </a:prstGeom>
          <a:noFill/>
          <a:ln w="1270">
            <a:solidFill>
              <a:srgbClr val="94C5F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990360" y="3439878"/>
            <a:ext cx="182880" cy="182880"/>
          </a:xfrm>
          <a:prstGeom prst="cube">
            <a:avLst/>
          </a:prstGeom>
          <a:noFill/>
          <a:ln w="1270">
            <a:solidFill>
              <a:srgbClr val="7415C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36336" y="1462549"/>
            <a:ext cx="182880" cy="182880"/>
          </a:xfrm>
          <a:prstGeom prst="sun">
            <a:avLst/>
          </a:prstGeom>
          <a:noFill/>
          <a:ln w="1270">
            <a:solidFill>
              <a:srgbClr val="0040F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Version Control (Git)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Version control is essential for tracking changes to your code.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Git is the most popular version control system.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concepts: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Repositories (Repos):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Where your code lives.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Commits: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Snapshots of your code at a specific point in time.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Branches: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Parallel lines of development.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Merging: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Combining changes from different branches.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Platforms like GitHub, GitLab, and Bitbucket use Git.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38802" y="426064"/>
            <a:ext cx="182880" cy="182880"/>
          </a:xfrm>
          <a:prstGeom prst="cube">
            <a:avLst/>
          </a:prstGeom>
          <a:noFill/>
          <a:ln w="1270">
            <a:solidFill>
              <a:srgbClr val="29B40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504673" y="2090721"/>
            <a:ext cx="182880" cy="182880"/>
          </a:xfrm>
          <a:prstGeom prst="triangle">
            <a:avLst/>
          </a:prstGeom>
          <a:noFill/>
          <a:ln w="1270">
            <a:solidFill>
              <a:srgbClr val="E0720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496" y="1727102"/>
            <a:ext cx="182880" cy="182880"/>
          </a:xfrm>
          <a:prstGeom prst="cube">
            <a:avLst/>
          </a:prstGeom>
          <a:noFill/>
          <a:ln w="1270">
            <a:solidFill>
              <a:srgbClr val="A636D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746473" y="3737852"/>
            <a:ext cx="182880" cy="182880"/>
          </a:xfrm>
          <a:prstGeom prst="rect">
            <a:avLst/>
          </a:prstGeom>
          <a:noFill/>
          <a:ln w="1270">
            <a:solidFill>
              <a:srgbClr val="42BA5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95723" y="3127326"/>
            <a:ext cx="182880" cy="182880"/>
          </a:xfrm>
          <a:prstGeom prst="triangle">
            <a:avLst/>
          </a:prstGeom>
          <a:noFill/>
          <a:ln w="1270">
            <a:solidFill>
              <a:srgbClr val="AAACF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Testing: Why It's Important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helps ensure the quality and reliability of your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Find and fix bugs early.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Improve code quality.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Increase confidence in the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Types of testing: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Unit testing, integration testing, system testing, user acceptance testing.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184936" y="4548481"/>
            <a:ext cx="182880" cy="182880"/>
          </a:xfrm>
          <a:prstGeom prst="cube">
            <a:avLst/>
          </a:prstGeom>
          <a:noFill/>
          <a:ln w="1270">
            <a:solidFill>
              <a:srgbClr val="29B4F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42982" y="1682282"/>
            <a:ext cx="182880" cy="182880"/>
          </a:xfrm>
          <a:prstGeom prst="triangle">
            <a:avLst/>
          </a:prstGeom>
          <a:noFill/>
          <a:ln w="1270">
            <a:solidFill>
              <a:srgbClr val="98911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08524" y="213494"/>
            <a:ext cx="182880" cy="182880"/>
          </a:xfrm>
          <a:prstGeom prst="triangle">
            <a:avLst/>
          </a:prstGeom>
          <a:noFill/>
          <a:ln w="1270">
            <a:solidFill>
              <a:srgbClr val="45F00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43380" y="2527868"/>
            <a:ext cx="182880" cy="182880"/>
          </a:xfrm>
          <a:prstGeom prst="sun">
            <a:avLst/>
          </a:prstGeom>
          <a:noFill/>
          <a:ln w="1270">
            <a:solidFill>
              <a:srgbClr val="0F45B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07681" y="88827"/>
            <a:ext cx="182880" cy="182880"/>
          </a:xfrm>
          <a:prstGeom prst="cube">
            <a:avLst/>
          </a:prstGeom>
          <a:noFill/>
          <a:ln w="1270">
            <a:solidFill>
              <a:srgbClr val="0C999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Unit Testing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Unit Testing: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 individual components (units) of code in isolation.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Write tests that verify the functionality of each unit.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Faster feedback, easier to debug, helps prevent regressions.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660493" y="695823"/>
            <a:ext cx="182880" cy="182880"/>
          </a:xfrm>
          <a:prstGeom prst="cube">
            <a:avLst/>
          </a:prstGeom>
          <a:noFill/>
          <a:ln w="1270">
            <a:solidFill>
              <a:srgbClr val="7E13E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20880" y="635798"/>
            <a:ext cx="182880" cy="182880"/>
          </a:xfrm>
          <a:prstGeom prst="rect">
            <a:avLst/>
          </a:prstGeom>
          <a:noFill/>
          <a:ln w="1270">
            <a:solidFill>
              <a:srgbClr val="3CB86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62698" y="2331851"/>
            <a:ext cx="182880" cy="182880"/>
          </a:xfrm>
          <a:prstGeom prst="rect">
            <a:avLst/>
          </a:prstGeom>
          <a:noFill/>
          <a:ln w="1270">
            <a:solidFill>
              <a:srgbClr val="EE569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65601" y="3558607"/>
            <a:ext cx="182880" cy="182880"/>
          </a:xfrm>
          <a:prstGeom prst="triangle">
            <a:avLst/>
          </a:prstGeom>
          <a:noFill/>
          <a:ln w="1270">
            <a:solidFill>
              <a:srgbClr val="038AD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046089" y="3152818"/>
            <a:ext cx="182880" cy="182880"/>
          </a:xfrm>
          <a:prstGeom prst="sun">
            <a:avLst/>
          </a:prstGeom>
          <a:noFill/>
          <a:ln w="1270">
            <a:solidFill>
              <a:srgbClr val="5EB17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Tools &amp; Technologies: IDEs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Integrated Development Environments (IDEs) provide a comprehensive environment for software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Examples: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Visual Studio Code, IntelliJ IDEA, Eclipse.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Features: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Code completion, debugging, refactoring, version control integration.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185292" y="1101073"/>
            <a:ext cx="182880" cy="182880"/>
          </a:xfrm>
          <a:prstGeom prst="triangle">
            <a:avLst/>
          </a:prstGeom>
          <a:noFill/>
          <a:ln w="1270">
            <a:solidFill>
              <a:srgbClr val="FAB88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8121" y="1433602"/>
            <a:ext cx="182880" cy="182880"/>
          </a:xfrm>
          <a:prstGeom prst="rect">
            <a:avLst/>
          </a:prstGeom>
          <a:noFill/>
          <a:ln w="1270">
            <a:solidFill>
              <a:srgbClr val="249AD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076999" y="2011961"/>
            <a:ext cx="182880" cy="182880"/>
          </a:xfrm>
          <a:prstGeom prst="triangle">
            <a:avLst/>
          </a:prstGeom>
          <a:noFill/>
          <a:ln w="1270">
            <a:solidFill>
              <a:srgbClr val="391A6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4779" y="2512705"/>
            <a:ext cx="182880" cy="182880"/>
          </a:xfrm>
          <a:prstGeom prst="rect">
            <a:avLst/>
          </a:prstGeom>
          <a:noFill/>
          <a:ln w="1270">
            <a:solidFill>
              <a:srgbClr val="8582F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67017" y="958900"/>
            <a:ext cx="182880" cy="182880"/>
          </a:xfrm>
          <a:prstGeom prst="triangle">
            <a:avLst/>
          </a:prstGeom>
          <a:noFill/>
          <a:ln w="1270">
            <a:solidFill>
              <a:srgbClr val="14FB1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Tools &amp; Technologies: Languages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Programming Languages: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Python: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Versatile, easy to learn, used in web development, data science, and more.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JavaScript: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Essential for front-end web development, also used for back-end with Node.js.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Java: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Widely used in enterprise applications, Android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C#: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Developed by Microsoft, used for Windows applications and game development (Unity).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C++: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Powerful, used for system programming, game development, and high-performance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648243" y="3998258"/>
            <a:ext cx="182880" cy="182880"/>
          </a:xfrm>
          <a:prstGeom prst="sun">
            <a:avLst/>
          </a:prstGeom>
          <a:noFill/>
          <a:ln w="1270">
            <a:solidFill>
              <a:srgbClr val="9343C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064773" y="961749"/>
            <a:ext cx="182880" cy="182880"/>
          </a:xfrm>
          <a:prstGeom prst="cube">
            <a:avLst/>
          </a:prstGeom>
          <a:noFill/>
          <a:ln w="1270">
            <a:solidFill>
              <a:srgbClr val="085F3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13452" y="109078"/>
            <a:ext cx="182880" cy="182880"/>
          </a:xfrm>
          <a:prstGeom prst="cube">
            <a:avLst/>
          </a:prstGeom>
          <a:noFill/>
          <a:ln w="1270">
            <a:solidFill>
              <a:srgbClr val="63E04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40658" y="75488"/>
            <a:ext cx="182880" cy="182880"/>
          </a:xfrm>
          <a:prstGeom prst="triangle">
            <a:avLst/>
          </a:prstGeom>
          <a:noFill/>
          <a:ln w="1270">
            <a:solidFill>
              <a:srgbClr val="8A65E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451726" y="2514076"/>
            <a:ext cx="182880" cy="182880"/>
          </a:xfrm>
          <a:prstGeom prst="sun">
            <a:avLst/>
          </a:prstGeom>
          <a:noFill/>
          <a:ln w="1270">
            <a:solidFill>
              <a:srgbClr val="C2C9A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Important Tools &amp; Technologies: Frameworks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Frameworks provide a structure for building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Web Frameworks: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React, Angular, Vue.js (JavaScript):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building user interfaces.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Django, Flask (Python):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building web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Spring (Java):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building enterprise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Mobile Frameworks: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React Native, Flutter: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For building cross-platform mobile apps.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635728" y="2719164"/>
            <a:ext cx="182880" cy="182880"/>
          </a:xfrm>
          <a:prstGeom prst="triangle">
            <a:avLst/>
          </a:prstGeom>
          <a:noFill/>
          <a:ln w="1270">
            <a:solidFill>
              <a:srgbClr val="0DCCF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039663" y="1898756"/>
            <a:ext cx="182880" cy="182880"/>
          </a:xfrm>
          <a:prstGeom prst="rect">
            <a:avLst/>
          </a:prstGeom>
          <a:noFill/>
          <a:ln w="1270">
            <a:solidFill>
              <a:srgbClr val="D6B13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84428" y="1825879"/>
            <a:ext cx="182880" cy="182880"/>
          </a:xfrm>
          <a:prstGeom prst="cube">
            <a:avLst/>
          </a:prstGeom>
          <a:noFill/>
          <a:ln w="1270">
            <a:solidFill>
              <a:srgbClr val="787A2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04102" y="1056926"/>
            <a:ext cx="182880" cy="182880"/>
          </a:xfrm>
          <a:prstGeom prst="triangle">
            <a:avLst/>
          </a:prstGeom>
          <a:noFill/>
          <a:ln w="1270">
            <a:solidFill>
              <a:srgbClr val="DAC60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90320" y="4521576"/>
            <a:ext cx="182880" cy="182880"/>
          </a:xfrm>
          <a:prstGeom prst="triangle">
            <a:avLst/>
          </a:prstGeom>
          <a:noFill/>
          <a:ln w="1270">
            <a:solidFill>
              <a:srgbClr val="A434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Databases: Storing and Retrieving Data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Databases are used to store and manage data.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Relational Databases (SQL):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MySQL, PostgreSQL, Oracle.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NoSQL Databases: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MongoDB, Cassandra.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Choosing the right database depends on the application's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24648" y="3771046"/>
            <a:ext cx="182880" cy="182880"/>
          </a:xfrm>
          <a:prstGeom prst="triangle">
            <a:avLst/>
          </a:prstGeom>
          <a:noFill/>
          <a:ln w="1270">
            <a:solidFill>
              <a:srgbClr val="78375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03233" y="1159766"/>
            <a:ext cx="182880" cy="182880"/>
          </a:xfrm>
          <a:prstGeom prst="triangle">
            <a:avLst/>
          </a:prstGeom>
          <a:noFill/>
          <a:ln w="1270">
            <a:solidFill>
              <a:srgbClr val="7F3D8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21437" y="236889"/>
            <a:ext cx="182880" cy="182880"/>
          </a:xfrm>
          <a:prstGeom prst="rect">
            <a:avLst/>
          </a:prstGeom>
          <a:noFill/>
          <a:ln w="1270">
            <a:solidFill>
              <a:srgbClr val="E6451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225154" y="2166270"/>
            <a:ext cx="182880" cy="182880"/>
          </a:xfrm>
          <a:prstGeom prst="cube">
            <a:avLst/>
          </a:prstGeom>
          <a:noFill/>
          <a:ln w="1270">
            <a:solidFill>
              <a:srgbClr val="386D0C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155987" y="2322815"/>
            <a:ext cx="182880" cy="182880"/>
          </a:xfrm>
          <a:prstGeom prst="triangle">
            <a:avLst/>
          </a:prstGeom>
          <a:noFill/>
          <a:ln w="1270">
            <a:solidFill>
              <a:srgbClr val="C190F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Cloud Computing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Cloud Computing enables on-demand access to computing resources.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Popular Cloud Platforms: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AWS (Amazon Web Services), Azure (Microsoft Azure), Google Cloud Platform (GCP).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Scalability, cost-effectiveness, reliability.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5263" y="1891009"/>
            <a:ext cx="182880" cy="182880"/>
          </a:xfrm>
          <a:prstGeom prst="rect">
            <a:avLst/>
          </a:prstGeom>
          <a:noFill/>
          <a:ln w="1270">
            <a:solidFill>
              <a:srgbClr val="88B47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71837" y="4487881"/>
            <a:ext cx="182880" cy="182880"/>
          </a:xfrm>
          <a:prstGeom prst="rect">
            <a:avLst/>
          </a:prstGeom>
          <a:noFill/>
          <a:ln w="1270">
            <a:solidFill>
              <a:srgbClr val="B587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95387" y="4111403"/>
            <a:ext cx="182880" cy="182880"/>
          </a:xfrm>
          <a:prstGeom prst="sun">
            <a:avLst/>
          </a:prstGeom>
          <a:noFill/>
          <a:ln w="1270">
            <a:solidFill>
              <a:srgbClr val="487D9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682633" y="2345619"/>
            <a:ext cx="182880" cy="182880"/>
          </a:xfrm>
          <a:prstGeom prst="rect">
            <a:avLst/>
          </a:prstGeom>
          <a:noFill/>
          <a:ln w="1270">
            <a:solidFill>
              <a:srgbClr val="DA0B1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0235" y="4083930"/>
            <a:ext cx="182880" cy="182880"/>
          </a:xfrm>
          <a:prstGeom prst="rect">
            <a:avLst/>
          </a:prstGeom>
          <a:noFill/>
          <a:ln w="1270">
            <a:solidFill>
              <a:srgbClr val="EEECE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Front-End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Front-End Developers: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the user interface (UI) and user experience (UX).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HTML, CSS, and JavaScript to build websites and web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 closely with designers to implement visual designs.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398976" y="4366698"/>
            <a:ext cx="182880" cy="182880"/>
          </a:xfrm>
          <a:prstGeom prst="cube">
            <a:avLst/>
          </a:prstGeom>
          <a:noFill/>
          <a:ln w="1270">
            <a:solidFill>
              <a:srgbClr val="25AD8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57874" y="3539986"/>
            <a:ext cx="182880" cy="182880"/>
          </a:xfrm>
          <a:prstGeom prst="rect">
            <a:avLst/>
          </a:prstGeom>
          <a:noFill/>
          <a:ln w="1270">
            <a:solidFill>
              <a:srgbClr val="17909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98757" y="1089031"/>
            <a:ext cx="182880" cy="182880"/>
          </a:xfrm>
          <a:prstGeom prst="sun">
            <a:avLst/>
          </a:prstGeom>
          <a:noFill/>
          <a:ln w="1270">
            <a:solidFill>
              <a:srgbClr val="4AE5F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784749" y="2318113"/>
            <a:ext cx="182880" cy="182880"/>
          </a:xfrm>
          <a:prstGeom prst="triangle">
            <a:avLst/>
          </a:prstGeom>
          <a:noFill/>
          <a:ln w="1270">
            <a:solidFill>
              <a:srgbClr val="BD90D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111180" y="2489778"/>
            <a:ext cx="182880" cy="182880"/>
          </a:xfrm>
          <a:prstGeom prst="triangle">
            <a:avLst/>
          </a:prstGeom>
          <a:noFill/>
          <a:ln w="1270">
            <a:solidFill>
              <a:srgbClr val="EA694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Back-End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Back-End Developers: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the server-side logic and database interactions.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programming languages like Python, Java, or Node.js to build APIs and handle data processing.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Ensure the performance and security of the application.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12186" y="3924277"/>
            <a:ext cx="182880" cy="182880"/>
          </a:xfrm>
          <a:prstGeom prst="rect">
            <a:avLst/>
          </a:prstGeom>
          <a:noFill/>
          <a:ln w="1270">
            <a:solidFill>
              <a:srgbClr val="B1F64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289454" y="1533471"/>
            <a:ext cx="182880" cy="182880"/>
          </a:xfrm>
          <a:prstGeom prst="rect">
            <a:avLst/>
          </a:prstGeom>
          <a:noFill/>
          <a:ln w="1270">
            <a:solidFill>
              <a:srgbClr val="991BD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353078" y="2386597"/>
            <a:ext cx="182880" cy="182880"/>
          </a:xfrm>
          <a:prstGeom prst="triangle">
            <a:avLst/>
          </a:prstGeom>
          <a:noFill/>
          <a:ln w="1270">
            <a:solidFill>
              <a:srgbClr val="35050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961811" y="2981971"/>
            <a:ext cx="182880" cy="182880"/>
          </a:xfrm>
          <a:prstGeom prst="rect">
            <a:avLst/>
          </a:prstGeom>
          <a:noFill/>
          <a:ln w="1270">
            <a:solidFill>
              <a:srgbClr val="5CB3B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66218" y="3528279"/>
            <a:ext cx="182880" cy="182880"/>
          </a:xfrm>
          <a:prstGeom prst="triangle">
            <a:avLst/>
          </a:prstGeom>
          <a:noFill/>
          <a:ln w="1270">
            <a:solidFill>
              <a:srgbClr val="F5086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Software Engineering?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Engineering 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More than just coding!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It's a process.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Designing, developing, testing, and maintaining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software applications.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Solving problems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using technology.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Working in teams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to build complex systems.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Ensuring quality, reliability, and scalability.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50399" y="2135473"/>
            <a:ext cx="182880" cy="182880"/>
          </a:xfrm>
          <a:prstGeom prst="rect">
            <a:avLst/>
          </a:prstGeom>
          <a:noFill/>
          <a:ln w="1270">
            <a:solidFill>
              <a:srgbClr val="6FD8B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23842" y="2763840"/>
            <a:ext cx="182880" cy="182880"/>
          </a:xfrm>
          <a:prstGeom prst="rect">
            <a:avLst/>
          </a:prstGeom>
          <a:noFill/>
          <a:ln w="1270">
            <a:solidFill>
              <a:srgbClr val="95ECA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800841" y="802459"/>
            <a:ext cx="182880" cy="182880"/>
          </a:xfrm>
          <a:prstGeom prst="cube">
            <a:avLst/>
          </a:prstGeom>
          <a:noFill/>
          <a:ln w="1270">
            <a:solidFill>
              <a:srgbClr val="68D01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28620" y="646486"/>
            <a:ext cx="182880" cy="182880"/>
          </a:xfrm>
          <a:prstGeom prst="rect">
            <a:avLst/>
          </a:prstGeom>
          <a:noFill/>
          <a:ln w="1270">
            <a:solidFill>
              <a:srgbClr val="68838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950064" y="3996069"/>
            <a:ext cx="182880" cy="182880"/>
          </a:xfrm>
          <a:prstGeom prst="rect">
            <a:avLst/>
          </a:prstGeom>
          <a:noFill/>
          <a:ln w="1270">
            <a:solidFill>
              <a:srgbClr val="BABDC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Full-Stack Developer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Full-Stack Developers: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Proficient in both front-end and back-end technologies.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Can work on all aspects of the application.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Highly versatile and in demand.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658522" y="1597296"/>
            <a:ext cx="182880" cy="182880"/>
          </a:xfrm>
          <a:prstGeom prst="sun">
            <a:avLst/>
          </a:prstGeom>
          <a:noFill/>
          <a:ln w="1270">
            <a:solidFill>
              <a:srgbClr val="5968B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795045" y="3618993"/>
            <a:ext cx="182880" cy="182880"/>
          </a:xfrm>
          <a:prstGeom prst="sun">
            <a:avLst/>
          </a:prstGeom>
          <a:noFill/>
          <a:ln w="1270">
            <a:solidFill>
              <a:srgbClr val="63738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111151" y="1487008"/>
            <a:ext cx="182880" cy="182880"/>
          </a:xfrm>
          <a:prstGeom prst="sun">
            <a:avLst/>
          </a:prstGeom>
          <a:noFill/>
          <a:ln w="1270">
            <a:solidFill>
              <a:srgbClr val="8F55F1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249575" y="2325376"/>
            <a:ext cx="182880" cy="182880"/>
          </a:xfrm>
          <a:prstGeom prst="sun">
            <a:avLst/>
          </a:prstGeom>
          <a:noFill/>
          <a:ln w="1270">
            <a:solidFill>
              <a:srgbClr val="9806E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56323" y="3259574"/>
            <a:ext cx="182880" cy="182880"/>
          </a:xfrm>
          <a:prstGeom prst="rect">
            <a:avLst/>
          </a:prstGeom>
          <a:noFill/>
          <a:ln w="1270">
            <a:solidFill>
              <a:srgbClr val="EBA99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DevOps Engineer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DevOps Engineers: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automating and streamlining the software development and deployment process.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tools like Docker, Kubernetes, and Jenkins to build and manage infrastructure.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Bridge the gap between development and operations teams.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72611" y="3014774"/>
            <a:ext cx="182880" cy="182880"/>
          </a:xfrm>
          <a:prstGeom prst="rect">
            <a:avLst/>
          </a:prstGeom>
          <a:noFill/>
          <a:ln w="1270">
            <a:solidFill>
              <a:srgbClr val="4D8E7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68026" y="3296940"/>
            <a:ext cx="182880" cy="182880"/>
          </a:xfrm>
          <a:prstGeom prst="rect">
            <a:avLst/>
          </a:prstGeom>
          <a:noFill/>
          <a:ln w="1270">
            <a:solidFill>
              <a:srgbClr val="57B11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607428" y="4496251"/>
            <a:ext cx="182880" cy="182880"/>
          </a:xfrm>
          <a:prstGeom prst="rect">
            <a:avLst/>
          </a:prstGeom>
          <a:noFill/>
          <a:ln w="1270">
            <a:solidFill>
              <a:srgbClr val="DB5DBF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555374" y="171962"/>
            <a:ext cx="182880" cy="182880"/>
          </a:xfrm>
          <a:prstGeom prst="rect">
            <a:avLst/>
          </a:prstGeom>
          <a:noFill/>
          <a:ln w="1270">
            <a:solidFill>
              <a:srgbClr val="9A455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134831" y="4010239"/>
            <a:ext cx="182880" cy="182880"/>
          </a:xfrm>
          <a:prstGeom prst="triangle">
            <a:avLst/>
          </a:prstGeom>
          <a:noFill/>
          <a:ln w="1270">
            <a:solidFill>
              <a:srgbClr val="37D57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Career Paths: Data Scientist/Engineer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Data Scientists/Engineers: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Focus on collecting, processing, and analyzing large datasets.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programming languages like Python and R, along with specialized libraries, for data analysis and machine learning.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Build data pipelines and machine learning models to solve business problems.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51015" y="3037553"/>
            <a:ext cx="182880" cy="182880"/>
          </a:xfrm>
          <a:prstGeom prst="cube">
            <a:avLst/>
          </a:prstGeom>
          <a:noFill/>
          <a:ln w="1270">
            <a:solidFill>
              <a:srgbClr val="02F25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28421" y="383832"/>
            <a:ext cx="182880" cy="182880"/>
          </a:xfrm>
          <a:prstGeom prst="cube">
            <a:avLst/>
          </a:prstGeom>
          <a:noFill/>
          <a:ln w="1270">
            <a:solidFill>
              <a:srgbClr val="08A5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427846" y="3906628"/>
            <a:ext cx="182880" cy="182880"/>
          </a:xfrm>
          <a:prstGeom prst="triangle">
            <a:avLst/>
          </a:prstGeom>
          <a:noFill/>
          <a:ln w="1270">
            <a:solidFill>
              <a:srgbClr val="C9F14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396789" y="3322052"/>
            <a:ext cx="182880" cy="182880"/>
          </a:xfrm>
          <a:prstGeom prst="sun">
            <a:avLst/>
          </a:prstGeom>
          <a:noFill/>
          <a:ln w="1270">
            <a:solidFill>
              <a:srgbClr val="46A3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040151" y="1720036"/>
            <a:ext cx="182880" cy="182880"/>
          </a:xfrm>
          <a:prstGeom prst="sun">
            <a:avLst/>
          </a:prstGeom>
          <a:noFill/>
          <a:ln w="1270">
            <a:solidFill>
              <a:srgbClr val="DBFA4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Continuous Learning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engineering is a constantly evolving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Stay up-to-date with the latest technologies and trends.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Attend conferences and workshops.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blogs and articles.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Contribute to open-source projects.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329510" y="2789268"/>
            <a:ext cx="182880" cy="182880"/>
          </a:xfrm>
          <a:prstGeom prst="sun">
            <a:avLst/>
          </a:prstGeom>
          <a:noFill/>
          <a:ln w="1270">
            <a:solidFill>
              <a:srgbClr val="41B27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339067" y="4116341"/>
            <a:ext cx="182880" cy="182880"/>
          </a:xfrm>
          <a:prstGeom prst="triangle">
            <a:avLst/>
          </a:prstGeom>
          <a:noFill/>
          <a:ln w="1270">
            <a:solidFill>
              <a:srgbClr val="71DB3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199273" y="1918237"/>
            <a:ext cx="182880" cy="182880"/>
          </a:xfrm>
          <a:prstGeom prst="rect">
            <a:avLst/>
          </a:prstGeom>
          <a:noFill/>
          <a:ln w="1270">
            <a:solidFill>
              <a:srgbClr val="C55FA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24595" y="3920605"/>
            <a:ext cx="182880" cy="182880"/>
          </a:xfrm>
          <a:prstGeom prst="sun">
            <a:avLst/>
          </a:prstGeom>
          <a:noFill/>
          <a:ln w="1270">
            <a:solidFill>
              <a:srgbClr val="2AB79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71633" y="838370"/>
            <a:ext cx="182880" cy="182880"/>
          </a:xfrm>
          <a:prstGeom prst="cube">
            <a:avLst/>
          </a:prstGeom>
          <a:noFill/>
          <a:ln w="1270">
            <a:solidFill>
              <a:srgbClr val="0666F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Resources for Learning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There are many great resources to help you learn software engineering: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Courses: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Coursera, edX, Udemy, Udacity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Bootcamps: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Offer intensive, hands-on training.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Documentation: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Official documentation for languages and frameworks is crucial.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Online Communities: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Stack Overflow, Reddit (r/programming, r/learnprogramming), and other forums.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615760" y="2815574"/>
            <a:ext cx="182880" cy="182880"/>
          </a:xfrm>
          <a:prstGeom prst="cube">
            <a:avLst/>
          </a:prstGeom>
          <a:noFill/>
          <a:ln w="1270">
            <a:solidFill>
              <a:srgbClr val="5B38D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711858" y="711957"/>
            <a:ext cx="182880" cy="182880"/>
          </a:xfrm>
          <a:prstGeom prst="sun">
            <a:avLst/>
          </a:prstGeom>
          <a:noFill/>
          <a:ln w="1270">
            <a:solidFill>
              <a:srgbClr val="3C33C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750535" y="1442389"/>
            <a:ext cx="182880" cy="182880"/>
          </a:xfrm>
          <a:prstGeom prst="sun">
            <a:avLst/>
          </a:prstGeom>
          <a:noFill/>
          <a:ln w="1270">
            <a:solidFill>
              <a:srgbClr val="FD172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03185" y="106423"/>
            <a:ext cx="182880" cy="182880"/>
          </a:xfrm>
          <a:prstGeom prst="triangle">
            <a:avLst/>
          </a:prstGeom>
          <a:noFill/>
          <a:ln w="1270">
            <a:solidFill>
              <a:srgbClr val="164087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157539" y="1866364"/>
            <a:ext cx="182880" cy="182880"/>
          </a:xfrm>
          <a:prstGeom prst="cube">
            <a:avLst/>
          </a:prstGeom>
          <a:noFill/>
          <a:ln w="1270">
            <a:solidFill>
              <a:srgbClr val="44279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Software Engineering is a challenging but rewarding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requires a combination of technical skills and problem-solving abilities.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 offers a wide range of career opportunities.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Keep learning and practicing to become a successful software engineer!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740003" y="4206855"/>
            <a:ext cx="182880" cy="182880"/>
          </a:xfrm>
          <a:prstGeom prst="triangle">
            <a:avLst/>
          </a:prstGeom>
          <a:noFill/>
          <a:ln w="1270">
            <a:solidFill>
              <a:srgbClr val="E1BD8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83993" y="2753326"/>
            <a:ext cx="182880" cy="182880"/>
          </a:xfrm>
          <a:prstGeom prst="cube">
            <a:avLst/>
          </a:prstGeom>
          <a:noFill/>
          <a:ln w="1270">
            <a:solidFill>
              <a:srgbClr val="5D294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12349" y="2114549"/>
            <a:ext cx="182880" cy="182880"/>
          </a:xfrm>
          <a:prstGeom prst="rect">
            <a:avLst/>
          </a:prstGeom>
          <a:noFill/>
          <a:ln w="1270">
            <a:solidFill>
              <a:srgbClr val="E9F3D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523891" y="951431"/>
            <a:ext cx="182880" cy="182880"/>
          </a:xfrm>
          <a:prstGeom prst="cube">
            <a:avLst/>
          </a:prstGeom>
          <a:noFill/>
          <a:ln w="1270">
            <a:solidFill>
              <a:srgbClr val="EDCDE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85436" y="2922905"/>
            <a:ext cx="182880" cy="182880"/>
          </a:xfrm>
          <a:prstGeom prst="triangle">
            <a:avLst/>
          </a:prstGeom>
          <a:noFill/>
          <a:ln w="1270">
            <a:solidFill>
              <a:srgbClr val="BE0A3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Software Development Lifecycle (SDLC)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SDLC is a structured approach to building software. A common model includes these phases: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Planning: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Defining the project's goals and scope.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Requirements Analysis: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Gathering and documenting user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Design: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Creating a blueprint for the software.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Implementation (Coding):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Writing the actual code.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Testing: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Finding and fixing bugs.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Deployment: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Releasing the software to users.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Maintenance: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Providing ongoing support and updates.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73145" y="2961772"/>
            <a:ext cx="182880" cy="182880"/>
          </a:xfrm>
          <a:prstGeom prst="rect">
            <a:avLst/>
          </a:prstGeom>
          <a:noFill/>
          <a:ln w="1270">
            <a:solidFill>
              <a:srgbClr val="5D94E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845058" y="288556"/>
            <a:ext cx="182880" cy="182880"/>
          </a:xfrm>
          <a:prstGeom prst="sun">
            <a:avLst/>
          </a:prstGeom>
          <a:noFill/>
          <a:ln w="1270">
            <a:solidFill>
              <a:srgbClr val="276C7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197517" y="3876352"/>
            <a:ext cx="182880" cy="182880"/>
          </a:xfrm>
          <a:prstGeom prst="cube">
            <a:avLst/>
          </a:prstGeom>
          <a:noFill/>
          <a:ln w="1270">
            <a:solidFill>
              <a:srgbClr val="D715B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231709" y="265901"/>
            <a:ext cx="182880" cy="182880"/>
          </a:xfrm>
          <a:prstGeom prst="triangle">
            <a:avLst/>
          </a:prstGeom>
          <a:noFill/>
          <a:ln w="1270">
            <a:solidFill>
              <a:srgbClr val="D11D7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33328" y="2552123"/>
            <a:ext cx="182880" cy="182880"/>
          </a:xfrm>
          <a:prstGeom prst="triangle">
            <a:avLst/>
          </a:prstGeom>
          <a:noFill/>
          <a:ln w="1270">
            <a:solidFill>
              <a:srgbClr val="D5AEC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Methodologies: Waterfall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Waterfall model: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Sequential: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Each phase must be completed before moving to the next.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Structured: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Clear documentation and sign-offs at each stage.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Suitable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Projects with well-defined requirements and minimal changes.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Limitations: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Inflexible and difficult to adapt to changing needs.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757186" y="2565268"/>
            <a:ext cx="182880" cy="182880"/>
          </a:xfrm>
          <a:prstGeom prst="rect">
            <a:avLst/>
          </a:prstGeom>
          <a:noFill/>
          <a:ln w="1270">
            <a:solidFill>
              <a:srgbClr val="0232D2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380879" y="1067467"/>
            <a:ext cx="182880" cy="182880"/>
          </a:xfrm>
          <a:prstGeom prst="cube">
            <a:avLst/>
          </a:prstGeom>
          <a:noFill/>
          <a:ln w="1270">
            <a:solidFill>
              <a:srgbClr val="45588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36534" y="4556767"/>
            <a:ext cx="182880" cy="182880"/>
          </a:xfrm>
          <a:prstGeom prst="triangle">
            <a:avLst/>
          </a:prstGeom>
          <a:noFill/>
          <a:ln w="1270">
            <a:solidFill>
              <a:srgbClr val="FC8CE9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333533" y="2285755"/>
            <a:ext cx="182880" cy="182880"/>
          </a:xfrm>
          <a:prstGeom prst="triangle">
            <a:avLst/>
          </a:prstGeom>
          <a:noFill/>
          <a:ln w="1270">
            <a:solidFill>
              <a:srgbClr val="644BB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215789" y="2295541"/>
            <a:ext cx="182880" cy="182880"/>
          </a:xfrm>
          <a:prstGeom prst="rect">
            <a:avLst/>
          </a:prstGeom>
          <a:noFill/>
          <a:ln w="1270">
            <a:solidFill>
              <a:srgbClr val="0484E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Common Methodologies: Agile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Agile methodologies (e.g., Scrum, Kanban):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Iterative: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Develop in short cycles (sprints).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Flexible: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Adapt to changing requirements.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Collaborative: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Constant communication between developers, testers, and stakeholders.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Suitable for: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Projects with evolving requirements and a need for rapid development.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65228" y="1965788"/>
            <a:ext cx="182880" cy="182880"/>
          </a:xfrm>
          <a:prstGeom prst="rect">
            <a:avLst/>
          </a:prstGeom>
          <a:noFill/>
          <a:ln w="1270">
            <a:solidFill>
              <a:srgbClr val="9A9D4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967887" y="1848590"/>
            <a:ext cx="182880" cy="182880"/>
          </a:xfrm>
          <a:prstGeom prst="rect">
            <a:avLst/>
          </a:prstGeom>
          <a:noFill/>
          <a:ln w="1270">
            <a:solidFill>
              <a:srgbClr val="0F652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777382" y="4033321"/>
            <a:ext cx="182880" cy="182880"/>
          </a:xfrm>
          <a:prstGeom prst="sun">
            <a:avLst/>
          </a:prstGeom>
          <a:noFill/>
          <a:ln w="1270">
            <a:solidFill>
              <a:srgbClr val="13976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929439" y="2819146"/>
            <a:ext cx="182880" cy="182880"/>
          </a:xfrm>
          <a:prstGeom prst="triangle">
            <a:avLst/>
          </a:prstGeom>
          <a:noFill/>
          <a:ln w="1270">
            <a:solidFill>
              <a:srgbClr val="1BFA2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55515" y="2854997"/>
            <a:ext cx="182880" cy="182880"/>
          </a:xfrm>
          <a:prstGeom prst="cube">
            <a:avLst/>
          </a:prstGeom>
          <a:noFill/>
          <a:ln w="1270">
            <a:solidFill>
              <a:srgbClr val="19262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Agile: Key Concepts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Key Agile Concepts: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Sprints: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Short, time-boxed periods (usually 1-4 weeks) for developing features.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Daily Stand-ups: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Brief meetings for team members to share progress and challenges.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Product Backlog: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prioritized list of features to be implemented.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Sprint Planning: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Selecting tasks from the backlog for the next sprint.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Retrospectives: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Reviewing the sprint to identify areas for improvement.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76276" y="1078284"/>
            <a:ext cx="182880" cy="182880"/>
          </a:xfrm>
          <a:prstGeom prst="cube">
            <a:avLst/>
          </a:prstGeom>
          <a:noFill/>
          <a:ln w="1270">
            <a:solidFill>
              <a:srgbClr val="7BEF9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95998" y="4148029"/>
            <a:ext cx="182880" cy="182880"/>
          </a:xfrm>
          <a:prstGeom prst="triangle">
            <a:avLst/>
          </a:prstGeom>
          <a:noFill/>
          <a:ln w="1270">
            <a:solidFill>
              <a:srgbClr val="073AD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58726" y="1990974"/>
            <a:ext cx="182880" cy="182880"/>
          </a:xfrm>
          <a:prstGeom prst="triangle">
            <a:avLst/>
          </a:prstGeom>
          <a:noFill/>
          <a:ln w="1270">
            <a:solidFill>
              <a:srgbClr val="BC2C4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11301" y="315060"/>
            <a:ext cx="182880" cy="182880"/>
          </a:xfrm>
          <a:prstGeom prst="rect">
            <a:avLst/>
          </a:prstGeom>
          <a:noFill/>
          <a:ln w="1270">
            <a:solidFill>
              <a:srgbClr val="DE5A4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569661" y="362937"/>
            <a:ext cx="182880" cy="182880"/>
          </a:xfrm>
          <a:prstGeom prst="cube">
            <a:avLst/>
          </a:prstGeom>
          <a:noFill/>
          <a:ln w="1270">
            <a:solidFill>
              <a:srgbClr val="30FE7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SOLID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SOLID Principles (for object-oriented design):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ingle Responsibility Principle: A class should have only one reason to change.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pen/Closed Principle: Software entities should be open for extension, but closed for modification.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iskov Substitution Principle: Subtypes must be substitutable for their base types.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nterface Segregation Principle: Clients should not be forced to depend on methods they do not use.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ependency Inversion Principle: Depend upon Abstractions. Do not depend upon concretions.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938470" y="394837"/>
            <a:ext cx="182880" cy="182880"/>
          </a:xfrm>
          <a:prstGeom prst="triangle">
            <a:avLst/>
          </a:prstGeom>
          <a:noFill/>
          <a:ln w="1270">
            <a:solidFill>
              <a:srgbClr val="FBE71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853506" y="2565384"/>
            <a:ext cx="182880" cy="182880"/>
          </a:xfrm>
          <a:prstGeom prst="triangle">
            <a:avLst/>
          </a:prstGeom>
          <a:noFill/>
          <a:ln w="1270">
            <a:solidFill>
              <a:srgbClr val="D7F2B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977309" y="245982"/>
            <a:ext cx="182880" cy="182880"/>
          </a:xfrm>
          <a:prstGeom prst="sun">
            <a:avLst/>
          </a:prstGeom>
          <a:noFill/>
          <a:ln w="1270">
            <a:solidFill>
              <a:srgbClr val="CBB50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10424" y="4314472"/>
            <a:ext cx="182880" cy="182880"/>
          </a:xfrm>
          <a:prstGeom prst="sun">
            <a:avLst/>
          </a:prstGeom>
          <a:noFill/>
          <a:ln w="1270">
            <a:solidFill>
              <a:srgbClr val="984B90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93991" y="1825696"/>
            <a:ext cx="182880" cy="182880"/>
          </a:xfrm>
          <a:prstGeom prst="triangle">
            <a:avLst/>
          </a:prstGeom>
          <a:noFill/>
          <a:ln w="1270">
            <a:solidFill>
              <a:srgbClr val="4BBB5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DRY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DRY: Don't Repeat Yourself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Avoid redundant code.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you find yourself writing the same code multiple times, abstract it into a reusable function or class.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Benefits: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Easier to maintain, less prone to errors.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469541" y="2884525"/>
            <a:ext cx="182880" cy="182880"/>
          </a:xfrm>
          <a:prstGeom prst="cube">
            <a:avLst/>
          </a:prstGeom>
          <a:noFill/>
          <a:ln w="1270">
            <a:solidFill>
              <a:srgbClr val="78C13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348869" y="560569"/>
            <a:ext cx="182880" cy="182880"/>
          </a:xfrm>
          <a:prstGeom prst="triangle">
            <a:avLst/>
          </a:prstGeom>
          <a:noFill/>
          <a:ln w="1270">
            <a:solidFill>
              <a:srgbClr val="18513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395704" y="2602704"/>
            <a:ext cx="182880" cy="182880"/>
          </a:xfrm>
          <a:prstGeom prst="rect">
            <a:avLst/>
          </a:prstGeom>
          <a:noFill/>
          <a:ln w="1270">
            <a:solidFill>
              <a:srgbClr val="3B5DB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35109" y="452643"/>
            <a:ext cx="182880" cy="182880"/>
          </a:xfrm>
          <a:prstGeom prst="cube">
            <a:avLst/>
          </a:prstGeom>
          <a:noFill/>
          <a:ln w="1270">
            <a:solidFill>
              <a:srgbClr val="7B807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175913" y="3153241"/>
            <a:ext cx="182880" cy="182880"/>
          </a:xfrm>
          <a:prstGeom prst="rect">
            <a:avLst/>
          </a:prstGeom>
          <a:noFill/>
          <a:ln w="1270">
            <a:solidFill>
              <a:srgbClr val="575A9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Principles: KISS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KISS: Keep It Simple, Stupid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Favor simple solutions over complex ones.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Simpler code is easier to understand, debug, and maintain.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Don't over-engineer!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2025-02-24T09:26:56Z</dcterms:created>
  <dcterms:modified xsi:type="dcterms:W3CDTF">2025-02-24T09:26:56Z</dcterms:modified>
</cp:coreProperties>
</file>