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301" r:id="rId10"/>
    <p:sldId id="269" r:id="rId11"/>
    <p:sldId id="272" r:id="rId12"/>
    <p:sldId id="271" r:id="rId13"/>
    <p:sldId id="273" r:id="rId14"/>
    <p:sldId id="274" r:id="rId15"/>
    <p:sldId id="275" r:id="rId16"/>
    <p:sldId id="262" r:id="rId17"/>
    <p:sldId id="263" r:id="rId18"/>
    <p:sldId id="276" r:id="rId19"/>
    <p:sldId id="277" r:id="rId20"/>
    <p:sldId id="280" r:id="rId21"/>
    <p:sldId id="279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2" r:id="rId31"/>
    <p:sldId id="291" r:id="rId32"/>
    <p:sldId id="290" r:id="rId33"/>
    <p:sldId id="293" r:id="rId34"/>
    <p:sldId id="295" r:id="rId35"/>
    <p:sldId id="297" r:id="rId36"/>
    <p:sldId id="296" r:id="rId37"/>
    <p:sldId id="298" r:id="rId38"/>
    <p:sldId id="299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2DACC-9372-4B88-B35E-68E31700FB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10CA3-8B20-4D57-B62A-49945965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10CA3-8B20-4D57-B62A-49945965E1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6A00-B258-4A0B-8C98-3452E0AE02AB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25F0-E5CF-48D2-9E85-2AE4CCD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ECE 571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 Protocol Controller: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Design &amp; Verification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Vijay E Arputharaj</a:t>
            </a:r>
          </a:p>
          <a:p>
            <a:r>
              <a:rPr lang="en-US" dirty="0" smtClean="0"/>
              <a:t>Akshay S </a:t>
            </a:r>
            <a:r>
              <a:rPr lang="en-US" dirty="0" err="1" smtClean="0"/>
              <a:t>Kotian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</a:t>
            </a:r>
          </a:p>
        </p:txBody>
      </p:sp>
    </p:spTree>
    <p:extLst>
      <p:ext uri="{BB962C8B-B14F-4D97-AF65-F5344CB8AC3E}">
        <p14:creationId xmlns:p14="http://schemas.microsoft.com/office/powerpoint/2010/main" val="30126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	0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	1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	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955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sz="2000" dirty="0"/>
              <a:t> 	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0	0	0	Bus Master!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0	1	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	1	</a:t>
            </a:r>
            <a:r>
              <a:rPr lang="en-US" dirty="0" smtClean="0">
                <a:solidFill>
                  <a:srgbClr val="FF0000"/>
                </a:solidFill>
              </a:rPr>
              <a:t>S	S</a:t>
            </a:r>
          </a:p>
        </p:txBody>
      </p:sp>
    </p:spTree>
    <p:extLst>
      <p:ext uri="{BB962C8B-B14F-4D97-AF65-F5344CB8AC3E}">
        <p14:creationId xmlns:p14="http://schemas.microsoft.com/office/powerpoint/2010/main" val="3968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Frame Formats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83" y="2516876"/>
            <a:ext cx="1106805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Frame Formats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55" y="2050765"/>
            <a:ext cx="4839269" cy="435133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Request Frame</a:t>
            </a:r>
          </a:p>
          <a:p>
            <a:pPr marL="457166" lvl="1" indent="0" algn="just">
              <a:lnSpc>
                <a:spcPct val="150000"/>
              </a:lnSpc>
              <a:buNone/>
            </a:pPr>
            <a:r>
              <a:rPr lang="en-US" dirty="0" smtClean="0"/>
              <a:t>- Similar to Data frame format but no Data field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Error Frame </a:t>
            </a:r>
          </a:p>
          <a:p>
            <a:pPr marL="457166" lvl="1" indent="0" algn="just">
              <a:lnSpc>
                <a:spcPct val="150000"/>
              </a:lnSpc>
              <a:buNone/>
            </a:pPr>
            <a:r>
              <a:rPr lang="en-US" dirty="0" smtClean="0"/>
              <a:t>- Fixed Frame format sent by all nodes on bus error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23" y="2050775"/>
            <a:ext cx="6784775" cy="37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" y="-15781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Flow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Content Placeholder 1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00" y="504968"/>
            <a:ext cx="6823881" cy="6114197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50" y="785885"/>
            <a:ext cx="4667252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Synthesizable Behavioral model of CAN Protocol Controller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System Verilog constructs for functional verification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 Veloce emulation in TBX mode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Studied Bosch’s CAN specification and designed from scratch , no existing code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7" y="1690690"/>
            <a:ext cx="5235055" cy="4573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87" y="3800090"/>
            <a:ext cx="4972052" cy="293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19" y="329432"/>
            <a:ext cx="501015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CONSTRUCTS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06" y="1813992"/>
            <a:ext cx="3990975" cy="4351339"/>
          </a:xfrm>
        </p:spPr>
        <p:txBody>
          <a:bodyPr/>
          <a:lstStyle/>
          <a:p>
            <a:r>
              <a:rPr lang="en-US" dirty="0" smtClean="0"/>
              <a:t>Parameters			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83" y="1813992"/>
            <a:ext cx="3990975" cy="3362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6971" y="1690695"/>
            <a:ext cx="2308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0" indent="-285730">
              <a:buFont typeface="Arial" panose="020B0604020202020204" pitchFamily="34" charset="0"/>
              <a:buChar char="•"/>
            </a:pPr>
            <a:r>
              <a:rPr lang="en-US" sz="2800" dirty="0"/>
              <a:t>Structures &amp; Unions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313" y="1163842"/>
            <a:ext cx="2762251" cy="54292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563" y="5176320"/>
            <a:ext cx="263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66" indent="-457166">
              <a:buFont typeface="Arial" panose="020B0604020202020204" pitchFamily="34" charset="0"/>
              <a:buChar char="•"/>
            </a:pPr>
            <a:r>
              <a:rPr lang="en-US" sz="2800" dirty="0" err="1"/>
              <a:t>Enums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3" y="5816883"/>
            <a:ext cx="7124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23" y="1378425"/>
            <a:ext cx="8321159" cy="53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Procedural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819476"/>
            <a:ext cx="10515600" cy="4351339"/>
          </a:xfrm>
        </p:spPr>
        <p:txBody>
          <a:bodyPr/>
          <a:lstStyle/>
          <a:p>
            <a:r>
              <a:rPr lang="en-US" dirty="0" err="1" smtClean="0"/>
              <a:t>always_ff</a:t>
            </a:r>
            <a:r>
              <a:rPr lang="en-US" dirty="0" smtClean="0"/>
              <a:t> &amp; unique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19" y="2353250"/>
            <a:ext cx="6377487" cy="2533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1274" y="1824755"/>
            <a:ext cx="140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66" indent="-457166">
              <a:buFont typeface="Arial" panose="020B0604020202020204" pitchFamily="34" charset="0"/>
              <a:buChar char="•"/>
            </a:pPr>
            <a:r>
              <a:rPr lang="en-US" sz="2800" dirty="0"/>
              <a:t>Tasks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586"/>
            <a:ext cx="4733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Others….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.* operator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2 state &amp; logic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Queues &amp; Associative arrays for debugging &amp; Scoreboard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 blocks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dirty="0" err="1" smtClean="0"/>
              <a:t>imeunit</a:t>
            </a:r>
            <a:r>
              <a:rPr lang="en-US" dirty="0" smtClean="0"/>
              <a:t> &amp; </a:t>
            </a:r>
            <a:r>
              <a:rPr lang="en-US" dirty="0" err="1" smtClean="0"/>
              <a:t>timeprecision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generate blocks to allow multiple node instantiations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CAN specifications such as Field widths are parameterized for code reusability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Flags for Debug, Assertion, Error inject &amp; </a:t>
            </a:r>
            <a:r>
              <a:rPr lang="en-US" dirty="0"/>
              <a:t>V</a:t>
            </a:r>
            <a:r>
              <a:rPr lang="en-US" dirty="0" smtClean="0"/>
              <a:t>eloce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Employed both immediate &amp; concurrent assertions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Helped us immensely to localize bugs at the early stages of design as each transaction took multiple cycles, looking at waveforms or $monitor output is tedious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the later part, developed separate assertion module which runs in parallel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Ensure nodes adhered to protocol throughout simulation and also prints out a scoreboard at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Immediate 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6" y="1825634"/>
            <a:ext cx="10352964" cy="4520585"/>
          </a:xfrm>
        </p:spPr>
        <p:txBody>
          <a:bodyPr>
            <a:normAutofit/>
          </a:bodyPr>
          <a:lstStyle/>
          <a:p>
            <a:pPr marL="800066" lvl="1" indent="-342900">
              <a:lnSpc>
                <a:spcPct val="150000"/>
              </a:lnSpc>
            </a:pPr>
            <a:r>
              <a:rPr lang="en-US" dirty="0" smtClean="0"/>
              <a:t>IFS Check: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457166"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800066" lvl="1" indent="-342900">
              <a:lnSpc>
                <a:spcPct val="150000"/>
              </a:lnSpc>
            </a:pPr>
            <a:r>
              <a:rPr lang="en-US" dirty="0" smtClean="0"/>
              <a:t>CRC Check: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77" y="2712396"/>
            <a:ext cx="7113007" cy="74015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86" y="4489438"/>
            <a:ext cx="8243887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Concurrent Assertions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4" y="1805154"/>
            <a:ext cx="5337755" cy="456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5918"/>
            <a:ext cx="5685567" cy="264402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9"/>
            <a:ext cx="5205984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(Normal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81" y="2996413"/>
            <a:ext cx="8096251" cy="20097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4" y="1690689"/>
            <a:ext cx="10947433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 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CAN(Controller Area Network) vehicle bus standard allows devices to communicate without host computer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Typical Automobile has around 70 ECU’s so communication requires robust but simple protocol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CAN, developed and patented by Bosch, fills this need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 (Error inject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81" y="2996413"/>
            <a:ext cx="8096251" cy="20097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4" y="1690689"/>
            <a:ext cx="10947433" cy="468281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75" y="1690689"/>
            <a:ext cx="10948452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VELOCE EMULATION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TBX 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194" y="1618245"/>
            <a:ext cx="5685430" cy="4682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76" y="1690692"/>
            <a:ext cx="48176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XRTL Transactor configured as host processor stub for CAN nodes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Input SCEMI pipe used to get data packets generated from HVL side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Received  packets, after bus transaction, are sent through </a:t>
            </a:r>
            <a:r>
              <a:rPr lang="en-US" sz="2200" dirty="0"/>
              <a:t>o</a:t>
            </a:r>
            <a:r>
              <a:rPr lang="en-US" sz="2200" dirty="0" smtClean="0"/>
              <a:t>utput SCEMI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HVL then does scoreboard of sent and received packets and prints out log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HVL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Implements Constrained Randomization &amp; OOP techniques for generating test packets &amp; Identifiers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Monitors received packets and produces a scoreboard at end of simulation run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Logging of input and output packets in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Randomization &amp; OOP Constructs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783"/>
            <a:ext cx="9324134" cy="2711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0147"/>
            <a:ext cx="10176835" cy="18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Scoreboard: Normal Mode (with 4 Nodes)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10830636" cy="481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10830636" cy="48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Scoreboard: Error inject Mode (with 4 Nodes)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91"/>
            <a:ext cx="10830636" cy="4819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0"/>
            <a:ext cx="10830636" cy="4819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10830636" cy="48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Verification 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Monitor module running concurrent assertions to trap protocol violations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Weighted randomizations allows more control on test vector generation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Randomization done on: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Environment configuration – Multiple nodes instantiated using generate blocks and simple ID assignment algorithm employed by transactor to configure acceptance filters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Device configuration – Random ID’s (hence randomized priority), Error injection, type of frames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Build design from scratch using specification document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Developed test environment for generating random stimulus and scoreboard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Exercised most of the system Verilog constructs gained from the course in both design and functional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www.bosch-semiconductors.de/media/pdf_1/canliteratur/can_fd_spec.pdf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http://en.wikipedia.org/wiki/CAN_bus</a:t>
            </a:r>
          </a:p>
        </p:txBody>
      </p:sp>
    </p:spTree>
    <p:extLst>
      <p:ext uri="{BB962C8B-B14F-4D97-AF65-F5344CB8AC3E}">
        <p14:creationId xmlns:p14="http://schemas.microsoft.com/office/powerpoint/2010/main" val="22507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62" y="1825625"/>
            <a:ext cx="5494361" cy="435133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CPU: Host processor decides what messages to send &amp; receive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Controller: Protocol Implementation</a:t>
            </a:r>
          </a:p>
          <a:p>
            <a:pPr marL="457177" lvl="1" indent="0" algn="just">
              <a:lnSpc>
                <a:spcPct val="150000"/>
              </a:lnSpc>
              <a:buNone/>
            </a:pPr>
            <a:r>
              <a:rPr lang="en-US" dirty="0" smtClean="0"/>
              <a:t>- Packets, Serializes and transmits on bus</a:t>
            </a:r>
          </a:p>
          <a:p>
            <a:pPr marL="457177" lvl="1" indent="0" algn="just">
              <a:lnSpc>
                <a:spcPct val="150000"/>
              </a:lnSpc>
              <a:buNone/>
            </a:pPr>
            <a:r>
              <a:rPr lang="en-US" smtClean="0"/>
              <a:t>- Stores </a:t>
            </a:r>
            <a:r>
              <a:rPr lang="en-US" dirty="0" smtClean="0"/>
              <a:t>received bits and hands it over to CPU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Transceiver: Physical layer signaling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55" y="1825635"/>
            <a:ext cx="5754807" cy="45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CAN is multi-master broadcast serial standard, no limitations on number of devices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Nodes have no specific address and message identifiers are content specific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CRC check for Error Handling, NRZ bit code with stuffing for synchronization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CSMA/BA(Bitwise Arbitration), prioritized arbitration with no loss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CONCEPTS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7878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Characteristics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Two Bus states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“1” = Recessive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“0” = Dominant</a:t>
            </a:r>
          </a:p>
          <a:p>
            <a:pPr marL="457166" lvl="1" indent="0"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Bus logic is  ‘Wired-AND’ i.e. Dominant bits overwrite Recessive bits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16" y="1704341"/>
            <a:ext cx="4490113" cy="24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dirty="0"/>
              <a:t>	</a:t>
            </a:r>
            <a:r>
              <a:rPr lang="en-US" sz="2000" dirty="0"/>
              <a:t>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</a:t>
            </a:r>
          </a:p>
        </p:txBody>
      </p:sp>
    </p:spTree>
    <p:extLst>
      <p:ext uri="{BB962C8B-B14F-4D97-AF65-F5344CB8AC3E}">
        <p14:creationId xmlns:p14="http://schemas.microsoft.com/office/powerpoint/2010/main" val="25811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Bus Access and Arbitration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Arbitration is non-destructive and prioritized by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Bitwise Arbitration scheme</a:t>
            </a:r>
          </a:p>
          <a:p>
            <a:endParaRPr lang="en-US" dirty="0"/>
          </a:p>
          <a:p>
            <a:pPr marL="457166" lvl="1" indent="0">
              <a:buNone/>
            </a:pPr>
            <a:r>
              <a:rPr lang="en-US" dirty="0"/>
              <a:t>	</a:t>
            </a:r>
            <a:r>
              <a:rPr lang="en-US" sz="2000" dirty="0"/>
              <a:t>Bits	A[3]	A[2]	A[1]	A[0]</a:t>
            </a:r>
            <a:r>
              <a:rPr lang="en-US" dirty="0" smtClean="0"/>
              <a:t>	</a:t>
            </a:r>
          </a:p>
          <a:p>
            <a:pPr marL="457166" lvl="1" indent="0">
              <a:buNone/>
            </a:pPr>
            <a:r>
              <a:rPr lang="en-US" dirty="0" smtClean="0"/>
              <a:t>Node 1	1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2	1	</a:t>
            </a:r>
          </a:p>
          <a:p>
            <a:pPr marL="457166" lvl="1" indent="0">
              <a:buNone/>
            </a:pPr>
            <a:endParaRPr lang="en-US" dirty="0"/>
          </a:p>
          <a:p>
            <a:pPr marL="457166" lvl="1" indent="0">
              <a:buNone/>
            </a:pPr>
            <a:r>
              <a:rPr lang="en-US" dirty="0" smtClean="0"/>
              <a:t>Node 3	1</a:t>
            </a:r>
          </a:p>
        </p:txBody>
      </p:sp>
    </p:spTree>
    <p:extLst>
      <p:ext uri="{BB962C8B-B14F-4D97-AF65-F5344CB8AC3E}">
        <p14:creationId xmlns:p14="http://schemas.microsoft.com/office/powerpoint/2010/main" val="34467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679</Words>
  <Application>Microsoft Office PowerPoint</Application>
  <PresentationFormat>Widescreen</PresentationFormat>
  <Paragraphs>154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ECE 571 CAN Protocol Controller:  Design &amp; Verification</vt:lpstr>
      <vt:lpstr>INTRODUCTION</vt:lpstr>
      <vt:lpstr>CAN Bus</vt:lpstr>
      <vt:lpstr>Components</vt:lpstr>
      <vt:lpstr>Features</vt:lpstr>
      <vt:lpstr>BASIC CONCEPTS</vt:lpstr>
      <vt:lpstr>Bus Characteristics</vt:lpstr>
      <vt:lpstr>Bus Access and Arbitration</vt:lpstr>
      <vt:lpstr>Bus Access and Arbitration</vt:lpstr>
      <vt:lpstr>Bus Access and Arbitration</vt:lpstr>
      <vt:lpstr>Bus Access and Arbitration</vt:lpstr>
      <vt:lpstr>Bus Access and Arbitration</vt:lpstr>
      <vt:lpstr>Frame Formats</vt:lpstr>
      <vt:lpstr>Frame Formats</vt:lpstr>
      <vt:lpstr>Control Flow</vt:lpstr>
      <vt:lpstr>IMPLEMENTATION</vt:lpstr>
      <vt:lpstr>Objective</vt:lpstr>
      <vt:lpstr>Design Blocks</vt:lpstr>
      <vt:lpstr>DESIGN CONSTRUCTS</vt:lpstr>
      <vt:lpstr>Packages</vt:lpstr>
      <vt:lpstr>Interface</vt:lpstr>
      <vt:lpstr>Procedural blocks</vt:lpstr>
      <vt:lpstr>Others….</vt:lpstr>
      <vt:lpstr>Design Features</vt:lpstr>
      <vt:lpstr>VERIFICATION</vt:lpstr>
      <vt:lpstr>Assertions</vt:lpstr>
      <vt:lpstr>Immediate Assertions</vt:lpstr>
      <vt:lpstr>Concurrent Assertions</vt:lpstr>
      <vt:lpstr>Scoreboard (Normal Mode)</vt:lpstr>
      <vt:lpstr>Scoreboard (Error inject Mode)</vt:lpstr>
      <vt:lpstr>VELOCE EMULATION</vt:lpstr>
      <vt:lpstr>TBX Mode</vt:lpstr>
      <vt:lpstr>HVL</vt:lpstr>
      <vt:lpstr>Randomization &amp; OOP Constructs</vt:lpstr>
      <vt:lpstr>Scoreboard: Normal Mode (with 4 Nodes)</vt:lpstr>
      <vt:lpstr>Scoreboard: Error inject Mode (with 4 Nodes)</vt:lpstr>
      <vt:lpstr>Verification Features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vijayemmanuel90@hotmail.com</dc:creator>
  <cp:lastModifiedBy>vijayemmanuel90@hotmail.com</cp:lastModifiedBy>
  <cp:revision>51</cp:revision>
  <dcterms:created xsi:type="dcterms:W3CDTF">2014-06-03T02:22:31Z</dcterms:created>
  <dcterms:modified xsi:type="dcterms:W3CDTF">2014-06-04T03:03:46Z</dcterms:modified>
</cp:coreProperties>
</file>