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77" r:id="rId3"/>
    <p:sldId id="278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72" r:id="rId17"/>
    <p:sldId id="280" r:id="rId18"/>
    <p:sldId id="273" r:id="rId19"/>
    <p:sldId id="279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47A7E1AB-9125-492B-B229-1D9E7B343E3C}">
          <p14:sldIdLst>
            <p14:sldId id="256"/>
            <p14:sldId id="277"/>
            <p14:sldId id="278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7"/>
            <p14:sldId id="269"/>
            <p14:sldId id="270"/>
            <p14:sldId id="271"/>
            <p14:sldId id="272"/>
            <p14:sldId id="273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22" autoAdjust="0"/>
  </p:normalViewPr>
  <p:slideViewPr>
    <p:cSldViewPr>
      <p:cViewPr>
        <p:scale>
          <a:sx n="59" d="100"/>
          <a:sy n="59" d="100"/>
        </p:scale>
        <p:origin x="-1434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980B0-D1CA-4890-9416-23AFF198D8C2}" type="datetimeFigureOut">
              <a:rPr lang="el-GR" smtClean="0"/>
              <a:pPr/>
              <a:t>27/6/2013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284BE-7049-4BBC-A180-07B25E560AD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7973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284BE-7049-4BBC-A180-07B25E560ADB}" type="slidenum">
              <a:rPr lang="el-GR" smtClean="0"/>
              <a:pPr/>
              <a:t>7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51275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3331D4-9D31-4603-959F-BC9DA440CBC8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8B3E8E-0494-488A-9A2A-7B4DDFA28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3331D4-9D31-4603-959F-BC9DA440CBC8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8B3E8E-0494-488A-9A2A-7B4DDFA28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3331D4-9D31-4603-959F-BC9DA440CBC8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8B3E8E-0494-488A-9A2A-7B4DDFA28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3331D4-9D31-4603-959F-BC9DA440CBC8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8B3E8E-0494-488A-9A2A-7B4DDFA28C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3331D4-9D31-4603-959F-BC9DA440CBC8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8B3E8E-0494-488A-9A2A-7B4DDFA28C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3331D4-9D31-4603-959F-BC9DA440CBC8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8B3E8E-0494-488A-9A2A-7B4DDFA28C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3331D4-9D31-4603-959F-BC9DA440CBC8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8B3E8E-0494-488A-9A2A-7B4DDFA28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3331D4-9D31-4603-959F-BC9DA440CBC8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8B3E8E-0494-488A-9A2A-7B4DDFA28C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3331D4-9D31-4603-959F-BC9DA440CBC8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8B3E8E-0494-488A-9A2A-7B4DDFA28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D3331D4-9D31-4603-959F-BC9DA440CBC8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8B3E8E-0494-488A-9A2A-7B4DDFA28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3331D4-9D31-4603-959F-BC9DA440CBC8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8B3E8E-0494-488A-9A2A-7B4DDFA28C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D3331D4-9D31-4603-959F-BC9DA440CBC8}" type="datetimeFigureOut">
              <a:rPr lang="en-US" smtClean="0"/>
              <a:pPr/>
              <a:t>6/27/2013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8B3E8E-0494-488A-9A2A-7B4DDFA28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ores.org/project,ethma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SI_mod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914399"/>
          </a:xfrm>
        </p:spPr>
        <p:txBody>
          <a:bodyPr>
            <a:normAutofit fontScale="90000"/>
          </a:bodyPr>
          <a:lstStyle/>
          <a:p>
            <a:r>
              <a:rPr lang="en-US" b="0" dirty="0">
                <a:effectLst/>
              </a:rPr>
              <a:t> </a:t>
            </a:r>
            <a:r>
              <a:rPr lang="en-US" b="0" dirty="0">
                <a:effectLst/>
                <a:hlinkClick r:id="rId2"/>
              </a:rPr>
              <a:t>Ethernet MAC 10/100 </a:t>
            </a:r>
            <a:r>
              <a:rPr lang="en-US" b="0" dirty="0" smtClean="0">
                <a:effectLst/>
                <a:hlinkClick r:id="rId2"/>
              </a:rPr>
              <a:t>Mbps</a:t>
            </a:r>
            <a:endParaRPr lang="en-US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4191000"/>
          </a:xfrm>
        </p:spPr>
        <p:txBody>
          <a:bodyPr>
            <a:normAutofit/>
          </a:bodyPr>
          <a:lstStyle/>
          <a:p>
            <a:pPr algn="l"/>
            <a:r>
              <a:rPr lang="en-US" sz="1400" b="1" dirty="0" smtClean="0">
                <a:solidFill>
                  <a:schemeClr val="tx1"/>
                </a:solidFill>
              </a:rPr>
              <a:t>Description:</a:t>
            </a: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/>
              <a:t>The Ethernet MAC (Media Access Control), sublevel within the Data Link Layer of the OSI reference model. This core is designed for implementation of </a:t>
            </a:r>
            <a:r>
              <a:rPr lang="en-US" sz="1400"/>
              <a:t>CSMA/CD </a:t>
            </a:r>
            <a:r>
              <a:rPr lang="en-US" sz="1400" smtClean="0"/>
              <a:t>LAN(</a:t>
            </a:r>
            <a:r>
              <a:rPr lang="en-US" sz="1400"/>
              <a:t>Carrier Sense Multiple Access with Collision </a:t>
            </a:r>
            <a:r>
              <a:rPr lang="en-US" sz="1400" smtClean="0"/>
              <a:t>Detection) </a:t>
            </a:r>
            <a:r>
              <a:rPr lang="en-US" sz="1400" dirty="0"/>
              <a:t>in accordance with the IEEE 802.3 standards.  </a:t>
            </a:r>
            <a:endParaRPr lang="en-US" sz="1400" dirty="0" smtClean="0"/>
          </a:p>
          <a:p>
            <a:pPr algn="l"/>
            <a:r>
              <a:rPr lang="en-US" sz="1400" dirty="0" smtClean="0"/>
              <a:t>The </a:t>
            </a:r>
            <a:r>
              <a:rPr lang="en-US" sz="1400" dirty="0"/>
              <a:t>MAC is the portion of </a:t>
            </a:r>
            <a:r>
              <a:rPr lang="en-US" sz="1400" dirty="0" err="1"/>
              <a:t>ethernet</a:t>
            </a:r>
            <a:r>
              <a:rPr lang="en-US" sz="1400" dirty="0"/>
              <a:t> core that handles the CSMA/CD protocol for transmission and reception of frames. It </a:t>
            </a:r>
            <a:r>
              <a:rPr lang="en-US" sz="1400" dirty="0" err="1"/>
              <a:t>peforms</a:t>
            </a:r>
            <a:r>
              <a:rPr lang="en-US" sz="1400" dirty="0"/>
              <a:t> Frame Data Encapsulation and </a:t>
            </a:r>
            <a:r>
              <a:rPr lang="en-US" sz="1400" dirty="0" err="1"/>
              <a:t>Decapsulation</a:t>
            </a:r>
            <a:r>
              <a:rPr lang="en-US" sz="1400" dirty="0"/>
              <a:t>, Frame Transmission, and Frame Reception. 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AutoNum type="arabicPeriod"/>
            </a:pPr>
            <a:r>
              <a:rPr lang="en-US" sz="2400" b="1" dirty="0" smtClean="0"/>
              <a:t>MII </a:t>
            </a:r>
            <a:r>
              <a:rPr lang="en-US" sz="2400" b="1" dirty="0"/>
              <a:t>module (</a:t>
            </a:r>
            <a:r>
              <a:rPr lang="en-US" sz="2400" b="1" dirty="0" err="1"/>
              <a:t>eth_miim.v</a:t>
            </a:r>
            <a:r>
              <a:rPr lang="en-US" sz="2400" b="1" dirty="0" smtClean="0"/>
              <a:t>)</a:t>
            </a:r>
            <a:r>
              <a:rPr lang="en-US" sz="2400" dirty="0"/>
              <a:t> (Media Independent Interface</a:t>
            </a:r>
            <a:r>
              <a:rPr lang="en-US" sz="2400" dirty="0" smtClean="0"/>
              <a:t>):</a:t>
            </a:r>
          </a:p>
          <a:p>
            <a:pPr marL="109728" indent="0">
              <a:buNone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is an </a:t>
            </a:r>
            <a:r>
              <a:rPr lang="en-US" sz="2400" dirty="0"/>
              <a:t>interface to the </a:t>
            </a:r>
            <a:r>
              <a:rPr lang="en-US" sz="2400" dirty="0" smtClean="0"/>
              <a:t>external</a:t>
            </a:r>
            <a:r>
              <a:rPr lang="en-US" sz="2400" dirty="0"/>
              <a:t> </a:t>
            </a:r>
            <a:r>
              <a:rPr lang="en-US" sz="2400" dirty="0" smtClean="0"/>
              <a:t>Ethernet </a:t>
            </a:r>
            <a:r>
              <a:rPr lang="en-US" sz="2400" dirty="0"/>
              <a:t>PHY chip.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sets PHY’s </a:t>
            </a:r>
            <a:r>
              <a:rPr lang="en-US" sz="2400" dirty="0"/>
              <a:t>configuration registers </a:t>
            </a:r>
            <a:r>
              <a:rPr lang="en-US" sz="2400" dirty="0" smtClean="0"/>
              <a:t>and reading </a:t>
            </a:r>
            <a:r>
              <a:rPr lang="en-US" sz="2400" dirty="0"/>
              <a:t>status from it.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s consisted of </a:t>
            </a:r>
            <a:r>
              <a:rPr lang="en-US" sz="2400" dirty="0"/>
              <a:t>two signals: clock (</a:t>
            </a:r>
            <a:r>
              <a:rPr lang="en-US" sz="2400" b="1" dirty="0" smtClean="0"/>
              <a:t>MDC</a:t>
            </a:r>
            <a:r>
              <a:rPr lang="en-US" sz="2400" dirty="0" smtClean="0"/>
              <a:t>) and </a:t>
            </a:r>
            <a:r>
              <a:rPr lang="en-US" sz="2400" dirty="0"/>
              <a:t>bi-directional data signal (</a:t>
            </a:r>
            <a:r>
              <a:rPr lang="en-US" sz="2400" b="1" dirty="0"/>
              <a:t>MDIO</a:t>
            </a:r>
            <a:r>
              <a:rPr lang="en-US" sz="2400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as several sub modules (</a:t>
            </a:r>
            <a:r>
              <a:rPr lang="en-US" sz="2400" b="1" dirty="0" err="1" smtClean="0"/>
              <a:t>eth_clockgen.v</a:t>
            </a:r>
            <a:r>
              <a:rPr lang="en-US" sz="2400" dirty="0"/>
              <a:t>, </a:t>
            </a:r>
            <a:r>
              <a:rPr lang="en-US" sz="2400" b="1" dirty="0" err="1"/>
              <a:t>eth_shiftreg.v</a:t>
            </a:r>
            <a:r>
              <a:rPr lang="en-US" sz="2400" dirty="0"/>
              <a:t>, </a:t>
            </a:r>
            <a:r>
              <a:rPr lang="en-US" sz="2400" b="1" dirty="0" err="1"/>
              <a:t>eth_outputcontrol.v</a:t>
            </a:r>
            <a:r>
              <a:rPr lang="en-US" sz="2400" b="1" dirty="0" smtClean="0"/>
              <a:t>).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Module Description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20005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b="1" dirty="0" smtClean="0"/>
              <a:t>Receive </a:t>
            </a:r>
            <a:r>
              <a:rPr lang="en-US" b="1" dirty="0"/>
              <a:t>module (</a:t>
            </a:r>
            <a:r>
              <a:rPr lang="en-US" b="1" dirty="0" err="1"/>
              <a:t>eth_rxethmac.v</a:t>
            </a:r>
            <a:r>
              <a:rPr lang="en-US" b="1" dirty="0" smtClean="0"/>
              <a:t>):</a:t>
            </a:r>
          </a:p>
          <a:p>
            <a:pPr marL="109728" indent="0">
              <a:buNone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receives data </a:t>
            </a:r>
            <a:r>
              <a:rPr lang="en-US" sz="2400" dirty="0"/>
              <a:t>from the physical layer (cable</a:t>
            </a:r>
            <a:r>
              <a:rPr lang="en-US" sz="2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assembles </a:t>
            </a:r>
            <a:r>
              <a:rPr lang="en-US" sz="2400" dirty="0"/>
              <a:t>it to nibbles and sends </a:t>
            </a:r>
            <a:r>
              <a:rPr lang="en-US" sz="2400" dirty="0" smtClean="0"/>
              <a:t>to the </a:t>
            </a:r>
            <a:r>
              <a:rPr lang="en-US" sz="2400" dirty="0"/>
              <a:t>receive module (</a:t>
            </a:r>
            <a:r>
              <a:rPr lang="en-US" sz="2400" b="1" dirty="0" err="1"/>
              <a:t>MRxD</a:t>
            </a:r>
            <a:r>
              <a:rPr lang="en-US" sz="2400" b="1" dirty="0"/>
              <a:t> [3:0]</a:t>
            </a:r>
            <a:r>
              <a:rPr lang="en-US" sz="2400" dirty="0"/>
              <a:t>) together with the “data valid” marker (</a:t>
            </a:r>
            <a:r>
              <a:rPr lang="en-US" sz="2400" b="1" dirty="0" err="1"/>
              <a:t>MRxDV</a:t>
            </a:r>
            <a:r>
              <a:rPr lang="en-US" sz="2400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removes </a:t>
            </a:r>
            <a:r>
              <a:rPr lang="en-US" sz="2400" dirty="0"/>
              <a:t>the preamble and </a:t>
            </a:r>
            <a:r>
              <a:rPr lang="en-US" sz="2400" dirty="0" smtClean="0"/>
              <a:t>the CRC.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as four subs modules (</a:t>
            </a:r>
            <a:r>
              <a:rPr lang="en-US" sz="2400" b="1" dirty="0" err="1" smtClean="0"/>
              <a:t>eth_crc</a:t>
            </a:r>
            <a:r>
              <a:rPr lang="en-US" sz="2400" dirty="0" smtClean="0"/>
              <a:t>,</a:t>
            </a:r>
            <a:r>
              <a:rPr lang="en-US" sz="2400" b="1" dirty="0"/>
              <a:t> </a:t>
            </a:r>
            <a:r>
              <a:rPr lang="en-US" sz="2400" b="1" dirty="0" err="1" smtClean="0"/>
              <a:t>eth_rxaddrcheck</a:t>
            </a:r>
            <a:r>
              <a:rPr lang="en-US" sz="2400" b="1" dirty="0" smtClean="0"/>
              <a:t>,</a:t>
            </a:r>
            <a:r>
              <a:rPr lang="en-US" sz="2400" b="1" dirty="0"/>
              <a:t> </a:t>
            </a:r>
            <a:r>
              <a:rPr lang="en-US" sz="2400" b="1" dirty="0" err="1" smtClean="0"/>
              <a:t>eth_rxcounters</a:t>
            </a:r>
            <a:r>
              <a:rPr lang="en-US" sz="2400" b="1" dirty="0" smtClean="0"/>
              <a:t>,</a:t>
            </a:r>
            <a:r>
              <a:rPr lang="en-US" sz="2400" b="1" dirty="0"/>
              <a:t> </a:t>
            </a:r>
            <a:r>
              <a:rPr lang="en-US" sz="2400" b="1" dirty="0" err="1"/>
              <a:t>eth_rxstatem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Description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24754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en-US" b="1" dirty="0"/>
              <a:t> Transmit module (</a:t>
            </a:r>
            <a:r>
              <a:rPr lang="en-US" b="1" dirty="0" err="1"/>
              <a:t>eth_txethmac.v</a:t>
            </a:r>
            <a:r>
              <a:rPr lang="en-US" b="1" dirty="0" smtClean="0"/>
              <a:t>)</a:t>
            </a:r>
          </a:p>
          <a:p>
            <a:pPr marL="109728" indent="0">
              <a:buNone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transmits data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receives </a:t>
            </a:r>
            <a:r>
              <a:rPr lang="en-US" sz="2400" dirty="0"/>
              <a:t>signals that mark start of the data </a:t>
            </a:r>
            <a:r>
              <a:rPr lang="en-US" sz="2400" dirty="0" smtClean="0"/>
              <a:t>frame (</a:t>
            </a:r>
            <a:r>
              <a:rPr lang="en-US" sz="2400" b="1" dirty="0" err="1" smtClean="0"/>
              <a:t>TxStartFrm</a:t>
            </a:r>
            <a:r>
              <a:rPr lang="en-US" sz="2400" dirty="0"/>
              <a:t>) and end of the data frame (</a:t>
            </a:r>
            <a:r>
              <a:rPr lang="en-US" sz="2400" b="1" dirty="0" err="1"/>
              <a:t>TxEndFrm</a:t>
            </a:r>
            <a:r>
              <a:rPr lang="en-US" sz="2400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as four sub modules(</a:t>
            </a:r>
            <a:r>
              <a:rPr lang="en-US" sz="2400" b="1" dirty="0" err="1" smtClean="0"/>
              <a:t>eth_crc</a:t>
            </a:r>
            <a:r>
              <a:rPr lang="en-US" sz="2400" b="1" dirty="0" smtClean="0"/>
              <a:t>,</a:t>
            </a:r>
            <a:r>
              <a:rPr lang="en-US" sz="2400" b="1" dirty="0"/>
              <a:t> </a:t>
            </a:r>
            <a:r>
              <a:rPr lang="en-US" sz="2400" b="1" dirty="0" err="1" smtClean="0"/>
              <a:t>eth_random</a:t>
            </a:r>
            <a:r>
              <a:rPr lang="en-US" sz="2400" b="1" dirty="0" smtClean="0"/>
              <a:t>,</a:t>
            </a:r>
            <a:r>
              <a:rPr lang="en-US" sz="2400" b="1" dirty="0"/>
              <a:t> </a:t>
            </a:r>
            <a:r>
              <a:rPr lang="en-US" sz="2400" b="1" dirty="0" err="1" smtClean="0"/>
              <a:t>eth_txcounters</a:t>
            </a:r>
            <a:r>
              <a:rPr lang="en-US" sz="2400" b="1" dirty="0" smtClean="0"/>
              <a:t>,</a:t>
            </a:r>
            <a:r>
              <a:rPr lang="en-US" sz="2400" dirty="0" smtClean="0"/>
              <a:t> </a:t>
            </a:r>
            <a:r>
              <a:rPr lang="en-US" sz="2400" b="1" dirty="0" err="1"/>
              <a:t>eth_txstatem</a:t>
            </a:r>
            <a:r>
              <a:rPr lang="en-US" sz="2400" b="1" dirty="0"/>
              <a:t> </a:t>
            </a:r>
            <a:r>
              <a:rPr lang="en-US" sz="2400" dirty="0" smtClean="0"/>
              <a:t>)</a:t>
            </a:r>
            <a:endParaRPr lang="el-G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Description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2669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r>
              <a:rPr lang="en-US" b="1" dirty="0"/>
              <a:t> Control module (</a:t>
            </a:r>
            <a:r>
              <a:rPr lang="en-US" b="1" dirty="0" err="1"/>
              <a:t>eth_maccontrol.v</a:t>
            </a:r>
            <a:r>
              <a:rPr lang="en-US" b="1" dirty="0" smtClean="0"/>
              <a:t>)</a:t>
            </a:r>
          </a:p>
          <a:p>
            <a:pPr marL="109728" indent="0">
              <a:buNone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is </a:t>
            </a:r>
            <a:r>
              <a:rPr lang="en-US" dirty="0"/>
              <a:t>in charge for data flow </a:t>
            </a:r>
            <a:r>
              <a:rPr lang="en-US" dirty="0" smtClean="0"/>
              <a:t>control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as 2 sub modules( </a:t>
            </a:r>
            <a:r>
              <a:rPr lang="en-US" sz="2400" b="1" dirty="0" err="1" smtClean="0"/>
              <a:t>eth_transmitcontrol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eth_receivecontrol</a:t>
            </a:r>
            <a:r>
              <a:rPr lang="en-US" sz="2400" dirty="0"/>
              <a:t>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Description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5671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r>
              <a:rPr lang="en-US" b="1" dirty="0"/>
              <a:t> Status module (</a:t>
            </a:r>
            <a:r>
              <a:rPr lang="en-US" b="1" dirty="0" err="1"/>
              <a:t>eth_macstatus.v</a:t>
            </a:r>
            <a:r>
              <a:rPr lang="en-US" b="1" dirty="0" smtClean="0"/>
              <a:t>)</a:t>
            </a:r>
          </a:p>
          <a:p>
            <a:pPr marL="109728" indent="0">
              <a:buNone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monitors </a:t>
            </a:r>
            <a:r>
              <a:rPr lang="en-US" sz="2400" dirty="0"/>
              <a:t>the Ethernet MAC </a:t>
            </a:r>
            <a:r>
              <a:rPr lang="en-US" sz="2400" dirty="0" smtClean="0"/>
              <a:t>operations </a:t>
            </a:r>
          </a:p>
          <a:p>
            <a:pPr marL="109728" indent="0">
              <a:buNone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writes </a:t>
            </a:r>
            <a:r>
              <a:rPr lang="en-US" sz="2400" dirty="0"/>
              <a:t>a status to the related buffer </a:t>
            </a:r>
            <a:r>
              <a:rPr lang="en-US" sz="2400" dirty="0" smtClean="0"/>
              <a:t>descriptor</a:t>
            </a:r>
            <a:endParaRPr lang="el-G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Description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5478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</a:t>
            </a:r>
            <a:r>
              <a:rPr lang="en-US" b="1" dirty="0"/>
              <a:t> Registers module (</a:t>
            </a:r>
            <a:r>
              <a:rPr lang="en-US" b="1" dirty="0" err="1"/>
              <a:t>eth_registers.v</a:t>
            </a:r>
            <a:r>
              <a:rPr lang="en-US" b="1" dirty="0" smtClean="0"/>
              <a:t>)</a:t>
            </a:r>
          </a:p>
          <a:p>
            <a:pPr marL="109728" indent="0">
              <a:buNone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contains </a:t>
            </a:r>
            <a:r>
              <a:rPr lang="en-US" sz="2400" dirty="0"/>
              <a:t>one single register.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width and value </a:t>
            </a:r>
            <a:r>
              <a:rPr lang="en-US" sz="2400" dirty="0"/>
              <a:t>are defined with two parameters:</a:t>
            </a:r>
          </a:p>
          <a:p>
            <a:pPr marL="109728" indent="0">
              <a:buNone/>
            </a:pPr>
            <a:r>
              <a:rPr lang="en-US" sz="2400" dirty="0" smtClean="0"/>
              <a:t>  • </a:t>
            </a:r>
            <a:r>
              <a:rPr lang="en-US" sz="2400" dirty="0"/>
              <a:t>WIDTH</a:t>
            </a:r>
          </a:p>
          <a:p>
            <a:pPr marL="109728" indent="0">
              <a:buNone/>
            </a:pPr>
            <a:r>
              <a:rPr lang="en-US" sz="2400" dirty="0" smtClean="0"/>
              <a:t>  • </a:t>
            </a:r>
            <a:r>
              <a:rPr lang="en-US" sz="2400" dirty="0"/>
              <a:t>RESET_VALUE.</a:t>
            </a:r>
            <a:endParaRPr lang="el-G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Description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27331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</a:t>
            </a:r>
            <a:r>
              <a:rPr lang="en-US" b="1" dirty="0" smtClean="0"/>
              <a:t>WISHBONE interface mod.(</a:t>
            </a:r>
            <a:r>
              <a:rPr lang="en-US" b="1" dirty="0" err="1" smtClean="0"/>
              <a:t>eth_wishbone.v</a:t>
            </a:r>
            <a:r>
              <a:rPr lang="en-US" b="1" dirty="0" smtClean="0"/>
              <a:t>)</a:t>
            </a:r>
          </a:p>
          <a:p>
            <a:pPr marL="109728" indent="0">
              <a:buNone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is </a:t>
            </a:r>
            <a:r>
              <a:rPr lang="en-US" sz="2400" dirty="0"/>
              <a:t>the interface between the Ethernet Core and other devices (</a:t>
            </a:r>
            <a:r>
              <a:rPr lang="en-US" sz="2400" dirty="0" err="1" smtClean="0"/>
              <a:t>memory,host</a:t>
            </a:r>
            <a:r>
              <a:rPr lang="en-US" sz="2400" dirty="0"/>
              <a:t>).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Two </a:t>
            </a:r>
            <a:r>
              <a:rPr lang="en-US" sz="2400" dirty="0"/>
              <a:t>WISHBONE interfaces (slave and </a:t>
            </a:r>
            <a:r>
              <a:rPr lang="en-US" sz="2400" dirty="0" smtClean="0"/>
              <a:t>master)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Contains </a:t>
            </a:r>
            <a:r>
              <a:rPr lang="en-US" sz="2400" dirty="0"/>
              <a:t>buffer descriptors (in the internal RAM</a:t>
            </a:r>
            <a:r>
              <a:rPr lang="en-US" sz="2400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Contains </a:t>
            </a:r>
            <a:r>
              <a:rPr lang="en-US" sz="2400" dirty="0"/>
              <a:t>receive and transmit </a:t>
            </a:r>
            <a:r>
              <a:rPr lang="en-US" sz="2400" dirty="0" smtClean="0"/>
              <a:t>FIFO.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Contains </a:t>
            </a:r>
            <a:r>
              <a:rPr lang="en-US" sz="2400" dirty="0"/>
              <a:t>synchronization logic for signals that spread through </a:t>
            </a:r>
            <a:r>
              <a:rPr lang="en-US" sz="2400" dirty="0" smtClean="0"/>
              <a:t>different clock domains.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Description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10704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76564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7.WISHBONE interface module</a:t>
            </a:r>
          </a:p>
          <a:p>
            <a:pPr>
              <a:buNone/>
            </a:pPr>
            <a:endParaRPr lang="en-US" sz="2200" b="1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Master interface is used for storing the received data frames to the memory and loading the data that needs to be sent from the memory to the Ethernet core.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Ethernet registers and buffer descriptors (BD) are all accessed through the same WISHBONE Slave Interface.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Interface is WISHBONE Revision B.2 and B.3 compatible (selectable with a define ETH_WISHBONE_B3 in the </a:t>
            </a:r>
            <a:r>
              <a:rPr lang="en-US" sz="2200" dirty="0" err="1" smtClean="0"/>
              <a:t>eth_defines.v</a:t>
            </a:r>
            <a:r>
              <a:rPr lang="en-US" sz="2200" dirty="0" smtClean="0"/>
              <a:t> </a:t>
            </a:r>
            <a:r>
              <a:rPr lang="en-US" sz="2200" smtClean="0"/>
              <a:t>file).</a:t>
            </a:r>
            <a:endParaRPr lang="en-US" sz="2200" b="1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l-GR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Description</a:t>
            </a:r>
            <a:endParaRPr lang="el-G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 Three </a:t>
            </a:r>
            <a:r>
              <a:rPr lang="en-US" sz="2400" dirty="0"/>
              <a:t>types of signals to connect to media</a:t>
            </a:r>
            <a:r>
              <a:rPr lang="en-US" sz="2400" dirty="0" smtClean="0"/>
              <a:t>:</a:t>
            </a:r>
          </a:p>
          <a:p>
            <a:pPr marL="109728" indent="0">
              <a:buNone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WISHBONE </a:t>
            </a:r>
            <a:r>
              <a:rPr lang="en-US" sz="2400" dirty="0"/>
              <a:t>signals to connect to the Host </a:t>
            </a:r>
            <a:r>
              <a:rPr lang="en-US" sz="2400" dirty="0" smtClean="0"/>
              <a:t>Interface.</a:t>
            </a:r>
          </a:p>
          <a:p>
            <a:pPr marL="109728" indent="0">
              <a:buNone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MII </a:t>
            </a:r>
            <a:r>
              <a:rPr lang="en-US" sz="2400" dirty="0"/>
              <a:t>Management signals to connect to the </a:t>
            </a:r>
            <a:r>
              <a:rPr lang="en-US" sz="2400" dirty="0" smtClean="0"/>
              <a:t>PHY</a:t>
            </a:r>
          </a:p>
          <a:p>
            <a:pPr marL="109728" indent="0">
              <a:buNone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Reset signals (for resetting different parts of the Ethernet IP Core</a:t>
            </a:r>
            <a:endParaRPr lang="el-G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and Signals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24860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8141931" cy="5334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of top level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46113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Ζαφείρης Δημήτρης</a:t>
            </a:r>
          </a:p>
          <a:p>
            <a:r>
              <a:rPr lang="el-GR" dirty="0" smtClean="0"/>
              <a:t>Καταράκης Δημήτρης</a:t>
            </a:r>
          </a:p>
          <a:p>
            <a:r>
              <a:rPr lang="el-GR" dirty="0" smtClean="0"/>
              <a:t>Σούτης Βασίλης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 </a:t>
            </a:r>
            <a:r>
              <a:rPr lang="el-GR" b="0" dirty="0" smtClean="0">
                <a:effectLst/>
              </a:rPr>
              <a:t>Ομάδα 6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18944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Core</a:t>
            </a:r>
            <a:endParaRPr lang="el-GR" dirty="0"/>
          </a:p>
        </p:txBody>
      </p:sp>
      <p:pic>
        <p:nvPicPr>
          <p:cNvPr id="1026" name="Picture 2" descr="F:\ΣΧΟΛΗ\Vlsi\ethernet co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28924" y="1142984"/>
            <a:ext cx="14383986" cy="6615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800" b="1" dirty="0" smtClean="0">
                <a:hlinkClick r:id="rId2" tooltip="OSI model"/>
              </a:rPr>
              <a:t>The OSI model</a:t>
            </a:r>
            <a:endParaRPr lang="en-US" sz="2800" b="1" dirty="0" smtClean="0"/>
          </a:p>
          <a:p>
            <a:r>
              <a:rPr lang="en-US" sz="2800" dirty="0" smtClean="0">
                <a:solidFill>
                  <a:schemeClr val="tx1"/>
                </a:solidFill>
              </a:rPr>
              <a:t>5. Application layer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4.Transport layer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3.Network layer</a:t>
            </a:r>
          </a:p>
          <a:p>
            <a:r>
              <a:rPr lang="en-US" sz="2800" u="sng" dirty="0" smtClean="0">
                <a:solidFill>
                  <a:schemeClr val="tx1"/>
                </a:solidFill>
              </a:rPr>
              <a:t>2.Data link layer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1.Physical layer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11555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transfers </a:t>
            </a:r>
            <a:r>
              <a:rPr lang="en-US" sz="2800" dirty="0"/>
              <a:t>data between </a:t>
            </a:r>
            <a:r>
              <a:rPr lang="en-US" sz="2800" dirty="0" smtClean="0"/>
              <a:t>nodes in a WAN</a:t>
            </a:r>
            <a:r>
              <a:rPr lang="en-US" sz="2800" dirty="0"/>
              <a:t> </a:t>
            </a:r>
            <a:r>
              <a:rPr lang="en-US" sz="2800" dirty="0" smtClean="0"/>
              <a:t>or in a LAN.</a:t>
            </a:r>
            <a:r>
              <a:rPr lang="en-US" sz="2800" dirty="0"/>
              <a:t> 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provides </a:t>
            </a:r>
            <a:r>
              <a:rPr lang="en-US" sz="2800" dirty="0"/>
              <a:t>the functional and procedural means </a:t>
            </a:r>
            <a:r>
              <a:rPr lang="en-US" sz="2800" dirty="0" smtClean="0"/>
              <a:t>to transfer</a:t>
            </a:r>
            <a:r>
              <a:rPr lang="en-US" sz="2800" dirty="0"/>
              <a:t> data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provides </a:t>
            </a:r>
            <a:r>
              <a:rPr lang="en-US" sz="2800" dirty="0"/>
              <a:t>the means to detect </a:t>
            </a:r>
            <a:r>
              <a:rPr lang="en-US" sz="2800" dirty="0" smtClean="0"/>
              <a:t>and </a:t>
            </a:r>
            <a:r>
              <a:rPr lang="en-US" sz="2800" dirty="0"/>
              <a:t>correct errors that may occur in the </a:t>
            </a:r>
            <a:r>
              <a:rPr lang="en-US" sz="2800" dirty="0" smtClean="0"/>
              <a:t>physical layer.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The data link layer (layer 2</a:t>
            </a:r>
            <a:r>
              <a:rPr lang="en-US" sz="4400" dirty="0" smtClean="0"/>
              <a:t>)</a:t>
            </a:r>
            <a:r>
              <a:rPr lang="en-US" sz="4400" dirty="0"/>
              <a:t/>
            </a:r>
            <a:br>
              <a:rPr lang="en-US" sz="4400" dirty="0"/>
            </a:b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includes </a:t>
            </a:r>
            <a:r>
              <a:rPr lang="en-US" dirty="0" err="1" smtClean="0"/>
              <a:t>verilog</a:t>
            </a:r>
            <a:r>
              <a:rPr lang="en-US" dirty="0" smtClean="0"/>
              <a:t> code for the RTL core , which implement the layer 2 protocol of </a:t>
            </a:r>
            <a:r>
              <a:rPr lang="en-US" dirty="0" err="1" smtClean="0"/>
              <a:t>ethernet</a:t>
            </a:r>
            <a:r>
              <a:rPr lang="en-US" dirty="0" smtClean="0"/>
              <a:t> standard.  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designed to run with </a:t>
            </a:r>
            <a:r>
              <a:rPr lang="en-US" u="sng" dirty="0" smtClean="0"/>
              <a:t>IEEE 802.3 standard defined by 10Mbps </a:t>
            </a:r>
            <a:r>
              <a:rPr lang="en-US" dirty="0" smtClean="0"/>
              <a:t>or </a:t>
            </a:r>
            <a:r>
              <a:rPr lang="en-US" u="sng" dirty="0" smtClean="0"/>
              <a:t>IEEE 802.3u standard defined by 100Mbps.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project: Ethernet IP Core is a 10/100 Media Access Controller (MAC) .</a:t>
            </a:r>
            <a:endParaRPr lang="el-G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 main </a:t>
            </a:r>
            <a:r>
              <a:rPr lang="en-US" dirty="0" err="1" smtClean="0"/>
              <a:t>verilog</a:t>
            </a:r>
            <a:r>
              <a:rPr lang="en-US" dirty="0" smtClean="0"/>
              <a:t> code directories:</a:t>
            </a:r>
          </a:p>
          <a:p>
            <a:pPr>
              <a:buNone/>
            </a:pPr>
            <a:r>
              <a:rPr lang="en-US" dirty="0" smtClean="0"/>
              <a:t>1)Code for </a:t>
            </a:r>
            <a:r>
              <a:rPr lang="en-US" dirty="0" err="1" smtClean="0"/>
              <a:t>ethernet</a:t>
            </a:r>
            <a:r>
              <a:rPr lang="en-US" dirty="0" smtClean="0"/>
              <a:t> MAC IP Core 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(located in </a:t>
            </a:r>
            <a:r>
              <a:rPr lang="en-US" dirty="0" err="1" smtClean="0"/>
              <a:t>ethernet</a:t>
            </a:r>
            <a:r>
              <a:rPr lang="en-US" dirty="0" smtClean="0"/>
              <a:t>\</a:t>
            </a:r>
            <a:r>
              <a:rPr lang="en-US" dirty="0" err="1" smtClean="0"/>
              <a:t>rtl</a:t>
            </a:r>
            <a:r>
              <a:rPr lang="en-US" dirty="0" smtClean="0"/>
              <a:t>\</a:t>
            </a:r>
            <a:r>
              <a:rPr lang="en-US" dirty="0" err="1" smtClean="0"/>
              <a:t>verilog</a:t>
            </a:r>
            <a:r>
              <a:rPr lang="en-US" dirty="0" smtClean="0"/>
              <a:t>)</a:t>
            </a:r>
          </a:p>
          <a:p>
            <a:pPr marL="514350" indent="-514350">
              <a:buNone/>
            </a:pPr>
            <a:r>
              <a:rPr lang="en-US" dirty="0" smtClean="0"/>
              <a:t>2) Code for </a:t>
            </a:r>
            <a:r>
              <a:rPr lang="en-US" dirty="0" err="1" smtClean="0"/>
              <a:t>ethernet</a:t>
            </a:r>
            <a:r>
              <a:rPr lang="en-US" dirty="0" smtClean="0"/>
              <a:t> Mac </a:t>
            </a:r>
            <a:r>
              <a:rPr lang="en-US" dirty="0" err="1" smtClean="0"/>
              <a:t>Testbench</a:t>
            </a:r>
            <a:r>
              <a:rPr lang="en-US" dirty="0" smtClean="0"/>
              <a:t> files which are used with </a:t>
            </a:r>
            <a:r>
              <a:rPr lang="en-US" dirty="0" err="1" smtClean="0"/>
              <a:t>ethernet</a:t>
            </a:r>
            <a:r>
              <a:rPr lang="en-US" dirty="0" smtClean="0"/>
              <a:t> MAC.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(located in </a:t>
            </a:r>
            <a:r>
              <a:rPr lang="en-US" dirty="0" err="1" smtClean="0"/>
              <a:t>ethernet</a:t>
            </a:r>
            <a:r>
              <a:rPr lang="en-US" dirty="0" smtClean="0"/>
              <a:t>\bench\</a:t>
            </a:r>
            <a:r>
              <a:rPr lang="en-US" dirty="0" err="1" smtClean="0"/>
              <a:t>verilog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bin: files for simulation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log: stores log files of every simulation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out: stores output files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run: the directory where the simulation is actually run. There are 2 scripts inside. One is the init script which “clears” all the data from previous </a:t>
            </a:r>
            <a:r>
              <a:rPr lang="en-US" dirty="0" err="1" smtClean="0"/>
              <a:t>sims</a:t>
            </a:r>
            <a:r>
              <a:rPr lang="en-US" dirty="0"/>
              <a:t> </a:t>
            </a:r>
            <a:r>
              <a:rPr lang="en-US" dirty="0" smtClean="0"/>
              <a:t>and the second is the script to start the simulation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Folders description</a:t>
            </a:r>
            <a:endParaRPr lang="el-G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/>
              <a:t>The module </a:t>
            </a:r>
            <a:r>
              <a:rPr lang="en-US" sz="2400" b="1" dirty="0" err="1"/>
              <a:t>eth_top.v</a:t>
            </a:r>
            <a:r>
              <a:rPr lang="en-US" sz="2400" b="1" dirty="0"/>
              <a:t> </a:t>
            </a:r>
            <a:r>
              <a:rPr lang="en-US" sz="2400" dirty="0"/>
              <a:t>consists of sub </a:t>
            </a:r>
            <a:r>
              <a:rPr lang="en-US" sz="2400" dirty="0" smtClean="0"/>
              <a:t>modules: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err="1" smtClean="0"/>
              <a:t>eth_miim.v</a:t>
            </a:r>
            <a:r>
              <a:rPr lang="en-US" sz="2400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err="1" smtClean="0"/>
              <a:t>eth_registers.v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err="1" smtClean="0"/>
              <a:t>eth_maccontrol.v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err="1" smtClean="0"/>
              <a:t>eth_txethmac.v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err="1" smtClean="0"/>
              <a:t>eth_rxethmac.v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err="1" smtClean="0"/>
              <a:t>eth_wishbone.v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err="1" smtClean="0"/>
              <a:t>eth_macstatus.v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and some logic for synchronizing, multiplexing and registering outputs</a:t>
            </a:r>
            <a:endParaRPr lang="el-G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Core Modules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21699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54" y="1447800"/>
            <a:ext cx="640529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Modules Figure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657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281</TotalTime>
  <Words>700</Words>
  <Application>Microsoft Office PowerPoint</Application>
  <PresentationFormat>On-screen Show (4:3)</PresentationFormat>
  <Paragraphs>113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 Ethernet MAC 10/100 Mbps</vt:lpstr>
      <vt:lpstr> Ομάδα 6</vt:lpstr>
      <vt:lpstr>Introduction</vt:lpstr>
      <vt:lpstr>The data link layer (layer 2) </vt:lpstr>
      <vt:lpstr>Our project: Ethernet IP Core is a 10/100 Media Access Controller (MAC) .</vt:lpstr>
      <vt:lpstr>Project structure</vt:lpstr>
      <vt:lpstr>Folders description</vt:lpstr>
      <vt:lpstr>Description of Core Modules</vt:lpstr>
      <vt:lpstr>Core Modules Figure</vt:lpstr>
      <vt:lpstr>Module Description</vt:lpstr>
      <vt:lpstr>Module Description</vt:lpstr>
      <vt:lpstr>Module Description</vt:lpstr>
      <vt:lpstr>Module Description</vt:lpstr>
      <vt:lpstr>Module Description</vt:lpstr>
      <vt:lpstr>Module Description</vt:lpstr>
      <vt:lpstr>Module Description</vt:lpstr>
      <vt:lpstr>Module Description</vt:lpstr>
      <vt:lpstr>Ports and Signals</vt:lpstr>
      <vt:lpstr>Image of top level</vt:lpstr>
      <vt:lpstr>Ethernet Core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Kataraki</dc:creator>
  <cp:lastModifiedBy>jim</cp:lastModifiedBy>
  <cp:revision>116</cp:revision>
  <dcterms:created xsi:type="dcterms:W3CDTF">2013-04-01T14:22:44Z</dcterms:created>
  <dcterms:modified xsi:type="dcterms:W3CDTF">2013-06-27T13:32:53Z</dcterms:modified>
</cp:coreProperties>
</file>