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0" r:id="rId6"/>
    <p:sldId id="258" r:id="rId7"/>
    <p:sldId id="265" r:id="rId8"/>
    <p:sldId id="267" r:id="rId9"/>
    <p:sldId id="266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2523-5561-47E9-9153-5D6B4561E69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E7D24-8CF5-4378-A6C9-004E4DB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F437BB-551E-401A-B89F-28DBC6FF3C8E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60-C6C3-451E-A135-C08D8E2D4E7C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12-7E9E-4B2D-A187-6D0AFD499E87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9D7-5EF6-4FCA-92F9-87A5342BC11C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90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79CD-7720-4E8D-810D-1A2E313ACB68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5205-CC40-4719-920C-F24B6544215E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9FB-8487-4EAF-A1E5-A68D07762C0A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A4B-7953-4E2C-BC4B-B5AE399168D9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856B-77B2-4B09-9696-FCCF024A6BE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BB7D-E6B0-46D5-B170-506C9A4855AB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B26C-5266-45C2-9AD8-5488DD3DD706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0716-80E1-45C7-91AA-BB0BFDFD4A73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E08-6067-4C4F-B0F7-138044989F0E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5A6-8D0A-411C-A85E-C479F17DAD74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C6AF-1025-498B-A6CD-9B97FC5C401B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FB1-7865-4CC3-B66F-68E7008E8E0F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AA4-ABA4-4A9C-A8E4-9B20DCD78796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ABB-1952-4986-B95E-B66B4254E7B3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80E2-63C9-4262-A326-BE7FD00E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9F86-E359-4AA9-8725-B15EFCD0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59" y="1228206"/>
            <a:ext cx="8791575" cy="96949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Information security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70491-A9D6-4B1C-BBFE-7925773FB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1678" y="4011706"/>
            <a:ext cx="2838450" cy="922713"/>
          </a:xfrm>
        </p:spPr>
        <p:txBody>
          <a:bodyPr>
            <a:noAutofit/>
          </a:bodyPr>
          <a:lstStyle/>
          <a:p>
            <a:r>
              <a:rPr lang="en-US" sz="2400" cap="none" dirty="0"/>
              <a:t>by Magnus Elhardt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cap="none" dirty="0"/>
              <a:t>January 16,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4325E3-6D8B-4753-9DA8-C4BA90C7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00" y="3177663"/>
            <a:ext cx="283845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D518D-12CF-43EF-85C0-C72A72A048FB}"/>
              </a:ext>
            </a:extLst>
          </p:cNvPr>
          <p:cNvSpPr txBox="1"/>
          <p:nvPr/>
        </p:nvSpPr>
        <p:spPr>
          <a:xfrm>
            <a:off x="2450610" y="3189634"/>
            <a:ext cx="178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EEE61-9571-4262-990D-2962C0DF1263}"/>
              </a:ext>
            </a:extLst>
          </p:cNvPr>
          <p:cNvSpPr txBox="1"/>
          <p:nvPr/>
        </p:nvSpPr>
        <p:spPr>
          <a:xfrm>
            <a:off x="3789866" y="2456850"/>
            <a:ext cx="416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1527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8B72-EA87-44AF-AE7B-FD0D462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D64B-80E6-4E0D-8259-29463632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costs and benefits of the cloud</a:t>
            </a:r>
          </a:p>
          <a:p>
            <a:pPr lvl="1"/>
            <a:r>
              <a:rPr lang="en-US" dirty="0"/>
              <a:t>Moving resources and services to cloud providers can shift and reduce risk.</a:t>
            </a:r>
          </a:p>
          <a:p>
            <a:pPr lvl="1"/>
            <a:r>
              <a:rPr lang="en-US" dirty="0"/>
              <a:t>Reduce the need for investment in physical infrastructure and in-house talent.</a:t>
            </a:r>
          </a:p>
          <a:p>
            <a:r>
              <a:rPr lang="en-US" dirty="0"/>
              <a:t>Security as a Service (SaaS)</a:t>
            </a:r>
          </a:p>
          <a:p>
            <a:pPr lvl="1"/>
            <a:r>
              <a:rPr lang="en-US" dirty="0"/>
              <a:t>Information security as a subscription service.</a:t>
            </a:r>
          </a:p>
          <a:p>
            <a:pPr lvl="1"/>
            <a:r>
              <a:rPr lang="en-US" dirty="0"/>
              <a:t>Can reduce total cost of ownership and capital outlays for information security.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A84D0-0FEC-4CEA-8513-8EFAB263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EF3-B1C1-43D3-8726-F891E888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164F-5B68-44C0-81BC-6EFB42D0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Security is a worthwhile investment.</a:t>
            </a:r>
          </a:p>
          <a:p>
            <a:r>
              <a:rPr lang="en-US" dirty="0"/>
              <a:t>These concrete steps will help you build a solid foundation.</a:t>
            </a:r>
          </a:p>
          <a:p>
            <a:r>
              <a:rPr lang="en-US" dirty="0"/>
              <a:t>Consider hiring experts to implement your information security.</a:t>
            </a:r>
          </a:p>
          <a:p>
            <a:pPr lvl="1"/>
            <a:r>
              <a:rPr lang="en-US" dirty="0"/>
              <a:t>Either in-house or through Security as a Service.</a:t>
            </a:r>
          </a:p>
          <a:p>
            <a:r>
              <a:rPr lang="en-US" dirty="0"/>
              <a:t>Never stop critically examining your information security here at Acme Corp.</a:t>
            </a:r>
          </a:p>
          <a:p>
            <a:r>
              <a:rPr lang="en-US" dirty="0"/>
              <a:t>Use what you learn to reduce risk and compete effectively.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A12A5-3115-4ACB-BB77-4A581C0E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A135-BAE2-40B8-AC92-AECCEF12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7420-1316-4156-88DE-AAA6AB8C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invest in information security?</a:t>
            </a:r>
          </a:p>
          <a:p>
            <a:r>
              <a:rPr lang="en-US" dirty="0"/>
              <a:t>What are the goals of information security?</a:t>
            </a:r>
          </a:p>
          <a:p>
            <a:r>
              <a:rPr lang="en-US" dirty="0"/>
              <a:t>How can you protect data?</a:t>
            </a:r>
          </a:p>
          <a:p>
            <a:r>
              <a:rPr lang="en-US" dirty="0"/>
              <a:t>What are current information security vulnerabilities at Acme Corp.?</a:t>
            </a:r>
          </a:p>
          <a:p>
            <a:r>
              <a:rPr lang="en-US" dirty="0"/>
              <a:t>What concrete steps can be taken to improve information security?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8249-AB06-42C5-A69C-ED47C542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C5F-7D98-4C11-BAA2-24B90A59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Invest in information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D53A-4491-451B-8A95-45FD688C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business risk.</a:t>
            </a:r>
          </a:p>
          <a:p>
            <a:pPr lvl="1"/>
            <a:r>
              <a:rPr lang="en-US" dirty="0"/>
              <a:t>Secure critical business information.</a:t>
            </a:r>
          </a:p>
          <a:p>
            <a:pPr lvl="1"/>
            <a:r>
              <a:rPr lang="en-US" dirty="0"/>
              <a:t>Prevent outages to business critical data and resources.</a:t>
            </a:r>
          </a:p>
          <a:p>
            <a:pPr lvl="1"/>
            <a:r>
              <a:rPr lang="en-US" dirty="0"/>
              <a:t>Ensure privacy for employees and customers.</a:t>
            </a:r>
          </a:p>
          <a:p>
            <a:r>
              <a:rPr lang="en-US" dirty="0"/>
              <a:t>Enhance trust for customers, employees, and business partners.</a:t>
            </a:r>
          </a:p>
          <a:p>
            <a:r>
              <a:rPr lang="en-US" dirty="0"/>
              <a:t>Enhance ability to compete in modern marketplace.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61E77-FF65-4D83-A8C1-002A131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79EB-95D2-4373-B1F1-1359417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0461-12E9-4223-AB84-96A6E529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Trust that information is only accessible to those who are authorized to view it.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Trust that information is not changed.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Trust that information and systems can be accessed when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C7F-5600-4A90-A420-AE339FB2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CD83-802F-430B-A1B3-9F98C5E7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795E-3D5D-4C65-BC5B-2888799B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protection strategies</a:t>
            </a:r>
          </a:p>
          <a:p>
            <a:pPr lvl="1"/>
            <a:r>
              <a:rPr lang="en-US" dirty="0"/>
              <a:t>Use anti-malware protection.</a:t>
            </a:r>
          </a:p>
          <a:p>
            <a:pPr lvl="1"/>
            <a:r>
              <a:rPr lang="en-US" dirty="0"/>
              <a:t>Encrypt data and back up data.</a:t>
            </a:r>
          </a:p>
          <a:p>
            <a:pPr lvl="1"/>
            <a:r>
              <a:rPr lang="en-US" dirty="0"/>
              <a:t>Patch software.</a:t>
            </a:r>
          </a:p>
          <a:p>
            <a:r>
              <a:rPr lang="en-US" dirty="0"/>
              <a:t>Physical security</a:t>
            </a:r>
          </a:p>
          <a:p>
            <a:pPr lvl="1"/>
            <a:r>
              <a:rPr lang="en-US" dirty="0"/>
              <a:t>Ensure data is stored in a secure area.</a:t>
            </a:r>
          </a:p>
          <a:p>
            <a:r>
              <a:rPr lang="en-US" dirty="0"/>
              <a:t>User training</a:t>
            </a:r>
          </a:p>
          <a:p>
            <a:pPr lvl="1"/>
            <a:r>
              <a:rPr lang="en-US" dirty="0"/>
              <a:t>Social engineering and disgruntled employees are a major threat to data security.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6B49-FF36-4617-A3E8-590809FA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C1B6-80D5-4AA6-947C-FEEDC47E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CE82-2A68-40B0-8AAE-1388C730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Bright Spots:</a:t>
            </a:r>
          </a:p>
          <a:p>
            <a:pPr lvl="1"/>
            <a:r>
              <a:rPr lang="en-US" dirty="0" err="1"/>
              <a:t>pfSense</a:t>
            </a:r>
            <a:r>
              <a:rPr lang="en-US" dirty="0"/>
              <a:t> Firewall</a:t>
            </a:r>
          </a:p>
          <a:p>
            <a:pPr lvl="1"/>
            <a:r>
              <a:rPr lang="en-US" dirty="0"/>
              <a:t>Partitioned network using a DMZ to protect critical network infrastructure</a:t>
            </a:r>
          </a:p>
          <a:p>
            <a:r>
              <a:rPr lang="en-US" dirty="0"/>
              <a:t>Existing Major Vulnerabilities:</a:t>
            </a:r>
          </a:p>
          <a:p>
            <a:pPr lvl="1"/>
            <a:r>
              <a:rPr lang="en-US" dirty="0"/>
              <a:t>Outdated and unpatched operating systems</a:t>
            </a:r>
          </a:p>
          <a:p>
            <a:pPr lvl="1"/>
            <a:r>
              <a:rPr lang="en-US" dirty="0"/>
              <a:t>Weak password policy</a:t>
            </a:r>
          </a:p>
          <a:p>
            <a:pPr lvl="1"/>
            <a:r>
              <a:rPr lang="en-US" dirty="0"/>
              <a:t>No active logging or monitoring</a:t>
            </a:r>
          </a:p>
          <a:p>
            <a:pPr lvl="1"/>
            <a:r>
              <a:rPr lang="en-US" dirty="0"/>
              <a:t>Systems are extremely vulnerable to demonstrated exploits such as </a:t>
            </a:r>
            <a:r>
              <a:rPr lang="en-US" dirty="0" err="1"/>
              <a:t>EternalBlue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F529-908E-454D-B313-2D40E6DD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B929-4D04-4DED-9FD3-A4F6AE57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E9CF-6F62-403C-B0E1-67B57751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Upgrade and patch operating systems</a:t>
            </a:r>
          </a:p>
          <a:p>
            <a:pPr lvl="1"/>
            <a:r>
              <a:rPr lang="en-US" dirty="0"/>
              <a:t>New operating systems are much more secure when updated regularly.</a:t>
            </a:r>
          </a:p>
          <a:p>
            <a:pPr lvl="1"/>
            <a:r>
              <a:rPr lang="en-US" dirty="0"/>
              <a:t>New operating systems also provide greater utility and interoperability.</a:t>
            </a:r>
          </a:p>
          <a:p>
            <a:r>
              <a:rPr lang="en-US" dirty="0"/>
              <a:t>Audit services</a:t>
            </a:r>
          </a:p>
          <a:p>
            <a:pPr lvl="1"/>
            <a:r>
              <a:rPr lang="en-US" dirty="0"/>
              <a:t>Ensure all software and services used are necessary and are running the latest patches.</a:t>
            </a:r>
          </a:p>
          <a:p>
            <a:pPr lvl="1"/>
            <a:r>
              <a:rPr lang="en-US" dirty="0"/>
              <a:t>Ensure only authorized users have access to privileged data.</a:t>
            </a:r>
          </a:p>
          <a:p>
            <a:r>
              <a:rPr lang="en-US" dirty="0"/>
              <a:t>Ensure anti-malware software is running on all machines.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CB5A5-A2DB-435A-A2AB-8265AD0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F851-8BC5-4BE7-BCC4-7A938BBE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4911-D63A-4CC8-883F-D53234CD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data</a:t>
            </a:r>
          </a:p>
          <a:p>
            <a:pPr lvl="1"/>
            <a:r>
              <a:rPr lang="en-US" dirty="0"/>
              <a:t>Ensure stored data is not vulnerable.</a:t>
            </a:r>
          </a:p>
          <a:p>
            <a:r>
              <a:rPr lang="en-US" dirty="0"/>
              <a:t>Back up data</a:t>
            </a:r>
          </a:p>
          <a:p>
            <a:pPr lvl="1"/>
            <a:r>
              <a:rPr lang="en-US" dirty="0"/>
              <a:t>Set a regular back up schedule to ensure critical data is not lost. </a:t>
            </a:r>
          </a:p>
          <a:p>
            <a:r>
              <a:rPr lang="en-US" dirty="0"/>
              <a:t>Implement Virtual Private Networks (VPNs) for remote access</a:t>
            </a:r>
          </a:p>
          <a:p>
            <a:pPr lvl="1"/>
            <a:r>
              <a:rPr lang="en-US" dirty="0"/>
              <a:t>Encrypt data in transit.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1AFB-24E3-41F2-AAD9-1F9CDB45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AEC4-30AE-4CF9-9BF2-018A68EB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E5B9-FA94-44BD-8D6F-DEF7FA2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 and implement Information Security Policy (ISP)</a:t>
            </a:r>
          </a:p>
          <a:p>
            <a:pPr lvl="1"/>
            <a:r>
              <a:rPr lang="en-US" dirty="0"/>
              <a:t>Example policies include:</a:t>
            </a:r>
          </a:p>
          <a:p>
            <a:pPr lvl="2"/>
            <a:r>
              <a:rPr lang="en-US" dirty="0"/>
              <a:t>Password policy</a:t>
            </a:r>
          </a:p>
          <a:p>
            <a:pPr lvl="2"/>
            <a:r>
              <a:rPr lang="en-US" dirty="0"/>
              <a:t>User Access Controls</a:t>
            </a:r>
          </a:p>
          <a:p>
            <a:pPr lvl="2"/>
            <a:r>
              <a:rPr lang="en-US" dirty="0"/>
              <a:t>Consequences for non-compliance</a:t>
            </a:r>
          </a:p>
          <a:p>
            <a:r>
              <a:rPr lang="en-US" dirty="0"/>
              <a:t>User training</a:t>
            </a:r>
          </a:p>
          <a:p>
            <a:pPr lvl="1"/>
            <a:r>
              <a:rPr lang="en-US" dirty="0"/>
              <a:t>Every employee plays an important part in information security.</a:t>
            </a:r>
          </a:p>
          <a:p>
            <a:pPr lvl="1"/>
            <a:r>
              <a:rPr lang="en-US" dirty="0"/>
              <a:t>HR’s role through onboarding, offboarding is critical.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4908-F5B4-40B1-AE5D-C54FAA3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80E2-63C9-4262-A326-BE7FD00EA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4756</TotalTime>
  <Words>534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Information security Review</vt:lpstr>
      <vt:lpstr>Today we will ask:</vt:lpstr>
      <vt:lpstr>Why Invest in information security?</vt:lpstr>
      <vt:lpstr>Data security goals</vt:lpstr>
      <vt:lpstr>How To Protect Data</vt:lpstr>
      <vt:lpstr>The Current Situation</vt:lpstr>
      <vt:lpstr>Opportunities for improvement</vt:lpstr>
      <vt:lpstr>Opportunities for improvement</vt:lpstr>
      <vt:lpstr>Opportunities for Improvement</vt:lpstr>
      <vt:lpstr>Security in the Cloud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Elhardt</dc:creator>
  <cp:lastModifiedBy>Magnus Elhardt</cp:lastModifiedBy>
  <cp:revision>130</cp:revision>
  <dcterms:created xsi:type="dcterms:W3CDTF">2020-01-13T17:07:18Z</dcterms:created>
  <dcterms:modified xsi:type="dcterms:W3CDTF">2020-01-17T00:23:52Z</dcterms:modified>
</cp:coreProperties>
</file>