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1" Type="http://schemas.openxmlformats.org/officeDocument/2006/relationships/customXml" Target="../customXml/item3.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Roboto-italic.fntdata"/><Relationship Id="rId40"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Roboto-bold.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Roboto-regular.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ntrol_flow"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063851a7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063851a7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bd94436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bd94436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Everything you have seen so far has consisted of sequential execution, in which statements are always performed one after the next, in exactly the order specified.</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rPr lang="en" sz="1350">
                <a:solidFill>
                  <a:srgbClr val="222222"/>
                </a:solidFill>
                <a:highlight>
                  <a:srgbClr val="FFFFFF"/>
                </a:highlight>
                <a:latin typeface="Roboto"/>
                <a:ea typeface="Roboto"/>
                <a:cs typeface="Roboto"/>
                <a:sym typeface="Roboto"/>
              </a:rPr>
              <a:t>But the world is often more complicated than that. Frequently, a program needs to skip over some statements, execute a series of statements repetitively, or choose between alternate sets of statements to execute.</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rPr lang="en" sz="1350">
                <a:solidFill>
                  <a:srgbClr val="222222"/>
                </a:solidFill>
                <a:highlight>
                  <a:srgbClr val="FFFFFF"/>
                </a:highlight>
                <a:latin typeface="Roboto"/>
                <a:ea typeface="Roboto"/>
                <a:cs typeface="Roboto"/>
                <a:sym typeface="Roboto"/>
              </a:rPr>
              <a:t>That is where control structures come in. A control structure directs the order of execution of the statements in a program (referred to as the program’s </a:t>
            </a:r>
            <a:r>
              <a:rPr lang="en" sz="1350">
                <a:solidFill>
                  <a:srgbClr val="619CCD"/>
                </a:solidFill>
                <a:highlight>
                  <a:srgbClr val="FFFFFF"/>
                </a:highlight>
                <a:uFill>
                  <a:noFill/>
                </a:uFill>
                <a:latin typeface="Roboto"/>
                <a:ea typeface="Roboto"/>
                <a:cs typeface="Roboto"/>
                <a:sym typeface="Roboto"/>
                <a:hlinkClick r:id="rId2">
                  <a:extLst>
                    <a:ext uri="{A12FA001-AC4F-418D-AE19-62706E023703}">
                      <ahyp:hlinkClr val="tx"/>
                    </a:ext>
                  </a:extLst>
                </a:hlinkClick>
              </a:rPr>
              <a:t>control flow</a:t>
            </a:r>
            <a:r>
              <a:rPr lang="en" sz="1350">
                <a:solidFill>
                  <a:srgbClr val="222222"/>
                </a:solidFill>
                <a:highlight>
                  <a:srgbClr val="FFFFFF"/>
                </a:highlight>
                <a:latin typeface="Roboto"/>
                <a:ea typeface="Roboto"/>
                <a:cs typeface="Roboto"/>
                <a:sym typeface="Roboto"/>
              </a:rPr>
              <a:t>).</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rPr lang="en" sz="1350">
                <a:solidFill>
                  <a:srgbClr val="222222"/>
                </a:solidFill>
                <a:highlight>
                  <a:srgbClr val="FFFFFF"/>
                </a:highlight>
                <a:latin typeface="Roboto"/>
                <a:ea typeface="Roboto"/>
                <a:cs typeface="Roboto"/>
                <a:sym typeface="Roboto"/>
              </a:rPr>
              <a:t>Here’s what you’ll learn in this tutorial: You’ll encounter your first Python control structure, the </a:t>
            </a:r>
            <a:r>
              <a:rPr lang="en">
                <a:solidFill>
                  <a:srgbClr val="222222"/>
                </a:solidFill>
                <a:highlight>
                  <a:srgbClr val="FFFFFF"/>
                </a:highlight>
                <a:latin typeface="Courier New"/>
                <a:ea typeface="Courier New"/>
                <a:cs typeface="Courier New"/>
                <a:sym typeface="Courier New"/>
              </a:rPr>
              <a:t>if</a:t>
            </a:r>
            <a:r>
              <a:rPr lang="en" sz="1350">
                <a:solidFill>
                  <a:srgbClr val="222222"/>
                </a:solidFill>
                <a:highlight>
                  <a:srgbClr val="FFFFFF"/>
                </a:highlight>
                <a:latin typeface="Roboto"/>
                <a:ea typeface="Roboto"/>
                <a:cs typeface="Roboto"/>
                <a:sym typeface="Roboto"/>
              </a:rPr>
              <a:t> statement.</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rPr lang="en" sz="1350">
                <a:solidFill>
                  <a:srgbClr val="222222"/>
                </a:solidFill>
                <a:highlight>
                  <a:srgbClr val="FFFFFF"/>
                </a:highlight>
                <a:latin typeface="Roboto"/>
                <a:ea typeface="Roboto"/>
                <a:cs typeface="Roboto"/>
                <a:sym typeface="Roboto"/>
              </a:rPr>
              <a:t>https://realpython.com/python-conditional-statements/</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Clr>
                <a:schemeClr val="dk1"/>
              </a:buClr>
              <a:buSzPts val="1100"/>
              <a:buFont typeface="Arial"/>
              <a:buNone/>
            </a:pPr>
            <a:r>
              <a:t/>
            </a:r>
            <a:endParaRPr sz="1350">
              <a:solidFill>
                <a:srgbClr val="222222"/>
              </a:solidFill>
              <a:highlight>
                <a:srgbClr val="FFFFFF"/>
              </a:highlight>
              <a:latin typeface="Roboto"/>
              <a:ea typeface="Roboto"/>
              <a:cs typeface="Roboto"/>
              <a:sym typeface="Roboto"/>
            </a:endParaRPr>
          </a:p>
          <a:p>
            <a:pPr indent="0" lvl="0" marL="0" rtl="0" algn="l">
              <a:spcBef>
                <a:spcPts val="1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12936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12936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d129365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d129365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1594d7f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1594d7f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d129365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d129365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129365a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129365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d129365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d129365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age = 15</a:t>
            </a:r>
            <a:endParaRPr/>
          </a:p>
          <a:p>
            <a:pPr indent="0" lvl="0" marL="0" rtl="0" algn="l">
              <a:spcBef>
                <a:spcPts val="0"/>
              </a:spcBef>
              <a:spcAft>
                <a:spcPts val="0"/>
              </a:spcAft>
              <a:buClr>
                <a:schemeClr val="dk1"/>
              </a:buClr>
              <a:buSzPts val="1100"/>
              <a:buFont typeface="Arial"/>
              <a:buNone/>
            </a:pPr>
            <a:r>
              <a:rPr lang="en"/>
              <a:t>print('kid' if age &lt; 18 else 'adult')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bd94436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bd94436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https://www.tutorialspoint.com/difference-between-method-and-function-in-python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cb8ae24e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cb8ae24e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d94436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d94436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cb8ae24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cb8ae24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Built in Functions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print()</a:t>
            </a:r>
            <a:endParaRPr/>
          </a:p>
          <a:p>
            <a:pPr indent="0" lvl="0" marL="0" rtl="0" algn="l">
              <a:spcBef>
                <a:spcPts val="0"/>
              </a:spcBef>
              <a:spcAft>
                <a:spcPts val="0"/>
              </a:spcAft>
              <a:buClr>
                <a:schemeClr val="dk1"/>
              </a:buClr>
              <a:buSzPts val="1100"/>
              <a:buFont typeface="Arial"/>
              <a:buNone/>
            </a:pPr>
            <a:r>
              <a:rPr lang="en"/>
              <a:t># help(print)</a:t>
            </a:r>
            <a:endParaRPr/>
          </a:p>
          <a:p>
            <a:pPr indent="0" lvl="0" marL="0" rtl="0" algn="l">
              <a:spcBef>
                <a:spcPts val="0"/>
              </a:spcBef>
              <a:spcAft>
                <a:spcPts val="0"/>
              </a:spcAft>
              <a:buClr>
                <a:schemeClr val="dk1"/>
              </a:buClr>
              <a:buSzPts val="1100"/>
              <a:buFont typeface="Arial"/>
              <a:buNone/>
            </a:pPr>
            <a:r>
              <a:rPr lang="en"/>
              <a:t># type(something)</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Lambda</a:t>
            </a:r>
            <a:endParaRPr/>
          </a:p>
          <a:p>
            <a:pPr indent="0" lvl="0" marL="0" rtl="0" algn="l">
              <a:spcBef>
                <a:spcPts val="0"/>
              </a:spcBef>
              <a:spcAft>
                <a:spcPts val="0"/>
              </a:spcAft>
              <a:buClr>
                <a:schemeClr val="dk1"/>
              </a:buClr>
              <a:buSzPts val="1100"/>
              <a:buFont typeface="Arial"/>
              <a:buNone/>
            </a:pPr>
            <a:r>
              <a:rPr lang="en"/>
              <a:t>#lambda argument(s): expression</a:t>
            </a:r>
            <a:endParaRPr/>
          </a:p>
          <a:p>
            <a:pPr indent="0" lvl="0" marL="0" rtl="0" algn="l">
              <a:spcBef>
                <a:spcPts val="0"/>
              </a:spcBef>
              <a:spcAft>
                <a:spcPts val="0"/>
              </a:spcAft>
              <a:buNone/>
            </a:pPr>
            <a:r>
              <a:rPr lang="en"/>
              <a:t>x = lambda a : a + 10</a:t>
            </a:r>
            <a:endParaRPr/>
          </a:p>
          <a:p>
            <a:pPr indent="0" lvl="0" marL="0" rtl="0" algn="l">
              <a:spcBef>
                <a:spcPts val="0"/>
              </a:spcBef>
              <a:spcAft>
                <a:spcPts val="0"/>
              </a:spcAft>
              <a:buClr>
                <a:schemeClr val="dk1"/>
              </a:buClr>
              <a:buSzPts val="1100"/>
              <a:buFont typeface="Arial"/>
              <a:buNone/>
            </a:pPr>
            <a:r>
              <a:rPr lang="en"/>
              <a:t>print(x(5))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test = lambda a,b: a+b</a:t>
            </a:r>
            <a:endParaRPr/>
          </a:p>
          <a:p>
            <a:pPr indent="0" lvl="0" marL="0" rtl="0" algn="l">
              <a:spcBef>
                <a:spcPts val="0"/>
              </a:spcBef>
              <a:spcAft>
                <a:spcPts val="0"/>
              </a:spcAft>
              <a:buClr>
                <a:schemeClr val="dk1"/>
              </a:buClr>
              <a:buSzPts val="1100"/>
              <a:buFont typeface="Arial"/>
              <a:buNone/>
            </a:pPr>
            <a:r>
              <a:rPr lang="en"/>
              <a:t>print(test(10,10))</a:t>
            </a:r>
            <a:endParaRPr/>
          </a:p>
          <a:p>
            <a:pPr indent="0" lvl="0" marL="0" rtl="0" algn="l">
              <a:spcBef>
                <a:spcPts val="0"/>
              </a:spcBef>
              <a:spcAft>
                <a:spcPts val="0"/>
              </a:spcAft>
              <a:buClr>
                <a:schemeClr val="dk1"/>
              </a:buClr>
              <a:buSzPts val="1100"/>
              <a:buFont typeface="Arial"/>
              <a:buNone/>
            </a:pPr>
            <a:r>
              <a:rPr lang="en"/>
              <a:t>list_1 = [1,2,3,4,5,6,7,8,9]</a:t>
            </a:r>
            <a:endParaRPr/>
          </a:p>
          <a:p>
            <a:pPr indent="0" lvl="0" marL="0" rtl="0" algn="l">
              <a:spcBef>
                <a:spcPts val="0"/>
              </a:spcBef>
              <a:spcAft>
                <a:spcPts val="0"/>
              </a:spcAft>
              <a:buNone/>
            </a:pPr>
            <a:r>
              <a:rPr lang="en"/>
              <a:t>print(list(filter(lambda x: x%2==0, list_1)))</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Extra:</a:t>
            </a:r>
            <a:endParaRPr/>
          </a:p>
          <a:p>
            <a:pPr indent="0" lvl="0" marL="0" rtl="0" algn="l">
              <a:spcBef>
                <a:spcPts val="0"/>
              </a:spcBef>
              <a:spcAft>
                <a:spcPts val="0"/>
              </a:spcAft>
              <a:buNone/>
            </a:pPr>
            <a:r>
              <a:rPr lang="en"/>
              <a:t># Print vs Return</a:t>
            </a:r>
            <a:endParaRPr/>
          </a:p>
          <a:p>
            <a:pPr indent="0" lvl="0" marL="0" rtl="0" algn="l">
              <a:spcBef>
                <a:spcPts val="0"/>
              </a:spcBef>
              <a:spcAft>
                <a:spcPts val="0"/>
              </a:spcAft>
              <a:buNone/>
            </a:pPr>
            <a:r>
              <a:rPr lang="en"/>
              <a:t>def print_result(a,b):</a:t>
            </a:r>
            <a:endParaRPr/>
          </a:p>
          <a:p>
            <a:pPr indent="0" lvl="0" marL="0" rtl="0" algn="l">
              <a:spcBef>
                <a:spcPts val="0"/>
              </a:spcBef>
              <a:spcAft>
                <a:spcPts val="0"/>
              </a:spcAft>
              <a:buNone/>
            </a:pPr>
            <a:r>
              <a:rPr lang="en"/>
              <a:t>   print(a+b)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print(100*"=")</a:t>
            </a:r>
            <a:endParaRPr/>
          </a:p>
          <a:p>
            <a:pPr indent="0" lvl="0" marL="0" rtl="0" algn="l">
              <a:spcBef>
                <a:spcPts val="0"/>
              </a:spcBef>
              <a:spcAft>
                <a:spcPts val="0"/>
              </a:spcAft>
              <a:buNone/>
            </a:pPr>
            <a:r>
              <a:rPr lang="en"/>
              <a:t>test_print = print_result(2,3) # Print the result as the function is called</a:t>
            </a:r>
            <a:endParaRPr/>
          </a:p>
          <a:p>
            <a:pPr indent="0" lvl="0" marL="0" rtl="0" algn="l">
              <a:spcBef>
                <a:spcPts val="0"/>
              </a:spcBef>
              <a:spcAft>
                <a:spcPts val="0"/>
              </a:spcAft>
              <a:buNone/>
            </a:pPr>
            <a:r>
              <a:rPr lang="en"/>
              <a:t>print(test_print) # None as its not saving the results - it just printing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retur_result(a,b):</a:t>
            </a:r>
            <a:endParaRPr/>
          </a:p>
          <a:p>
            <a:pPr indent="0" lvl="0" marL="0" rtl="0" algn="l">
              <a:spcBef>
                <a:spcPts val="0"/>
              </a:spcBef>
              <a:spcAft>
                <a:spcPts val="0"/>
              </a:spcAft>
              <a:buNone/>
            </a:pPr>
            <a:r>
              <a:rPr lang="en"/>
              <a:t>   return a+b</a:t>
            </a:r>
            <a:endParaRPr/>
          </a:p>
          <a:p>
            <a:pPr indent="0" lvl="0" marL="0" rtl="0" algn="l">
              <a:spcBef>
                <a:spcPts val="0"/>
              </a:spcBef>
              <a:spcAft>
                <a:spcPts val="0"/>
              </a:spcAft>
              <a:buNone/>
            </a:pPr>
            <a:r>
              <a:rPr lang="en"/>
              <a:t>print(retur_result(3,3))</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b1265c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b1265c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b1265cf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b1265cf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Parameters and default par.</a:t>
            </a:r>
            <a:endParaRPr/>
          </a:p>
          <a:p>
            <a:pPr indent="0" lvl="0" marL="0" rtl="0" algn="l">
              <a:spcBef>
                <a:spcPts val="0"/>
              </a:spcBef>
              <a:spcAft>
                <a:spcPts val="0"/>
              </a:spcAft>
              <a:buClr>
                <a:schemeClr val="dk1"/>
              </a:buClr>
              <a:buSzPts val="1100"/>
              <a:buFont typeface="Arial"/>
              <a:buNone/>
            </a:pPr>
            <a:r>
              <a:rPr lang="en"/>
              <a:t>def some_f(name='Default par'):</a:t>
            </a:r>
            <a:endParaRPr/>
          </a:p>
          <a:p>
            <a:pPr indent="0" lvl="0" marL="0" rtl="0" algn="l">
              <a:spcBef>
                <a:spcPts val="0"/>
              </a:spcBef>
              <a:spcAft>
                <a:spcPts val="0"/>
              </a:spcAft>
              <a:buClr>
                <a:schemeClr val="dk1"/>
              </a:buClr>
              <a:buSzPts val="1100"/>
              <a:buFont typeface="Arial"/>
              <a:buNone/>
            </a:pPr>
            <a:r>
              <a:rPr lang="en"/>
              <a:t>   print(name)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*args and **kwargs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def my_sum(*args):</a:t>
            </a:r>
            <a:endParaRPr/>
          </a:p>
          <a:p>
            <a:pPr indent="0" lvl="0" marL="0" rtl="0" algn="l">
              <a:spcBef>
                <a:spcPts val="0"/>
              </a:spcBef>
              <a:spcAft>
                <a:spcPts val="0"/>
              </a:spcAft>
              <a:buClr>
                <a:schemeClr val="dk1"/>
              </a:buClr>
              <a:buSzPts val="1100"/>
              <a:buFont typeface="Arial"/>
              <a:buNone/>
            </a:pPr>
            <a:r>
              <a:rPr lang="en"/>
              <a:t>   return sum(args)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b1265cf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b1265cf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Python program to illustrate </a:t>
            </a:r>
            <a:endParaRPr/>
          </a:p>
          <a:p>
            <a:pPr indent="0" lvl="0" marL="0" rtl="0" algn="l">
              <a:spcBef>
                <a:spcPts val="0"/>
              </a:spcBef>
              <a:spcAft>
                <a:spcPts val="0"/>
              </a:spcAft>
              <a:buClr>
                <a:schemeClr val="dk1"/>
              </a:buClr>
              <a:buSzPts val="1100"/>
              <a:buFont typeface="Arial"/>
              <a:buNone/>
            </a:pPr>
            <a:r>
              <a:rPr lang="en"/>
              <a:t># *kwargs for variable number of keyword arguments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def myFun(**kwargs):</a:t>
            </a:r>
            <a:endParaRPr/>
          </a:p>
          <a:p>
            <a:pPr indent="0" lvl="0" marL="0" rtl="0" algn="l">
              <a:spcBef>
                <a:spcPts val="0"/>
              </a:spcBef>
              <a:spcAft>
                <a:spcPts val="0"/>
              </a:spcAft>
              <a:buClr>
                <a:schemeClr val="dk1"/>
              </a:buClr>
              <a:buSzPts val="1100"/>
              <a:buFont typeface="Arial"/>
              <a:buNone/>
            </a:pPr>
            <a:r>
              <a:rPr lang="en"/>
              <a:t>    for key, value in kwargs.items():</a:t>
            </a:r>
            <a:endParaRPr/>
          </a:p>
          <a:p>
            <a:pPr indent="0" lvl="0" marL="0" rtl="0" algn="l">
              <a:spcBef>
                <a:spcPts val="0"/>
              </a:spcBef>
              <a:spcAft>
                <a:spcPts val="0"/>
              </a:spcAft>
              <a:buClr>
                <a:schemeClr val="dk1"/>
              </a:buClr>
              <a:buSzPts val="1100"/>
              <a:buFont typeface="Arial"/>
              <a:buNone/>
            </a:pPr>
            <a:r>
              <a:rPr lang="en"/>
              <a:t>        print ("%s == %s" %(key, value))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Driver code</a:t>
            </a:r>
            <a:endParaRPr/>
          </a:p>
          <a:p>
            <a:pPr indent="0" lvl="0" marL="0" rtl="0" algn="l">
              <a:spcBef>
                <a:spcPts val="0"/>
              </a:spcBef>
              <a:spcAft>
                <a:spcPts val="0"/>
              </a:spcAft>
              <a:buClr>
                <a:schemeClr val="dk1"/>
              </a:buClr>
              <a:buSzPts val="1100"/>
              <a:buFont typeface="Arial"/>
              <a:buNone/>
            </a:pPr>
            <a:r>
              <a:rPr lang="en"/>
              <a:t>myFun(first ='Geeks', mid ='for', last='Geeks')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cb8ae24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cb8ae24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cb8ae24e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cb8ae24e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Oriented Programming allows us to create our own objects that have methods and attributes .</a:t>
            </a:r>
            <a:endParaRPr/>
          </a:p>
          <a:p>
            <a:pPr indent="0" lvl="0" marL="0" rtl="0" algn="l">
              <a:spcBef>
                <a:spcPts val="0"/>
              </a:spcBef>
              <a:spcAft>
                <a:spcPts val="0"/>
              </a:spcAft>
              <a:buNone/>
            </a:pPr>
            <a:r>
              <a:rPr lang="en"/>
              <a:t>In general, the whole concept is to allow us to create code that is repeatable and organized.</a:t>
            </a:r>
            <a:endParaRPr/>
          </a:p>
          <a:p>
            <a:pPr indent="0" lvl="0" marL="0" rtl="0" algn="l">
              <a:spcBef>
                <a:spcPts val="0"/>
              </a:spcBef>
              <a:spcAft>
                <a:spcPts val="0"/>
              </a:spcAft>
              <a:buClr>
                <a:schemeClr val="dk1"/>
              </a:buClr>
              <a:buSzPts val="1100"/>
              <a:buFont typeface="Arial"/>
              <a:buNone/>
            </a:pPr>
            <a:r>
              <a:rPr lang="en"/>
              <a:t>And at a certain scale, you're going to need to understand how to work with object oriented programming</a:t>
            </a:r>
            <a:endParaRPr/>
          </a:p>
          <a:p>
            <a:pPr indent="0" lvl="0" marL="0" rtl="0" algn="l">
              <a:spcBef>
                <a:spcPts val="0"/>
              </a:spcBef>
              <a:spcAft>
                <a:spcPts val="0"/>
              </a:spcAft>
              <a:buClr>
                <a:schemeClr val="dk1"/>
              </a:buClr>
              <a:buSzPts val="1100"/>
              <a:buFont typeface="Arial"/>
              <a:buNone/>
            </a:pPr>
            <a:r>
              <a:rPr lang="en"/>
              <a:t>in order to make sure your programs themselves are flexible.</a:t>
            </a:r>
            <a:endParaRPr/>
          </a:p>
          <a:p>
            <a:pPr indent="0" lvl="0" marL="0" rtl="0" algn="l">
              <a:spcBef>
                <a:spcPts val="0"/>
              </a:spcBef>
              <a:spcAft>
                <a:spcPts val="0"/>
              </a:spcAft>
              <a:buClr>
                <a:schemeClr val="dk1"/>
              </a:buClr>
              <a:buSzPts val="1100"/>
              <a:buFont typeface="Arial"/>
              <a:buNone/>
            </a:pPr>
            <a:r>
              <a:rPr lang="en"/>
              <a:t>And when you're working with outside libraries, you'll see how they make use of object oriented programming</a:t>
            </a:r>
            <a:endParaRPr/>
          </a:p>
          <a:p>
            <a:pPr indent="0" lvl="0" marL="0" rtl="0" algn="l">
              <a:spcBef>
                <a:spcPts val="0"/>
              </a:spcBef>
              <a:spcAft>
                <a:spcPts val="0"/>
              </a:spcAft>
              <a:buClr>
                <a:schemeClr val="dk1"/>
              </a:buClr>
              <a:buSzPts val="1100"/>
              <a:buFont typeface="Arial"/>
              <a:buNone/>
            </a:pPr>
            <a:r>
              <a:rPr lang="en"/>
              <a:t>and a lot of their code.</a:t>
            </a:r>
            <a:endParaRPr/>
          </a:p>
          <a:p>
            <a:pPr indent="0" lvl="0" marL="0" rtl="0" algn="l">
              <a:spcBef>
                <a:spcPts val="0"/>
              </a:spcBef>
              <a:spcAft>
                <a:spcPts val="0"/>
              </a:spcAft>
              <a:buClr>
                <a:schemeClr val="dk1"/>
              </a:buClr>
              <a:buSzPts val="1100"/>
              <a:buFont typeface="Arial"/>
              <a:buNone/>
            </a:pPr>
            <a:r>
              <a:rPr lang="en"/>
              <a:t>For much larger scripts of Python code, functions by themselves aren't going to be enough for</a:t>
            </a:r>
            <a:endParaRPr/>
          </a:p>
          <a:p>
            <a:pPr indent="0" lvl="0" marL="0" rtl="0" algn="l">
              <a:spcBef>
                <a:spcPts val="0"/>
              </a:spcBef>
              <a:spcAft>
                <a:spcPts val="0"/>
              </a:spcAft>
              <a:buNone/>
            </a:pPr>
            <a:r>
              <a:rPr lang="en"/>
              <a:t>Organization and generic. </a:t>
            </a:r>
            <a:endParaRPr/>
          </a:p>
          <a:p>
            <a:pPr indent="0" lvl="0" marL="0" rtl="0" algn="l">
              <a:spcBef>
                <a:spcPts val="0"/>
              </a:spcBef>
              <a:spcAft>
                <a:spcPts val="0"/>
              </a:spcAft>
              <a:buClr>
                <a:schemeClr val="dk1"/>
              </a:buClr>
              <a:buSzPts val="1100"/>
              <a:buFont typeface="Arial"/>
              <a:buNone/>
            </a:pPr>
            <a:r>
              <a:rPr lang="en"/>
              <a:t>commonly repeated tasks and objects can be defined with OOP to create code that is more usable, especially across organization.</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f0176952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f0176952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f3fc5fb5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f3fc5fb5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0000CD"/>
                </a:solidFill>
                <a:highlight>
                  <a:srgbClr val="FFFFFF"/>
                </a:highlight>
                <a:latin typeface="Courier New"/>
                <a:ea typeface="Courier New"/>
                <a:cs typeface="Courier New"/>
                <a:sym typeface="Courier New"/>
              </a:rPr>
              <a:t>class</a:t>
            </a:r>
            <a:r>
              <a:rPr lang="en" sz="1150">
                <a:solidFill>
                  <a:schemeClr val="dk1"/>
                </a:solidFill>
                <a:highlight>
                  <a:srgbClr val="FFFFFF"/>
                </a:highlight>
                <a:latin typeface="Courier New"/>
                <a:ea typeface="Courier New"/>
                <a:cs typeface="Courier New"/>
                <a:sym typeface="Courier New"/>
              </a:rPr>
              <a:t> Person:</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highlight>
                  <a:srgbClr val="FFFFFF"/>
                </a:highlight>
                <a:latin typeface="Courier New"/>
                <a:ea typeface="Courier New"/>
                <a:cs typeface="Courier New"/>
                <a:sym typeface="Courier New"/>
              </a:rPr>
              <a:t>def</a:t>
            </a:r>
            <a:r>
              <a:rPr lang="en" sz="1150">
                <a:solidFill>
                  <a:schemeClr val="dk1"/>
                </a:solidFill>
                <a:highlight>
                  <a:srgbClr val="FFFFFF"/>
                </a:highlight>
                <a:latin typeface="Courier New"/>
                <a:ea typeface="Courier New"/>
                <a:cs typeface="Courier New"/>
                <a:sym typeface="Courier New"/>
              </a:rPr>
              <a:t> __init__(self, name, age):</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self.name = name</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self.age = age</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p1 = Person(</a:t>
            </a:r>
            <a:r>
              <a:rPr lang="en" sz="1150">
                <a:solidFill>
                  <a:srgbClr val="A52A2A"/>
                </a:solidFill>
                <a:highlight>
                  <a:srgbClr val="FFFFFF"/>
                </a:highlight>
                <a:latin typeface="Courier New"/>
                <a:ea typeface="Courier New"/>
                <a:cs typeface="Courier New"/>
                <a:sym typeface="Courier New"/>
              </a:rPr>
              <a:t>"John"</a:t>
            </a:r>
            <a:r>
              <a:rPr lang="en" sz="1150">
                <a:solidFill>
                  <a:schemeClr val="dk1"/>
                </a:solidFill>
                <a:highlight>
                  <a:srgbClr val="FFFFFF"/>
                </a:highlight>
                <a:latin typeface="Courier New"/>
                <a:ea typeface="Courier New"/>
                <a:cs typeface="Courier New"/>
                <a:sym typeface="Courier New"/>
              </a:rPr>
              <a:t>, </a:t>
            </a:r>
            <a:r>
              <a:rPr lang="en" sz="1150">
                <a:solidFill>
                  <a:srgbClr val="FF0000"/>
                </a:solidFill>
                <a:highlight>
                  <a:srgbClr val="FFFFFF"/>
                </a:highlight>
                <a:latin typeface="Courier New"/>
                <a:ea typeface="Courier New"/>
                <a:cs typeface="Courier New"/>
                <a:sym typeface="Courier New"/>
              </a:rPr>
              <a:t>36</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150">
                <a:solidFill>
                  <a:srgbClr val="0000CD"/>
                </a:solidFill>
                <a:highlight>
                  <a:srgbClr val="FFFFFF"/>
                </a:highlight>
                <a:latin typeface="Courier New"/>
                <a:ea typeface="Courier New"/>
                <a:cs typeface="Courier New"/>
                <a:sym typeface="Courier New"/>
              </a:rPr>
              <a:t>print</a:t>
            </a:r>
            <a:r>
              <a:rPr lang="en" sz="1150">
                <a:solidFill>
                  <a:schemeClr val="dk1"/>
                </a:solidFill>
                <a:highlight>
                  <a:srgbClr val="FFFFFF"/>
                </a:highlight>
                <a:latin typeface="Courier New"/>
                <a:ea typeface="Courier New"/>
                <a:cs typeface="Courier New"/>
                <a:sym typeface="Courier New"/>
              </a:rPr>
              <a:t>(p1.name)</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CD"/>
                </a:solidFill>
                <a:highlight>
                  <a:srgbClr val="FFFFFF"/>
                </a:highlight>
                <a:latin typeface="Courier New"/>
                <a:ea typeface="Courier New"/>
                <a:cs typeface="Courier New"/>
                <a:sym typeface="Courier New"/>
              </a:rPr>
              <a:t>print</a:t>
            </a:r>
            <a:r>
              <a:rPr lang="en" sz="1150">
                <a:solidFill>
                  <a:schemeClr val="dk1"/>
                </a:solidFill>
                <a:highlight>
                  <a:srgbClr val="FFFFFF"/>
                </a:highlight>
                <a:latin typeface="Courier New"/>
                <a:ea typeface="Courier New"/>
                <a:cs typeface="Courier New"/>
                <a:sym typeface="Courier New"/>
              </a:rPr>
              <a:t>(p1.age)</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class Person:</a:t>
            </a:r>
            <a:endParaRPr/>
          </a:p>
          <a:p>
            <a:pPr indent="0" lvl="0" marL="0" rtl="0" algn="l">
              <a:spcBef>
                <a:spcPts val="0"/>
              </a:spcBef>
              <a:spcAft>
                <a:spcPts val="0"/>
              </a:spcAft>
              <a:buNone/>
            </a:pPr>
            <a:r>
              <a:rPr lang="en"/>
              <a:t>    "This is a person class"</a:t>
            </a:r>
            <a:endParaRPr/>
          </a:p>
          <a:p>
            <a:pPr indent="0" lvl="0" marL="0" rtl="0" algn="l">
              <a:spcBef>
                <a:spcPts val="0"/>
              </a:spcBef>
              <a:spcAft>
                <a:spcPts val="0"/>
              </a:spcAft>
              <a:buNone/>
            </a:pPr>
            <a:r>
              <a:rPr lang="en"/>
              <a:t>    age =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def greet(self):</a:t>
            </a:r>
            <a:endParaRPr/>
          </a:p>
          <a:p>
            <a:pPr indent="0" lvl="0" marL="0" rtl="0" algn="l">
              <a:spcBef>
                <a:spcPts val="0"/>
              </a:spcBef>
              <a:spcAft>
                <a:spcPts val="0"/>
              </a:spcAft>
              <a:buNone/>
            </a:pPr>
            <a:r>
              <a:rPr lang="en"/>
              <a:t>        print('Hello')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Output: 10</a:t>
            </a:r>
            <a:endParaRPr/>
          </a:p>
          <a:p>
            <a:pPr indent="0" lvl="0" marL="0" rtl="0" algn="l">
              <a:spcBef>
                <a:spcPts val="0"/>
              </a:spcBef>
              <a:spcAft>
                <a:spcPts val="0"/>
              </a:spcAft>
              <a:buNone/>
            </a:pPr>
            <a:r>
              <a:rPr lang="en"/>
              <a:t>print(Person.age)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Output: &lt;function Person.greet&gt;</a:t>
            </a:r>
            <a:endParaRPr/>
          </a:p>
          <a:p>
            <a:pPr indent="0" lvl="0" marL="0" rtl="0" algn="l">
              <a:spcBef>
                <a:spcPts val="0"/>
              </a:spcBef>
              <a:spcAft>
                <a:spcPts val="0"/>
              </a:spcAft>
              <a:buNone/>
            </a:pPr>
            <a:r>
              <a:rPr lang="en"/>
              <a:t>print(Person.greet)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Output: "This is a person class"</a:t>
            </a:r>
            <a:endParaRPr/>
          </a:p>
          <a:p>
            <a:pPr indent="0" lvl="0" marL="0" rtl="0" algn="l">
              <a:spcBef>
                <a:spcPts val="0"/>
              </a:spcBef>
              <a:spcAft>
                <a:spcPts val="0"/>
              </a:spcAft>
              <a:buClr>
                <a:schemeClr val="dk1"/>
              </a:buClr>
              <a:buSzPts val="1100"/>
              <a:buFont typeface="Arial"/>
              <a:buNone/>
            </a:pPr>
            <a:r>
              <a:rPr lang="en"/>
              <a:t>print(Person.__doc__)</a:t>
            </a:r>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f3fc5fb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f3fc5fb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1594d7f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1594d7f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fa0e55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fa0e55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fa0e55f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fa0e55f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1594d7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1594d7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String literals can be enclosed in matching single quotes (') or double quotes ("). They can also be enclosed in matching groups of three single or double quotes.</a:t>
            </a:r>
            <a:endParaRPr sz="1300"/>
          </a:p>
          <a:p>
            <a:pPr indent="0" lvl="0" marL="0" rtl="0" algn="l">
              <a:spcBef>
                <a:spcPts val="0"/>
              </a:spcBef>
              <a:spcAft>
                <a:spcPts val="0"/>
              </a:spcAft>
              <a:buNone/>
            </a:pPr>
            <a:r>
              <a:rPr lang="en" sz="1300"/>
              <a:t>The backslash (\) character is used to escape characters that otherwise have a special meaning, such as newline, backslash itself, or the quote character.</a:t>
            </a:r>
            <a:endParaRPr sz="1300"/>
          </a:p>
          <a:p>
            <a:pPr indent="0" lvl="0" marL="0" rtl="0" algn="l">
              <a:spcBef>
                <a:spcPts val="0"/>
              </a:spcBef>
              <a:spcAft>
                <a:spcPts val="0"/>
              </a:spcAft>
              <a:buClr>
                <a:schemeClr val="dk1"/>
              </a:buClr>
              <a:buSzPts val="1100"/>
              <a:buFont typeface="Arial"/>
              <a:buNone/>
            </a:pPr>
            <a:r>
              <a:rPr lang="en" sz="1300"/>
              <a:t>Single quotes are used to mark a quote within a quote or a direct quote in a news story headline.</a:t>
            </a:r>
            <a:endParaRPr sz="1300"/>
          </a:p>
          <a:p>
            <a:pPr indent="0" lvl="0" marL="0" rtl="0" algn="l">
              <a:spcBef>
                <a:spcPts val="0"/>
              </a:spcBef>
              <a:spcAft>
                <a:spcPts val="0"/>
              </a:spcAft>
              <a:buClr>
                <a:schemeClr val="dk1"/>
              </a:buClr>
              <a:buSzPts val="1100"/>
              <a:buFont typeface="Arial"/>
              <a:buNone/>
            </a:pPr>
            <a:r>
              <a:rPr lang="en" sz="1300"/>
              <a:t>When programming with Python, we generally use single quotes for string literals.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 double quotation mark is to set off a direct (word-for-word) quotation.</a:t>
            </a:r>
            <a:endParaRPr sz="1300"/>
          </a:p>
          <a:p>
            <a:pPr indent="0" lvl="0" marL="0" rtl="0" algn="l">
              <a:spcBef>
                <a:spcPts val="0"/>
              </a:spcBef>
              <a:spcAft>
                <a:spcPts val="0"/>
              </a:spcAft>
              <a:buNone/>
            </a:pPr>
            <a:r>
              <a:rPr lang="en" sz="1300"/>
              <a:t>we use Double Quotes for string representation.</a:t>
            </a:r>
            <a:endParaRPr sz="1300"/>
          </a:p>
          <a:p>
            <a:pPr indent="0" lvl="0" marL="0" rtl="0" algn="l">
              <a:spcBef>
                <a:spcPts val="0"/>
              </a:spcBef>
              <a:spcAft>
                <a:spcPts val="0"/>
              </a:spcAft>
              <a:buNone/>
            </a:pPr>
            <a:r>
              <a:rPr lang="en" sz="1300"/>
              <a:t>What if you have to use strings that may include both single and double quotes? For this, Python allows you to use triple quotes</a:t>
            </a:r>
            <a:endParaRPr sz="1300"/>
          </a:p>
          <a:p>
            <a:pPr indent="0" lvl="0" marL="0" rtl="0" algn="l">
              <a:spcBef>
                <a:spcPts val="0"/>
              </a:spcBef>
              <a:spcAft>
                <a:spcPts val="0"/>
              </a:spcAft>
              <a:buNone/>
            </a:pPr>
            <a:r>
              <a:rPr lang="en" sz="1300"/>
              <a:t>Triple quotes also allow you to add multi-line strings to Python variables instead of being limited to single lines.</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fa0e55f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fa0e55f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063851a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063851a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Unlike lists, tuples cannot be modified. You cannot add, remove, or replace an item within a tuple. Using a list may be more appropriate if you intend to modify the values you want to store.</a:t>
            </a:r>
            <a:endParaRPr/>
          </a:p>
          <a:p>
            <a:pPr indent="0" lvl="0" marL="0" rtl="0" algn="l">
              <a:spcBef>
                <a:spcPts val="0"/>
              </a:spcBef>
              <a:spcAft>
                <a:spcPts val="0"/>
              </a:spcAft>
              <a:buClr>
                <a:schemeClr val="dk1"/>
              </a:buClr>
              <a:buSzPts val="1100"/>
              <a:buFont typeface="Arial"/>
              <a:buNone/>
            </a:pPr>
            <a:r>
              <a:rPr lang="en"/>
              <a:t>That said, you can concatenate two or more tuples, which means that you can combine two tuples to form a new one.</a:t>
            </a:r>
            <a:endParaRPr/>
          </a:p>
          <a:p>
            <a:pPr indent="0" lvl="0" marL="0" rtl="0" algn="l">
              <a:spcBef>
                <a:spcPts val="0"/>
              </a:spcBef>
              <a:spcAft>
                <a:spcPts val="0"/>
              </a:spcAft>
              <a:buClr>
                <a:schemeClr val="dk1"/>
              </a:buClr>
              <a:buSzPts val="1100"/>
              <a:buFont typeface="Arial"/>
              <a:buNone/>
            </a:pPr>
            <a:r>
              <a:rPr lang="en"/>
              <a:t>To modify the contents of a tuple, we need to convert it into a list. Then, we can convert our list back into a tuple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 difference between the tuples and lists is that while the tuples are immutable objects the lists are mutable. This means that tuples cannot be changed while the lists can be modified.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to use TUPLE</a:t>
            </a:r>
            <a:endParaRPr/>
          </a:p>
          <a:p>
            <a:pPr indent="0" lvl="0" marL="0" rtl="0" algn="l">
              <a:spcBef>
                <a:spcPts val="0"/>
              </a:spcBef>
              <a:spcAft>
                <a:spcPts val="0"/>
              </a:spcAft>
              <a:buClr>
                <a:schemeClr val="dk1"/>
              </a:buClr>
              <a:buSzPts val="1100"/>
              <a:buFont typeface="Arial"/>
              <a:buNone/>
            </a:pPr>
            <a:r>
              <a:rPr lang="en"/>
              <a:t>There may be some occasions you specifically do not what data to be changed. If you have data which is not meant to be changed in the first place, you should choose tuple data type over lists.</a:t>
            </a:r>
            <a:endParaRPr/>
          </a:p>
          <a:p>
            <a:pPr indent="0" lvl="0" marL="0" rtl="0" algn="l">
              <a:spcBef>
                <a:spcPts val="0"/>
              </a:spcBef>
              <a:spcAft>
                <a:spcPts val="0"/>
              </a:spcAft>
              <a:buClr>
                <a:schemeClr val="dk1"/>
              </a:buClr>
              <a:buSzPts val="1100"/>
              <a:buFont typeface="Arial"/>
              <a:buNone/>
            </a:pPr>
            <a:r>
              <a:rPr lang="en"/>
              <a:t>But if you know that the data will grow and shrink during the runtime of the application, you need to go with the list data type.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063851a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063851a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77AA"/>
                </a:solidFill>
                <a:highlight>
                  <a:srgbClr val="FFFFFF"/>
                </a:highlight>
                <a:latin typeface="Courier New"/>
                <a:ea typeface="Courier New"/>
                <a:cs typeface="Courier New"/>
                <a:sym typeface="Courier New"/>
              </a:rPr>
              <a:t>print</a:t>
            </a:r>
            <a:r>
              <a:rPr lang="en" sz="1200">
                <a:solidFill>
                  <a:srgbClr val="413F3F"/>
                </a:solidFill>
                <a:highlight>
                  <a:srgbClr val="FFFFFF"/>
                </a:highlight>
                <a:latin typeface="Courier New"/>
                <a:ea typeface="Courier New"/>
                <a:cs typeface="Courier New"/>
                <a:sym typeface="Courier New"/>
              </a:rPr>
              <a:t>(</a:t>
            </a:r>
            <a:r>
              <a:rPr lang="en" sz="1200">
                <a:solidFill>
                  <a:srgbClr val="0077AA"/>
                </a:solidFill>
                <a:highlight>
                  <a:srgbClr val="FFFFFF"/>
                </a:highlight>
                <a:latin typeface="Courier New"/>
                <a:ea typeface="Courier New"/>
                <a:cs typeface="Courier New"/>
                <a:sym typeface="Courier New"/>
              </a:rPr>
              <a:t>bytes</a:t>
            </a:r>
            <a:r>
              <a:rPr lang="en" sz="1200">
                <a:solidFill>
                  <a:srgbClr val="413F3F"/>
                </a:solidFill>
                <a:highlight>
                  <a:srgbClr val="FFFFFF"/>
                </a:highlight>
                <a:latin typeface="Courier New"/>
                <a:ea typeface="Courier New"/>
                <a:cs typeface="Courier New"/>
                <a:sym typeface="Courier New"/>
              </a:rPr>
              <a:t>(</a:t>
            </a:r>
            <a:r>
              <a:rPr lang="en" sz="1200">
                <a:solidFill>
                  <a:srgbClr val="990055"/>
                </a:solidFill>
                <a:highlight>
                  <a:srgbClr val="FFFFFF"/>
                </a:highlight>
                <a:latin typeface="Courier New"/>
                <a:ea typeface="Courier New"/>
                <a:cs typeface="Courier New"/>
                <a:sym typeface="Courier New"/>
              </a:rPr>
              <a:t>1</a:t>
            </a:r>
            <a:r>
              <a:rPr lang="en" sz="1200">
                <a:solidFill>
                  <a:srgbClr val="413F3F"/>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077AA"/>
                </a:solidFill>
                <a:highlight>
                  <a:srgbClr val="FFFFFF"/>
                </a:highlight>
                <a:latin typeface="Courier New"/>
                <a:ea typeface="Courier New"/>
                <a:cs typeface="Courier New"/>
                <a:sym typeface="Courier New"/>
              </a:rPr>
              <a:t>print</a:t>
            </a:r>
            <a:r>
              <a:rPr lang="en" sz="1200">
                <a:solidFill>
                  <a:srgbClr val="413F3F"/>
                </a:solidFill>
                <a:highlight>
                  <a:srgbClr val="FFFFFF"/>
                </a:highlight>
                <a:latin typeface="Courier New"/>
                <a:ea typeface="Courier New"/>
                <a:cs typeface="Courier New"/>
                <a:sym typeface="Courier New"/>
              </a:rPr>
              <a:t>(</a:t>
            </a:r>
            <a:r>
              <a:rPr lang="en" sz="1200">
                <a:solidFill>
                  <a:srgbClr val="0077AA"/>
                </a:solidFill>
                <a:highlight>
                  <a:srgbClr val="FFFFFF"/>
                </a:highlight>
                <a:latin typeface="Courier New"/>
                <a:ea typeface="Courier New"/>
                <a:cs typeface="Courier New"/>
                <a:sym typeface="Courier New"/>
              </a:rPr>
              <a:t>bytes</a:t>
            </a:r>
            <a:r>
              <a:rPr lang="en" sz="1200">
                <a:solidFill>
                  <a:srgbClr val="413F3F"/>
                </a:solidFill>
                <a:highlight>
                  <a:srgbClr val="FFFFFF"/>
                </a:highlight>
                <a:latin typeface="Courier New"/>
                <a:ea typeface="Courier New"/>
                <a:cs typeface="Courier New"/>
                <a:sym typeface="Courier New"/>
              </a:rPr>
              <a:t>(</a:t>
            </a:r>
            <a:r>
              <a:rPr lang="en" sz="1200">
                <a:solidFill>
                  <a:srgbClr val="990055"/>
                </a:solidFill>
                <a:highlight>
                  <a:srgbClr val="FFFFFF"/>
                </a:highlight>
                <a:latin typeface="Courier New"/>
                <a:ea typeface="Courier New"/>
                <a:cs typeface="Courier New"/>
                <a:sym typeface="Courier New"/>
              </a:rPr>
              <a:t>2</a:t>
            </a:r>
            <a:r>
              <a:rPr lang="en" sz="1200">
                <a:solidFill>
                  <a:srgbClr val="413F3F"/>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0"/>
              </a:spcBef>
              <a:spcAft>
                <a:spcPts val="0"/>
              </a:spcAft>
              <a:buClr>
                <a:schemeClr val="dk1"/>
              </a:buClr>
              <a:buSzPts val="1100"/>
              <a:buFont typeface="Arial"/>
              <a:buNone/>
            </a:pPr>
            <a:r>
              <a:rPr lang="en" sz="1200">
                <a:solidFill>
                  <a:srgbClr val="0077AA"/>
                </a:solidFill>
                <a:highlight>
                  <a:srgbClr val="FFFFFF"/>
                </a:highlight>
                <a:latin typeface="Courier New"/>
                <a:ea typeface="Courier New"/>
                <a:cs typeface="Courier New"/>
                <a:sym typeface="Courier New"/>
              </a:rPr>
              <a:t>print</a:t>
            </a:r>
            <a:r>
              <a:rPr lang="en" sz="1200">
                <a:solidFill>
                  <a:srgbClr val="413F3F"/>
                </a:solidFill>
                <a:highlight>
                  <a:srgbClr val="FFFFFF"/>
                </a:highlight>
                <a:latin typeface="Courier New"/>
                <a:ea typeface="Courier New"/>
                <a:cs typeface="Courier New"/>
                <a:sym typeface="Courier New"/>
              </a:rPr>
              <a:t>(</a:t>
            </a:r>
            <a:r>
              <a:rPr lang="en" sz="1200">
                <a:solidFill>
                  <a:srgbClr val="0077AA"/>
                </a:solidFill>
                <a:highlight>
                  <a:srgbClr val="FFFFFF"/>
                </a:highlight>
                <a:latin typeface="Courier New"/>
                <a:ea typeface="Courier New"/>
                <a:cs typeface="Courier New"/>
                <a:sym typeface="Courier New"/>
              </a:rPr>
              <a:t>bytes</a:t>
            </a:r>
            <a:r>
              <a:rPr lang="en" sz="1200">
                <a:solidFill>
                  <a:srgbClr val="413F3F"/>
                </a:solidFill>
                <a:highlight>
                  <a:srgbClr val="FFFFFF"/>
                </a:highlight>
                <a:latin typeface="Courier New"/>
                <a:ea typeface="Courier New"/>
                <a:cs typeface="Courier New"/>
                <a:sym typeface="Courier New"/>
              </a:rPr>
              <a:t>(</a:t>
            </a:r>
            <a:r>
              <a:rPr lang="en" sz="1200">
                <a:solidFill>
                  <a:srgbClr val="990055"/>
                </a:solidFill>
                <a:highlight>
                  <a:srgbClr val="FFFFFF"/>
                </a:highlight>
                <a:latin typeface="Courier New"/>
                <a:ea typeface="Courier New"/>
                <a:cs typeface="Courier New"/>
                <a:sym typeface="Courier New"/>
              </a:rPr>
              <a:t>3</a:t>
            </a:r>
            <a:r>
              <a:rPr lang="en" sz="1200">
                <a:solidFill>
                  <a:srgbClr val="413F3F"/>
                </a:solidFill>
                <a:highlight>
                  <a:srgbClr val="FFFFFF"/>
                </a:highlight>
                <a:latin typeface="Courier New"/>
                <a:ea typeface="Courier New"/>
                <a:cs typeface="Courier New"/>
                <a:sym typeface="Courier New"/>
              </a:rPr>
              <a:t>))</a:t>
            </a:r>
            <a:endParaRPr sz="1200">
              <a:solidFill>
                <a:srgbClr val="413F3F"/>
              </a:solidFill>
              <a:highlight>
                <a:srgbClr val="FFFFFF"/>
              </a:highlight>
              <a:latin typeface="Courier New"/>
              <a:ea typeface="Courier New"/>
              <a:cs typeface="Courier New"/>
              <a:sym typeface="Courier New"/>
            </a:endParaRPr>
          </a:p>
          <a:p>
            <a:pPr indent="0" lvl="0" marL="0" marR="152400" rtl="0" algn="l">
              <a:lnSpc>
                <a:spcPct val="150000"/>
              </a:lnSpc>
              <a:spcBef>
                <a:spcPts val="0"/>
              </a:spcBef>
              <a:spcAft>
                <a:spcPts val="0"/>
              </a:spcAft>
              <a:buClr>
                <a:schemeClr val="dk1"/>
              </a:buClr>
              <a:buSzPts val="1100"/>
              <a:buFont typeface="Arial"/>
              <a:buNone/>
            </a:pPr>
            <a:r>
              <a:rPr lang="en" sz="1200">
                <a:solidFill>
                  <a:srgbClr val="0077AA"/>
                </a:solidFill>
                <a:highlight>
                  <a:srgbClr val="FFFFFF"/>
                </a:highlight>
                <a:latin typeface="Courier New"/>
                <a:ea typeface="Courier New"/>
                <a:cs typeface="Courier New"/>
                <a:sym typeface="Courier New"/>
              </a:rPr>
              <a:t>print</a:t>
            </a:r>
            <a:r>
              <a:rPr lang="en" sz="1200">
                <a:solidFill>
                  <a:srgbClr val="413F3F"/>
                </a:solidFill>
                <a:highlight>
                  <a:srgbClr val="FFFFFF"/>
                </a:highlight>
                <a:latin typeface="Courier New"/>
                <a:ea typeface="Courier New"/>
                <a:cs typeface="Courier New"/>
                <a:sym typeface="Courier New"/>
              </a:rPr>
              <a:t>(</a:t>
            </a:r>
            <a:r>
              <a:rPr lang="en" sz="1200">
                <a:solidFill>
                  <a:srgbClr val="0077AA"/>
                </a:solidFill>
                <a:highlight>
                  <a:srgbClr val="FFFFFF"/>
                </a:highlight>
                <a:latin typeface="Courier New"/>
                <a:ea typeface="Courier New"/>
                <a:cs typeface="Courier New"/>
                <a:sym typeface="Courier New"/>
              </a:rPr>
              <a:t>bytes</a:t>
            </a:r>
            <a:r>
              <a:rPr lang="en" sz="1200">
                <a:solidFill>
                  <a:srgbClr val="413F3F"/>
                </a:solidFill>
                <a:highlight>
                  <a:srgbClr val="FFFFFF"/>
                </a:highlight>
                <a:latin typeface="Courier New"/>
                <a:ea typeface="Courier New"/>
                <a:cs typeface="Courier New"/>
                <a:sym typeface="Courier New"/>
              </a:rPr>
              <a:t>(</a:t>
            </a:r>
            <a:r>
              <a:rPr lang="en" sz="1200">
                <a:solidFill>
                  <a:srgbClr val="669900"/>
                </a:solidFill>
                <a:highlight>
                  <a:srgbClr val="FFFFFF"/>
                </a:highlight>
                <a:latin typeface="Courier New"/>
                <a:ea typeface="Courier New"/>
                <a:cs typeface="Courier New"/>
                <a:sym typeface="Courier New"/>
              </a:rPr>
              <a:t>'Hello World'</a:t>
            </a:r>
            <a:r>
              <a:rPr lang="en" sz="1200">
                <a:solidFill>
                  <a:srgbClr val="413F3F"/>
                </a:solidFill>
                <a:highlight>
                  <a:srgbClr val="FFFFFF"/>
                </a:highlight>
                <a:latin typeface="Courier New"/>
                <a:ea typeface="Courier New"/>
                <a:cs typeface="Courier New"/>
                <a:sym typeface="Courier New"/>
              </a:rPr>
              <a:t>,</a:t>
            </a:r>
            <a:r>
              <a:rPr lang="en" sz="1200">
                <a:solidFill>
                  <a:srgbClr val="669900"/>
                </a:solidFill>
                <a:highlight>
                  <a:srgbClr val="FFFFFF"/>
                </a:highlight>
                <a:latin typeface="Courier New"/>
                <a:ea typeface="Courier New"/>
                <a:cs typeface="Courier New"/>
                <a:sym typeface="Courier New"/>
              </a:rPr>
              <a:t>'utf-8'</a:t>
            </a:r>
            <a:r>
              <a:rPr lang="en" sz="1200">
                <a:solidFill>
                  <a:srgbClr val="413F3F"/>
                </a:solidFill>
                <a:highlight>
                  <a:srgbClr val="FFFFFF"/>
                </a:highlight>
                <a:latin typeface="Courier New"/>
                <a:ea typeface="Courier New"/>
                <a:cs typeface="Courier New"/>
                <a:sym typeface="Courier New"/>
              </a:rPr>
              <a:t>))</a:t>
            </a:r>
            <a:endParaRPr sz="1200">
              <a:solidFill>
                <a:srgbClr val="413F3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063851a7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063851a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bytearray() method returns a bytearray object which is an array of the given bytes.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prime_numbers = [2, 3, 5, 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convert list to bytearray</a:t>
            </a:r>
            <a:endParaRPr/>
          </a:p>
          <a:p>
            <a:pPr indent="0" lvl="0" marL="0" rtl="0" algn="l">
              <a:spcBef>
                <a:spcPts val="0"/>
              </a:spcBef>
              <a:spcAft>
                <a:spcPts val="0"/>
              </a:spcAft>
              <a:buNone/>
            </a:pPr>
            <a:r>
              <a:rPr lang="en"/>
              <a:t>byte_array = bytearray(prime_numbers)</a:t>
            </a:r>
            <a:endParaRPr/>
          </a:p>
          <a:p>
            <a:pPr indent="0" lvl="0" marL="0" rtl="0" algn="l">
              <a:spcBef>
                <a:spcPts val="0"/>
              </a:spcBef>
              <a:spcAft>
                <a:spcPts val="0"/>
              </a:spcAft>
              <a:buNone/>
            </a:pPr>
            <a:r>
              <a:rPr lang="en"/>
              <a:t>print(byte_array)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edureka.co/blog/isinstance-in-python/" TargetMode="External"/><Relationship Id="rId4" Type="http://schemas.openxmlformats.org/officeDocument/2006/relationships/hyperlink" Target="https://www.edureka.co/blog/python-clas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School 0f DevOps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Python</a:t>
            </a:r>
            <a:endParaRPr/>
          </a:p>
        </p:txBody>
      </p:sp>
      <p:sp>
        <p:nvSpPr>
          <p:cNvPr id="56" name="Google Shape;56;p13"/>
          <p:cNvSpPr txBox="1"/>
          <p:nvPr>
            <p:ph idx="1" type="subTitle"/>
          </p:nvPr>
        </p:nvSpPr>
        <p:spPr>
          <a:xfrm>
            <a:off x="434975" y="3496050"/>
            <a:ext cx="8520600" cy="114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Ivan Adji - Krstev</a:t>
            </a:r>
            <a:endParaRPr/>
          </a:p>
          <a:p>
            <a:pPr indent="0" lvl="0" marL="0" rtl="0" algn="ctr">
              <a:spcBef>
                <a:spcPts val="0"/>
              </a:spcBef>
              <a:spcAft>
                <a:spcPts val="0"/>
              </a:spcAft>
              <a:buNone/>
            </a:pPr>
            <a:r>
              <a:rPr lang="en"/>
              <a:t>ENDAVA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Python range() objects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range() is a built-in function in Python that returns us a range object. The range object is nothing but a sequence of integers. It generates the integers within the specified start and stop range.</a:t>
            </a:r>
            <a:endParaRPr sz="1400"/>
          </a:p>
          <a:p>
            <a:pPr indent="0" lvl="0" marL="0" rtl="0" algn="l">
              <a:spcBef>
                <a:spcPts val="1200"/>
              </a:spcBef>
              <a:spcAft>
                <a:spcPts val="1200"/>
              </a:spcAft>
              <a:buNone/>
            </a:pPr>
            <a:r>
              <a:rPr lang="en" sz="1400"/>
              <a:t>The first argument is the starting range, the second argument is the stopping range and the third argument tells how many steps to take.</a:t>
            </a:r>
            <a:endParaRPr sz="1400"/>
          </a:p>
        </p:txBody>
      </p:sp>
      <p:pic>
        <p:nvPicPr>
          <p:cNvPr id="115" name="Google Shape;115;p22"/>
          <p:cNvPicPr preferRelativeResize="0"/>
          <p:nvPr/>
        </p:nvPicPr>
        <p:blipFill>
          <a:blip r:embed="rId3">
            <a:alphaModFix/>
          </a:blip>
          <a:stretch>
            <a:fillRect/>
          </a:stretch>
        </p:blipFill>
        <p:spPr>
          <a:xfrm>
            <a:off x="3490500" y="2418750"/>
            <a:ext cx="2097400" cy="198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Sequential execution, in which statements are always performed one after the next, in exactly the order specified.</a:t>
            </a:r>
            <a:endParaRPr/>
          </a:p>
          <a:p>
            <a:pPr indent="0" lvl="0" marL="0" rtl="0" algn="l">
              <a:spcBef>
                <a:spcPts val="1200"/>
              </a:spcBef>
              <a:spcAft>
                <a:spcPts val="0"/>
              </a:spcAft>
              <a:buNone/>
            </a:pPr>
            <a:r>
              <a:rPr lang="en"/>
              <a:t>Decision-making is as important in any programming language as it is in life. </a:t>
            </a:r>
            <a:endParaRPr/>
          </a:p>
          <a:p>
            <a:pPr indent="0" lvl="0" marL="0" rtl="0" algn="l">
              <a:spcBef>
                <a:spcPts val="1200"/>
              </a:spcBef>
              <a:spcAft>
                <a:spcPts val="0"/>
              </a:spcAft>
              <a:buNone/>
            </a:pPr>
            <a:r>
              <a:rPr lang="en"/>
              <a:t>Decision-making in a programming language is automated using conditional statements.</a:t>
            </a:r>
            <a:endParaRPr/>
          </a:p>
          <a:p>
            <a:pPr indent="0" lvl="0" marL="0" rtl="0" algn="l">
              <a:spcBef>
                <a:spcPts val="1200"/>
              </a:spcBef>
              <a:spcAft>
                <a:spcPts val="1200"/>
              </a:spcAft>
              <a:buNone/>
            </a:pPr>
            <a:r>
              <a:rPr lang="en"/>
              <a:t>A control structure directs the order of execution of the statements in a program.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elif and else Statements in Python</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needs to skip over some statements, execute a series of statements repetitively, or choose between alternate sets of statements to execute.</a:t>
            </a:r>
            <a:endParaRPr/>
          </a:p>
          <a:p>
            <a:pPr indent="0" lvl="0" marL="0" rtl="0" algn="l">
              <a:spcBef>
                <a:spcPts val="1200"/>
              </a:spcBef>
              <a:spcAft>
                <a:spcPts val="0"/>
              </a:spcAft>
              <a:buNone/>
            </a:pPr>
            <a:r>
              <a:rPr lang="en"/>
              <a:t>A control structure directs the order of execution of the statements in a program - control flow</a:t>
            </a:r>
            <a:endParaRPr/>
          </a:p>
          <a:p>
            <a:pPr indent="-342900" lvl="0" marL="457200" rtl="0" algn="l">
              <a:spcBef>
                <a:spcPts val="1200"/>
              </a:spcBef>
              <a:spcAft>
                <a:spcPts val="0"/>
              </a:spcAft>
              <a:buSzPts val="1800"/>
              <a:buChar char="●"/>
            </a:pPr>
            <a:r>
              <a:rPr lang="en"/>
              <a:t>If</a:t>
            </a:r>
            <a:endParaRPr/>
          </a:p>
          <a:p>
            <a:pPr indent="-342900" lvl="0" marL="457200" rtl="0" algn="l">
              <a:spcBef>
                <a:spcPts val="0"/>
              </a:spcBef>
              <a:spcAft>
                <a:spcPts val="0"/>
              </a:spcAft>
              <a:buSzPts val="1800"/>
              <a:buChar char="●"/>
            </a:pPr>
            <a:r>
              <a:rPr lang="en"/>
              <a:t>e</a:t>
            </a:r>
            <a:r>
              <a:rPr lang="en"/>
              <a:t>lif </a:t>
            </a:r>
            <a:endParaRPr/>
          </a:p>
          <a:p>
            <a:pPr indent="-342900" lvl="0" marL="457200" rtl="0" algn="l">
              <a:spcBef>
                <a:spcPts val="0"/>
              </a:spcBef>
              <a:spcAft>
                <a:spcPts val="0"/>
              </a:spcAft>
              <a:buSzPts val="1800"/>
              <a:buChar char="●"/>
            </a:pPr>
            <a:r>
              <a:rPr lang="en"/>
              <a:t>e</a:t>
            </a:r>
            <a:r>
              <a:rPr lang="en"/>
              <a:t>lse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flow</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 flow syntax makes use of colons and indentation (whitespace)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a:t>
            </a:r>
            <a:r>
              <a:rPr lang="en"/>
              <a:t>indentation</a:t>
            </a:r>
            <a:r>
              <a:rPr lang="en"/>
              <a:t> system is crucial to Python and is </a:t>
            </a:r>
            <a:r>
              <a:rPr lang="en"/>
              <a:t>what</a:t>
            </a:r>
            <a:r>
              <a:rPr lang="en"/>
              <a:t> sets it apart from other programing languages.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use of whitespace, an indentation allows Python code to be easily readable and very quick to prototype.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PEP8</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a:t>
            </a:r>
            <a:r>
              <a:rPr lang="en"/>
              <a:t>together</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 check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Flake8</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Indentation</a:t>
            </a:r>
            <a:endParaRPr/>
          </a:p>
        </p:txBody>
      </p:sp>
      <p:sp>
        <p:nvSpPr>
          <p:cNvPr id="145" name="Google Shape;145;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&lt;expr&gt;:</a:t>
            </a:r>
            <a:endParaRPr/>
          </a:p>
          <a:p>
            <a:pPr indent="0" lvl="0" marL="0" rtl="0" algn="l">
              <a:spcBef>
                <a:spcPts val="1200"/>
              </a:spcBef>
              <a:spcAft>
                <a:spcPts val="0"/>
              </a:spcAft>
              <a:buClr>
                <a:schemeClr val="dk1"/>
              </a:buClr>
              <a:buSzPts val="1100"/>
              <a:buFont typeface="Arial"/>
              <a:buNone/>
            </a:pPr>
            <a:r>
              <a:rPr lang="en"/>
              <a:t>    	&lt;statement&gt;</a:t>
            </a:r>
            <a:endParaRPr/>
          </a:p>
          <a:p>
            <a:pPr indent="0" lvl="0" marL="0" rtl="0" algn="l">
              <a:spcBef>
                <a:spcPts val="1200"/>
              </a:spcBef>
              <a:spcAft>
                <a:spcPts val="0"/>
              </a:spcAft>
              <a:buClr>
                <a:schemeClr val="dk1"/>
              </a:buClr>
              <a:buSzPts val="1100"/>
              <a:buFont typeface="Arial"/>
              <a:buNone/>
            </a:pPr>
            <a:r>
              <a:rPr lang="en"/>
              <a:t>  </a:t>
            </a:r>
            <a:r>
              <a:rPr lang="en"/>
              <a:t>  	</a:t>
            </a:r>
            <a:r>
              <a:rPr lang="en"/>
              <a:t>&lt;statement&gt;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&lt;statement&gt;</a:t>
            </a:r>
            <a:endParaRPr/>
          </a:p>
          <a:p>
            <a:pPr indent="0" lvl="0" marL="0" rtl="0" algn="l">
              <a:spcBef>
                <a:spcPts val="1200"/>
              </a:spcBef>
              <a:spcAft>
                <a:spcPts val="0"/>
              </a:spcAft>
              <a:buClr>
                <a:schemeClr val="dk1"/>
              </a:buClr>
              <a:buSzPts val="1100"/>
              <a:buFont typeface="Arial"/>
              <a:buNone/>
            </a:pPr>
            <a:r>
              <a:rPr lang="en"/>
              <a:t>&lt;following_statement&gt;</a:t>
            </a:r>
            <a:endParaRPr/>
          </a:p>
          <a:p>
            <a:pPr indent="0" lvl="0" marL="0" rtl="0" algn="l">
              <a:spcBef>
                <a:spcPts val="1200"/>
              </a:spcBef>
              <a:spcAft>
                <a:spcPts val="1200"/>
              </a:spcAft>
              <a:buNone/>
            </a:pPr>
            <a:r>
              <a:t/>
            </a:r>
            <a:endParaRPr/>
          </a:p>
        </p:txBody>
      </p:sp>
      <p:sp>
        <p:nvSpPr>
          <p:cNvPr id="146" name="Google Shape;146;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7" name="Google Shape;147;p27"/>
          <p:cNvPicPr preferRelativeResize="0"/>
          <p:nvPr/>
        </p:nvPicPr>
        <p:blipFill>
          <a:blip r:embed="rId3">
            <a:alphaModFix/>
          </a:blip>
          <a:stretch>
            <a:fillRect/>
          </a:stretch>
        </p:blipFill>
        <p:spPr>
          <a:xfrm>
            <a:off x="4572000" y="1700200"/>
            <a:ext cx="3638550" cy="174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a:t>
            </a:r>
            <a:endParaRPr/>
          </a:p>
        </p:txBody>
      </p:sp>
      <p:sp>
        <p:nvSpPr>
          <p:cNvPr id="153" name="Google Shape;153;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of </a:t>
            </a:r>
            <a:r>
              <a:rPr b="1" lang="en"/>
              <a:t>“if”</a:t>
            </a:r>
            <a:r>
              <a:rPr lang="en"/>
              <a:t> statement</a:t>
            </a:r>
            <a:endParaRPr/>
          </a:p>
          <a:p>
            <a:pPr indent="0" lvl="0" marL="0" rtl="0" algn="l">
              <a:spcBef>
                <a:spcPts val="1200"/>
              </a:spcBef>
              <a:spcAft>
                <a:spcPts val="0"/>
              </a:spcAft>
              <a:buNone/>
            </a:pPr>
            <a:r>
              <a:rPr lang="en"/>
              <a:t>i</a:t>
            </a:r>
            <a:r>
              <a:rPr lang="en"/>
              <a:t>f </a:t>
            </a:r>
            <a:r>
              <a:rPr lang="en">
                <a:solidFill>
                  <a:srgbClr val="CC0000"/>
                </a:solidFill>
              </a:rPr>
              <a:t>some_condition</a:t>
            </a:r>
            <a:r>
              <a:rPr lang="en"/>
              <a:t>:</a:t>
            </a:r>
            <a:endParaRPr/>
          </a:p>
          <a:p>
            <a:pPr indent="0" lvl="0" marL="0" rtl="0" algn="l">
              <a:spcBef>
                <a:spcPts val="1200"/>
              </a:spcBef>
              <a:spcAft>
                <a:spcPts val="0"/>
              </a:spcAft>
              <a:buNone/>
            </a:pPr>
            <a:r>
              <a:rPr lang="en">
                <a:solidFill>
                  <a:srgbClr val="6D9EEB"/>
                </a:solidFill>
              </a:rPr>
              <a:t>	# execute some code</a:t>
            </a:r>
            <a:endParaRPr>
              <a:solidFill>
                <a:srgbClr val="6D9EEB"/>
              </a:solidFill>
            </a:endParaRPr>
          </a:p>
          <a:p>
            <a:pPr indent="0" lvl="0" marL="0" rtl="0" algn="l">
              <a:spcBef>
                <a:spcPts val="1200"/>
              </a:spcBef>
              <a:spcAft>
                <a:spcPts val="0"/>
              </a:spcAft>
              <a:buNone/>
            </a:pPr>
            <a:r>
              <a:rPr lang="en"/>
              <a:t>e</a:t>
            </a:r>
            <a:r>
              <a:rPr lang="en"/>
              <a:t>lse: </a:t>
            </a:r>
            <a:endParaRPr>
              <a:solidFill>
                <a:schemeClr val="dk1"/>
              </a:solidFill>
            </a:endParaRPr>
          </a:p>
          <a:p>
            <a:pPr indent="0" lvl="0" marL="0" rtl="0" algn="l">
              <a:spcBef>
                <a:spcPts val="1200"/>
              </a:spcBef>
              <a:spcAft>
                <a:spcPts val="1200"/>
              </a:spcAft>
              <a:buNone/>
            </a:pPr>
            <a:r>
              <a:rPr lang="en">
                <a:solidFill>
                  <a:schemeClr val="dk1"/>
                </a:solidFill>
              </a:rPr>
              <a:t>	</a:t>
            </a:r>
            <a:r>
              <a:rPr lang="en">
                <a:solidFill>
                  <a:srgbClr val="6D9EEB"/>
                </a:solidFill>
              </a:rPr>
              <a:t># do something else</a:t>
            </a:r>
            <a:endParaRPr>
              <a:solidFill>
                <a:srgbClr val="6D9EEB"/>
              </a:solidFill>
            </a:endParaRPr>
          </a:p>
        </p:txBody>
      </p:sp>
      <p:sp>
        <p:nvSpPr>
          <p:cNvPr id="154" name="Google Shape;154;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 conditions</a:t>
            </a:r>
            <a:endParaRPr/>
          </a:p>
          <a:p>
            <a:pPr indent="0" lvl="0" marL="0" rtl="0" algn="l">
              <a:spcBef>
                <a:spcPts val="1200"/>
              </a:spcBef>
              <a:spcAft>
                <a:spcPts val="0"/>
              </a:spcAft>
              <a:buNone/>
            </a:pPr>
            <a:r>
              <a:rPr lang="en"/>
              <a:t>i</a:t>
            </a:r>
            <a:r>
              <a:rPr lang="en"/>
              <a:t>f </a:t>
            </a:r>
            <a:r>
              <a:rPr lang="en">
                <a:solidFill>
                  <a:srgbClr val="CC0000"/>
                </a:solidFill>
              </a:rPr>
              <a:t>some_condition</a:t>
            </a:r>
            <a:r>
              <a:rPr lang="en"/>
              <a:t>:</a:t>
            </a:r>
            <a:endParaRPr/>
          </a:p>
          <a:p>
            <a:pPr indent="0" lvl="0" marL="0" rtl="0" algn="l">
              <a:spcBef>
                <a:spcPts val="1200"/>
              </a:spcBef>
              <a:spcAft>
                <a:spcPts val="0"/>
              </a:spcAft>
              <a:buNone/>
            </a:pPr>
            <a:r>
              <a:rPr lang="en">
                <a:solidFill>
                  <a:srgbClr val="6D9EEB"/>
                </a:solidFill>
              </a:rPr>
              <a:t>	# execute some code</a:t>
            </a:r>
            <a:endParaRPr>
              <a:solidFill>
                <a:srgbClr val="6D9EEB"/>
              </a:solidFill>
            </a:endParaRPr>
          </a:p>
          <a:p>
            <a:pPr indent="0" lvl="0" marL="0" rtl="0" algn="l">
              <a:spcBef>
                <a:spcPts val="1200"/>
              </a:spcBef>
              <a:spcAft>
                <a:spcPts val="0"/>
              </a:spcAft>
              <a:buNone/>
            </a:pPr>
            <a:r>
              <a:rPr lang="en"/>
              <a:t>e</a:t>
            </a:r>
            <a:r>
              <a:rPr lang="en"/>
              <a:t>lif </a:t>
            </a:r>
            <a:r>
              <a:rPr lang="en">
                <a:solidFill>
                  <a:srgbClr val="CC0000"/>
                </a:solidFill>
              </a:rPr>
              <a:t>some_other_condition</a:t>
            </a:r>
            <a:r>
              <a:rPr lang="en"/>
              <a:t>:</a:t>
            </a:r>
            <a:endParaRPr/>
          </a:p>
          <a:p>
            <a:pPr indent="0" lvl="0" marL="0" rtl="0" algn="l">
              <a:spcBef>
                <a:spcPts val="1200"/>
              </a:spcBef>
              <a:spcAft>
                <a:spcPts val="0"/>
              </a:spcAft>
              <a:buNone/>
            </a:pPr>
            <a:r>
              <a:rPr lang="en">
                <a:solidFill>
                  <a:srgbClr val="6D9EEB"/>
                </a:solidFill>
              </a:rPr>
              <a:t>	# do something different</a:t>
            </a:r>
            <a:endParaRPr>
              <a:solidFill>
                <a:srgbClr val="6D9EEB"/>
              </a:solidFill>
            </a:endParaRPr>
          </a:p>
          <a:p>
            <a:pPr indent="0" lvl="0" marL="0" rtl="0" algn="l">
              <a:spcBef>
                <a:spcPts val="1200"/>
              </a:spcBef>
              <a:spcAft>
                <a:spcPts val="0"/>
              </a:spcAft>
              <a:buNone/>
            </a:pPr>
            <a:r>
              <a:rPr lang="en"/>
              <a:t>e</a:t>
            </a:r>
            <a:r>
              <a:rPr lang="en"/>
              <a:t>lse: </a:t>
            </a:r>
            <a:endParaRPr/>
          </a:p>
          <a:p>
            <a:pPr indent="0" lvl="0" marL="0" rtl="0" algn="l">
              <a:spcBef>
                <a:spcPts val="1200"/>
              </a:spcBef>
              <a:spcAft>
                <a:spcPts val="1200"/>
              </a:spcAft>
              <a:buNone/>
            </a:pPr>
            <a:r>
              <a:rPr lang="en">
                <a:solidFill>
                  <a:srgbClr val="6D9EEB"/>
                </a:solidFill>
              </a:rPr>
              <a:t>	# do something else</a:t>
            </a:r>
            <a:endParaRPr>
              <a:solidFill>
                <a:srgbClr val="6D9EE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One-Line if Statements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690"/>
              <a:t>Syntax:</a:t>
            </a:r>
            <a:endParaRPr sz="1690"/>
          </a:p>
          <a:p>
            <a:pPr indent="0" lvl="0" marL="0" rtl="0" algn="l">
              <a:lnSpc>
                <a:spcPct val="95000"/>
              </a:lnSpc>
              <a:spcBef>
                <a:spcPts val="1200"/>
              </a:spcBef>
              <a:spcAft>
                <a:spcPts val="0"/>
              </a:spcAft>
              <a:buSzPts val="605"/>
              <a:buNone/>
            </a:pPr>
            <a:r>
              <a:rPr lang="en" sz="1690">
                <a:solidFill>
                  <a:srgbClr val="6D9EEB"/>
                </a:solidFill>
              </a:rPr>
              <a:t>value_1</a:t>
            </a:r>
            <a:r>
              <a:rPr lang="en" sz="1690"/>
              <a:t> if </a:t>
            </a:r>
            <a:r>
              <a:rPr lang="en" sz="1690">
                <a:solidFill>
                  <a:srgbClr val="CC0000"/>
                </a:solidFill>
              </a:rPr>
              <a:t>condition</a:t>
            </a:r>
            <a:r>
              <a:rPr lang="en" sz="1690"/>
              <a:t> else </a:t>
            </a:r>
            <a:r>
              <a:rPr lang="en" sz="1690">
                <a:solidFill>
                  <a:srgbClr val="6D9EEB"/>
                </a:solidFill>
              </a:rPr>
              <a:t>value_2</a:t>
            </a:r>
            <a:endParaRPr sz="1690">
              <a:solidFill>
                <a:srgbClr val="6D9EEB"/>
              </a:solidFill>
            </a:endParaRPr>
          </a:p>
          <a:p>
            <a:pPr indent="0" lvl="0" marL="0" rtl="0" algn="l">
              <a:lnSpc>
                <a:spcPct val="95000"/>
              </a:lnSpc>
              <a:spcBef>
                <a:spcPts val="1200"/>
              </a:spcBef>
              <a:spcAft>
                <a:spcPts val="0"/>
              </a:spcAft>
              <a:buSzPts val="605"/>
              <a:buNone/>
            </a:pPr>
            <a:r>
              <a:t/>
            </a:r>
            <a:endParaRPr sz="1690"/>
          </a:p>
          <a:p>
            <a:pPr indent="0" lvl="0" marL="0" rtl="0" algn="l">
              <a:lnSpc>
                <a:spcPct val="95000"/>
              </a:lnSpc>
              <a:spcBef>
                <a:spcPts val="1200"/>
              </a:spcBef>
              <a:spcAft>
                <a:spcPts val="0"/>
              </a:spcAft>
              <a:buSzPts val="605"/>
              <a:buNone/>
            </a:pPr>
            <a:r>
              <a:rPr lang="en" sz="1690"/>
              <a:t>Example:</a:t>
            </a:r>
            <a:endParaRPr sz="1690"/>
          </a:p>
          <a:p>
            <a:pPr indent="0" lvl="0" marL="0" rtl="0" algn="l">
              <a:lnSpc>
                <a:spcPct val="95000"/>
              </a:lnSpc>
              <a:spcBef>
                <a:spcPts val="1200"/>
              </a:spcBef>
              <a:spcAft>
                <a:spcPts val="0"/>
              </a:spcAft>
              <a:buClr>
                <a:schemeClr val="dk1"/>
              </a:buClr>
              <a:buSzPts val="605"/>
              <a:buFont typeface="Arial"/>
              <a:buNone/>
            </a:pPr>
            <a:r>
              <a:rPr lang="en" sz="1690"/>
              <a:t>age = 15</a:t>
            </a:r>
            <a:endParaRPr sz="1690"/>
          </a:p>
          <a:p>
            <a:pPr indent="0" lvl="0" marL="0" rtl="0" algn="l">
              <a:lnSpc>
                <a:spcPct val="95000"/>
              </a:lnSpc>
              <a:spcBef>
                <a:spcPts val="1200"/>
              </a:spcBef>
              <a:spcAft>
                <a:spcPts val="1200"/>
              </a:spcAft>
              <a:buSzPts val="605"/>
              <a:buNone/>
            </a:pPr>
            <a:r>
              <a:rPr lang="en" sz="1690"/>
              <a:t>print('kid' if age &lt; 18 else 'adult')</a:t>
            </a:r>
            <a:endParaRPr sz="169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vs Methods</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function is a block of code to carry out a specific task, will contain its own scope and is called by name. </a:t>
            </a:r>
            <a:endParaRPr/>
          </a:p>
          <a:p>
            <a:pPr indent="0" lvl="0" marL="0" rtl="0" algn="l">
              <a:spcBef>
                <a:spcPts val="1200"/>
              </a:spcBef>
              <a:spcAft>
                <a:spcPts val="0"/>
              </a:spcAft>
              <a:buNone/>
            </a:pPr>
            <a:r>
              <a:rPr lang="en"/>
              <a:t>All functions may contain zero(no) arguments or more than one arguments.</a:t>
            </a:r>
            <a:endParaRPr/>
          </a:p>
          <a:p>
            <a:pPr indent="0" lvl="0" marL="0" rtl="0" algn="l">
              <a:spcBef>
                <a:spcPts val="1200"/>
              </a:spcBef>
              <a:spcAft>
                <a:spcPts val="0"/>
              </a:spcAft>
              <a:buNone/>
            </a:pPr>
            <a:r>
              <a:rPr lang="en"/>
              <a:t>On exit, a function can or can not return one or more values.</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1200"/>
              </a:spcAft>
              <a:buNone/>
            </a:pPr>
            <a:r>
              <a:t/>
            </a:r>
            <a:endParaRPr sz="1200">
              <a:solidFill>
                <a:schemeClr val="dk1"/>
              </a:solidFill>
              <a:highlight>
                <a:srgbClr val="FFFFFF"/>
              </a:highlight>
            </a:endParaRPr>
          </a:p>
        </p:txBody>
      </p:sp>
      <p:pic>
        <p:nvPicPr>
          <p:cNvPr id="167" name="Google Shape;167;p30"/>
          <p:cNvPicPr preferRelativeResize="0"/>
          <p:nvPr/>
        </p:nvPicPr>
        <p:blipFill>
          <a:blip r:embed="rId3">
            <a:alphaModFix/>
          </a:blip>
          <a:stretch>
            <a:fillRect/>
          </a:stretch>
        </p:blipFill>
        <p:spPr>
          <a:xfrm>
            <a:off x="648300" y="3193063"/>
            <a:ext cx="3009900" cy="942975"/>
          </a:xfrm>
          <a:prstGeom prst="rect">
            <a:avLst/>
          </a:prstGeom>
          <a:noFill/>
          <a:ln>
            <a:noFill/>
          </a:ln>
        </p:spPr>
      </p:pic>
      <p:pic>
        <p:nvPicPr>
          <p:cNvPr id="168" name="Google Shape;168;p30"/>
          <p:cNvPicPr preferRelativeResize="0"/>
          <p:nvPr/>
        </p:nvPicPr>
        <p:blipFill>
          <a:blip r:embed="rId4">
            <a:alphaModFix/>
          </a:blip>
          <a:stretch>
            <a:fillRect/>
          </a:stretch>
        </p:blipFill>
        <p:spPr>
          <a:xfrm>
            <a:off x="4312375" y="3270850"/>
            <a:ext cx="3190425" cy="78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
            </a:r>
            <a:r>
              <a:rPr lang="en"/>
              <a:t>ef name_of_function(name):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Docstrings </a:t>
            </a:r>
            <a:r>
              <a:rPr lang="en"/>
              <a:t>explains</a:t>
            </a:r>
            <a:r>
              <a:rPr lang="en"/>
              <a:t> function.</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	print(“Hello” +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 statements</a:t>
            </a:r>
            <a:endParaRPr/>
          </a:p>
          <a:p>
            <a:pPr indent="0" lvl="0" marL="0" rtl="0" algn="l">
              <a:spcBef>
                <a:spcPts val="1200"/>
              </a:spcBef>
              <a:spcAft>
                <a:spcPts val="0"/>
              </a:spcAft>
              <a:buClr>
                <a:schemeClr val="dk1"/>
              </a:buClr>
              <a:buSzPts val="1100"/>
              <a:buFont typeface="Arial"/>
              <a:buNone/>
            </a:pPr>
            <a:r>
              <a:rPr lang="en"/>
              <a:t>Iterators</a:t>
            </a:r>
            <a:endParaRPr/>
          </a:p>
          <a:p>
            <a:pPr indent="0" lvl="0" marL="0" rtl="0" algn="l">
              <a:spcBef>
                <a:spcPts val="1200"/>
              </a:spcBef>
              <a:spcAft>
                <a:spcPts val="0"/>
              </a:spcAft>
              <a:buClr>
                <a:schemeClr val="dk1"/>
              </a:buClr>
              <a:buSzPts val="1100"/>
              <a:buFont typeface="Arial"/>
              <a:buNone/>
            </a:pPr>
            <a:r>
              <a:rPr lang="en"/>
              <a:t>Method and Functions</a:t>
            </a:r>
            <a:endParaRPr/>
          </a:p>
          <a:p>
            <a:pPr indent="0" lvl="0" marL="0" rtl="0" algn="l">
              <a:spcBef>
                <a:spcPts val="1200"/>
              </a:spcBef>
              <a:spcAft>
                <a:spcPts val="0"/>
              </a:spcAft>
              <a:buClr>
                <a:schemeClr val="dk1"/>
              </a:buClr>
              <a:buSzPts val="1100"/>
              <a:buFont typeface="Arial"/>
              <a:buNone/>
            </a:pPr>
            <a:r>
              <a:rPr lang="en"/>
              <a:t>Inheritance</a:t>
            </a:r>
            <a:endParaRPr/>
          </a:p>
          <a:p>
            <a:pPr indent="0" lvl="0" marL="0" rtl="0" algn="l">
              <a:spcBef>
                <a:spcPts val="1200"/>
              </a:spcBef>
              <a:spcAft>
                <a:spcPts val="1200"/>
              </a:spcAft>
              <a:buNone/>
            </a:pPr>
            <a:r>
              <a:rPr lang="en"/>
              <a:t>Sequence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type of functions:</a:t>
            </a:r>
            <a:endParaRPr/>
          </a:p>
          <a:p>
            <a:pPr indent="0" lvl="0" marL="0" rtl="0" algn="l">
              <a:spcBef>
                <a:spcPts val="1200"/>
              </a:spcBef>
              <a:spcAft>
                <a:spcPts val="0"/>
              </a:spcAft>
              <a:buNone/>
            </a:pPr>
            <a:r>
              <a:rPr b="1" lang="en"/>
              <a:t>Built-in functions </a:t>
            </a:r>
            <a:r>
              <a:rPr lang="en"/>
              <a:t>As the name suggests, these functions come with the Python language, for example, help() to ask for any help, max()- to get maximum value, type()- to return the type of an object or print() and many more.</a:t>
            </a:r>
            <a:endParaRPr/>
          </a:p>
          <a:p>
            <a:pPr indent="0" lvl="0" marL="0" rtl="0" algn="l">
              <a:spcBef>
                <a:spcPts val="1200"/>
              </a:spcBef>
              <a:spcAft>
                <a:spcPts val="0"/>
              </a:spcAft>
              <a:buClr>
                <a:schemeClr val="dk1"/>
              </a:buClr>
              <a:buSzPts val="1100"/>
              <a:buFont typeface="Arial"/>
              <a:buNone/>
            </a:pPr>
            <a:r>
              <a:rPr b="1" lang="en"/>
              <a:t>User-defined functions</a:t>
            </a:r>
            <a:r>
              <a:rPr lang="en"/>
              <a:t> These are the functions that users create to help them, to do something that is user </a:t>
            </a:r>
            <a:r>
              <a:rPr lang="en"/>
              <a:t>defined.</a:t>
            </a:r>
            <a:endParaRPr/>
          </a:p>
          <a:p>
            <a:pPr indent="0" lvl="0" marL="0" rtl="0" algn="l">
              <a:spcBef>
                <a:spcPts val="1200"/>
              </a:spcBef>
              <a:spcAft>
                <a:spcPts val="1200"/>
              </a:spcAft>
              <a:buNone/>
            </a:pPr>
            <a:r>
              <a:rPr b="1" lang="en"/>
              <a:t>Anonymous Functions</a:t>
            </a:r>
            <a:r>
              <a:rPr lang="en"/>
              <a:t> also called lambda functions and unlike normal function which is defined using def keyword are defined using lambda keyword.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186" name="Google Shape;186;p3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400"/>
              <a:t>*args and **kwargs</a:t>
            </a:r>
            <a:endParaRPr b="1" sz="4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Functions</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*args </a:t>
            </a:r>
            <a:endParaRPr/>
          </a:p>
          <a:p>
            <a:pPr indent="0" lvl="0" marL="0" rtl="0" algn="l">
              <a:spcBef>
                <a:spcPts val="1200"/>
              </a:spcBef>
              <a:spcAft>
                <a:spcPts val="0"/>
              </a:spcAft>
              <a:buClr>
                <a:schemeClr val="dk1"/>
              </a:buClr>
              <a:buSzPct val="61111"/>
              <a:buFont typeface="Arial"/>
              <a:buNone/>
            </a:pPr>
            <a:r>
              <a:rPr lang="en"/>
              <a:t>The special syntax *args in function definitions in python is used to pass a variable number of arguments to a function. It is used to pass a non-key worded, variable-length argument list. </a:t>
            </a:r>
            <a:endParaRPr/>
          </a:p>
          <a:p>
            <a:pPr indent="-325755" lvl="0" marL="457200" rtl="0" algn="l">
              <a:spcBef>
                <a:spcPts val="1200"/>
              </a:spcBef>
              <a:spcAft>
                <a:spcPts val="0"/>
              </a:spcAft>
              <a:buSzPct val="100000"/>
              <a:buChar char="●"/>
            </a:pPr>
            <a:r>
              <a:rPr lang="en"/>
              <a:t>The syntax is to use the symbol * to take in a variable number of arguments; by convention, it is often used with the word args.</a:t>
            </a:r>
            <a:endParaRPr/>
          </a:p>
          <a:p>
            <a:pPr indent="-325755" lvl="0" marL="457200" rtl="0" algn="l">
              <a:spcBef>
                <a:spcPts val="0"/>
              </a:spcBef>
              <a:spcAft>
                <a:spcPts val="0"/>
              </a:spcAft>
              <a:buSzPct val="100000"/>
              <a:buChar char="●"/>
            </a:pPr>
            <a:r>
              <a:rPr lang="en"/>
              <a:t>What *args allows you to do is take in more arguments than the number of formal arguments that you previously defined. With *args, any number of extra arguments can be tacked on to your current formal parameters (including zero extra arguments).</a:t>
            </a:r>
            <a:endParaRPr/>
          </a:p>
          <a:p>
            <a:pPr indent="-325755" lvl="0" marL="457200" rtl="0" algn="l">
              <a:spcBef>
                <a:spcPts val="0"/>
              </a:spcBef>
              <a:spcAft>
                <a:spcPts val="0"/>
              </a:spcAft>
              <a:buSzPct val="100000"/>
              <a:buChar char="●"/>
            </a:pPr>
            <a:r>
              <a:rPr lang="en"/>
              <a:t>For example : we want to make a multiply function that takes any number of arguments and able to multiply them all together. It can be done using *args.</a:t>
            </a:r>
            <a:endParaRPr/>
          </a:p>
          <a:p>
            <a:pPr indent="-325755" lvl="0" marL="457200" rtl="0" algn="l">
              <a:lnSpc>
                <a:spcPct val="158000"/>
              </a:lnSpc>
              <a:spcBef>
                <a:spcPts val="0"/>
              </a:spcBef>
              <a:spcAft>
                <a:spcPts val="0"/>
              </a:spcAft>
              <a:buSzPct val="100000"/>
              <a:buChar char="●"/>
            </a:pPr>
            <a:r>
              <a:rPr lang="en"/>
              <a:t>Using the *, the variable that we associate with the * becomes an iterable meaning you can do things like iterate over it, run some higher-order functions such as map and filter,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special syntax **kwargs in function definitions in python is used to pass a keyworded, variable-length argument list. We use the name kwargs with the double star. The reason is because the double star allows us to pass through keyword arguments (and any number of them).</a:t>
            </a:r>
            <a:endParaRPr/>
          </a:p>
          <a:p>
            <a:pPr indent="-342900" lvl="0" marL="457200" rtl="0" algn="l">
              <a:spcBef>
                <a:spcPts val="1200"/>
              </a:spcBef>
              <a:spcAft>
                <a:spcPts val="0"/>
              </a:spcAft>
              <a:buSzPts val="1800"/>
              <a:buChar char="●"/>
            </a:pPr>
            <a:r>
              <a:rPr lang="en"/>
              <a:t>A keyword argument is where you provide a name to the variable as you pass it into the function.</a:t>
            </a:r>
            <a:endParaRPr/>
          </a:p>
          <a:p>
            <a:pPr indent="-342900" lvl="0" marL="457200" rtl="0" algn="l">
              <a:spcBef>
                <a:spcPts val="0"/>
              </a:spcBef>
              <a:spcAft>
                <a:spcPts val="0"/>
              </a:spcAft>
              <a:buSzPts val="1800"/>
              <a:buChar char="●"/>
            </a:pPr>
            <a:r>
              <a:rPr lang="en"/>
              <a:t>One can think of the kwargs as being a dictionary that maps each keyword to the value that we pass alongside it. That is why when we iterate over the kwargs there doesn’t seem to be any order in which they were printed out.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lang="en"/>
              <a:t>ethods are essentially functions that are built into objects.</a:t>
            </a:r>
            <a:endParaRPr/>
          </a:p>
          <a:p>
            <a:pPr indent="0" lvl="0" marL="0" rtl="0" algn="l">
              <a:spcBef>
                <a:spcPts val="1200"/>
              </a:spcBef>
              <a:spcAft>
                <a:spcPts val="0"/>
              </a:spcAft>
              <a:buNone/>
            </a:pPr>
            <a:r>
              <a:rPr lang="en"/>
              <a:t>The method is implicitly used for an object for which it is called.</a:t>
            </a:r>
            <a:endParaRPr/>
          </a:p>
          <a:p>
            <a:pPr indent="0" lvl="0" marL="0" rtl="0" algn="l">
              <a:spcBef>
                <a:spcPts val="1200"/>
              </a:spcBef>
              <a:spcAft>
                <a:spcPts val="0"/>
              </a:spcAft>
              <a:buNone/>
            </a:pPr>
            <a:r>
              <a:rPr lang="en"/>
              <a:t>The method is accessible to data that is contained within the class.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200">
              <a:solidFill>
                <a:schemeClr val="dk1"/>
              </a:solidFill>
              <a:highlight>
                <a:srgbClr val="FFFFFF"/>
              </a:highlight>
            </a:endParaRPr>
          </a:p>
        </p:txBody>
      </p:sp>
      <p:pic>
        <p:nvPicPr>
          <p:cNvPr id="205" name="Google Shape;205;p36"/>
          <p:cNvPicPr preferRelativeResize="0"/>
          <p:nvPr/>
        </p:nvPicPr>
        <p:blipFill>
          <a:blip r:embed="rId3">
            <a:alphaModFix/>
          </a:blip>
          <a:stretch>
            <a:fillRect/>
          </a:stretch>
        </p:blipFill>
        <p:spPr>
          <a:xfrm>
            <a:off x="1612413" y="2862163"/>
            <a:ext cx="2028825" cy="1123950"/>
          </a:xfrm>
          <a:prstGeom prst="rect">
            <a:avLst/>
          </a:prstGeom>
          <a:noFill/>
          <a:ln>
            <a:noFill/>
          </a:ln>
        </p:spPr>
      </p:pic>
      <p:pic>
        <p:nvPicPr>
          <p:cNvPr id="206" name="Google Shape;206;p36"/>
          <p:cNvPicPr preferRelativeResize="0"/>
          <p:nvPr/>
        </p:nvPicPr>
        <p:blipFill>
          <a:blip r:embed="rId4">
            <a:alphaModFix/>
          </a:blip>
          <a:stretch>
            <a:fillRect/>
          </a:stretch>
        </p:blipFill>
        <p:spPr>
          <a:xfrm>
            <a:off x="4710363" y="2895500"/>
            <a:ext cx="2257425" cy="1057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 and Class</a:t>
            </a:r>
            <a:endParaRPr/>
          </a:p>
        </p:txBody>
      </p:sp>
      <p:sp>
        <p:nvSpPr>
          <p:cNvPr id="212" name="Google Shape;21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class is a user-defined blueprint or prototype from which objects are created.</a:t>
            </a:r>
            <a:endParaRPr/>
          </a:p>
          <a:p>
            <a:pPr indent="0" lvl="0" marL="0" rtl="0" algn="l">
              <a:spcBef>
                <a:spcPts val="1200"/>
              </a:spcBef>
              <a:spcAft>
                <a:spcPts val="0"/>
              </a:spcAft>
              <a:buNone/>
            </a:pPr>
            <a:r>
              <a:rPr lang="en"/>
              <a:t>Creating a new class creates a new type of object, allowing new instances of that type to be made. </a:t>
            </a:r>
            <a:endParaRPr/>
          </a:p>
          <a:p>
            <a:pPr indent="0" lvl="0" marL="0" rtl="0" algn="l">
              <a:spcBef>
                <a:spcPts val="1200"/>
              </a:spcBef>
              <a:spcAft>
                <a:spcPts val="0"/>
              </a:spcAft>
              <a:buNone/>
            </a:pPr>
            <a:r>
              <a:rPr lang="en"/>
              <a:t>Each class instance can have attributes attached to it for maintaining its state. </a:t>
            </a:r>
            <a:endParaRPr/>
          </a:p>
          <a:p>
            <a:pPr indent="0" lvl="0" marL="0" rtl="0" algn="l">
              <a:spcBef>
                <a:spcPts val="1200"/>
              </a:spcBef>
              <a:spcAft>
                <a:spcPts val="0"/>
              </a:spcAft>
              <a:buNone/>
            </a:pPr>
            <a:r>
              <a:rPr lang="en"/>
              <a:t>A Class is like an object constructor, or a "blueprint" for creating objects.</a:t>
            </a:r>
            <a:endParaRPr/>
          </a:p>
          <a:p>
            <a:pPr indent="0" lvl="0" marL="0" rtl="0" algn="l">
              <a:spcBef>
                <a:spcPts val="1200"/>
              </a:spcBef>
              <a:spcAft>
                <a:spcPts val="0"/>
              </a:spcAft>
              <a:buClr>
                <a:schemeClr val="dk1"/>
              </a:buClr>
              <a:buSzPct val="61111"/>
              <a:buFont typeface="Arial"/>
              <a:buNone/>
            </a:pPr>
            <a:r>
              <a:rPr lang="en"/>
              <a:t>Class creates a user-defined data structure, which holds its own data members and member functions, which can be accessed and used by creating an instance of that class. A class is like a blueprint for an object.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sz="1200">
              <a:solidFill>
                <a:srgbClr val="22222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 self and __init__()</a:t>
            </a:r>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functions that begin with double underscore __ are called special functions as they have special meaning.</a:t>
            </a:r>
            <a:endParaRPr/>
          </a:p>
          <a:p>
            <a:pPr indent="0" lvl="0" marL="0" rtl="0" algn="l">
              <a:spcBef>
                <a:spcPts val="1200"/>
              </a:spcBef>
              <a:spcAft>
                <a:spcPts val="0"/>
              </a:spcAft>
              <a:buNone/>
            </a:pPr>
            <a:r>
              <a:rPr lang="en"/>
              <a:t>Of one particular interest is the __init__() function. This special function gets called whenever a new object of that class is instantiated.</a:t>
            </a:r>
            <a:endParaRPr/>
          </a:p>
          <a:p>
            <a:pPr indent="0" lvl="0" marL="0" rtl="0" algn="l">
              <a:spcBef>
                <a:spcPts val="1200"/>
              </a:spcBef>
              <a:spcAft>
                <a:spcPts val="1200"/>
              </a:spcAft>
              <a:buNone/>
            </a:pPr>
            <a:r>
              <a:rPr lang="en"/>
              <a:t>The self is used to represent the </a:t>
            </a:r>
            <a:r>
              <a:rPr lang="en" u="sng">
                <a:solidFill>
                  <a:schemeClr val="hlink"/>
                </a:solidFill>
                <a:hlinkClick r:id="rId3"/>
              </a:rPr>
              <a:t>instance</a:t>
            </a:r>
            <a:r>
              <a:rPr lang="en"/>
              <a:t> of the class. With this keyword, you can access the attributes and methods of the </a:t>
            </a:r>
            <a:r>
              <a:rPr lang="en" u="sng">
                <a:solidFill>
                  <a:schemeClr val="hlink"/>
                </a:solidFill>
                <a:hlinkClick r:id="rId4"/>
              </a:rPr>
              <a:t>class in python</a:t>
            </a:r>
            <a:r>
              <a:rPr lang="en"/>
              <a:t>. It binds the attributes with the given arguments.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Oriented Programming</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Inheritance is the capability of one class to derive or inherit the properties from another class</a:t>
            </a:r>
            <a:endParaRPr/>
          </a:p>
          <a:p>
            <a:pPr indent="0" lvl="0" marL="0" rtl="0" algn="l">
              <a:spcBef>
                <a:spcPts val="1200"/>
              </a:spcBef>
              <a:spcAft>
                <a:spcPts val="0"/>
              </a:spcAft>
              <a:buClr>
                <a:schemeClr val="dk1"/>
              </a:buClr>
              <a:buSzPts val="1100"/>
              <a:buFont typeface="Arial"/>
              <a:buNone/>
            </a:pPr>
            <a:r>
              <a:rPr lang="en"/>
              <a:t>The benefits of inheritance are: </a:t>
            </a:r>
            <a:endParaRPr/>
          </a:p>
          <a:p>
            <a:pPr indent="-342900" lvl="0" marL="457200" rtl="0" algn="l">
              <a:spcBef>
                <a:spcPts val="1200"/>
              </a:spcBef>
              <a:spcAft>
                <a:spcPts val="0"/>
              </a:spcAft>
              <a:buSzPts val="1800"/>
              <a:buAutoNum type="arabicPeriod"/>
            </a:pPr>
            <a:r>
              <a:rPr lang="en"/>
              <a:t>It represents real-world relationships well.</a:t>
            </a:r>
            <a:endParaRPr/>
          </a:p>
          <a:p>
            <a:pPr indent="-342900" lvl="0" marL="457200" rtl="0" algn="l">
              <a:spcBef>
                <a:spcPts val="0"/>
              </a:spcBef>
              <a:spcAft>
                <a:spcPts val="0"/>
              </a:spcAft>
              <a:buSzPts val="1800"/>
              <a:buAutoNum type="arabicPeriod"/>
            </a:pPr>
            <a:r>
              <a:rPr lang="en"/>
              <a:t>It provides reusability of a code. We don’t have to write the same code again and again. Also, it allows us to add more features to a class without modifying it.</a:t>
            </a:r>
            <a:endParaRPr/>
          </a:p>
          <a:p>
            <a:pPr indent="-342900" lvl="0" marL="457200" rtl="0" algn="l">
              <a:spcBef>
                <a:spcPts val="0"/>
              </a:spcBef>
              <a:spcAft>
                <a:spcPts val="0"/>
              </a:spcAft>
              <a:buSzPts val="1800"/>
              <a:buAutoNum type="arabicPeriod"/>
            </a:pPr>
            <a:r>
              <a:rPr lang="en"/>
              <a:t>It is transitive in nature, which means that if class B inherits from another class A, then all the subclasses of B would automatically inherit from class A.</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0" name="Google Shape;230;p4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600"/>
              <a:t>Questions</a:t>
            </a:r>
            <a:endParaRPr sz="4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6" name="Google Shape;236;p4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700"/>
              <a:t>https://forms.office.com/r/Xj84LaUtt3</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Python programming, sequences are a generic term for an ordered set which means that the order in which we input the items will be the same when we access them.</a:t>
            </a:r>
            <a:endParaRPr/>
          </a:p>
          <a:p>
            <a:pPr indent="0" lvl="0" marL="0" rtl="0" algn="l">
              <a:spcBef>
                <a:spcPts val="1200"/>
              </a:spcBef>
              <a:spcAft>
                <a:spcPts val="0"/>
              </a:spcAft>
              <a:buNone/>
            </a:pPr>
            <a:r>
              <a:rPr lang="en"/>
              <a:t>Python supports six different types of sequences.</a:t>
            </a:r>
            <a:endParaRPr/>
          </a:p>
          <a:p>
            <a:pPr indent="-342900" lvl="0" marL="457200" rtl="0" algn="l">
              <a:spcBef>
                <a:spcPts val="1200"/>
              </a:spcBef>
              <a:spcAft>
                <a:spcPts val="0"/>
              </a:spcAft>
              <a:buSzPts val="1800"/>
              <a:buAutoNum type="arabicPeriod"/>
            </a:pPr>
            <a:r>
              <a:rPr lang="en"/>
              <a:t>strings </a:t>
            </a:r>
            <a:endParaRPr/>
          </a:p>
          <a:p>
            <a:pPr indent="-342900" lvl="0" marL="457200" rtl="0" algn="l">
              <a:spcBef>
                <a:spcPts val="0"/>
              </a:spcBef>
              <a:spcAft>
                <a:spcPts val="0"/>
              </a:spcAft>
              <a:buSzPts val="1800"/>
              <a:buAutoNum type="arabicPeriod"/>
            </a:pPr>
            <a:r>
              <a:rPr lang="en"/>
              <a:t>lists </a:t>
            </a:r>
            <a:endParaRPr/>
          </a:p>
          <a:p>
            <a:pPr indent="-342900" lvl="0" marL="457200" rtl="0" algn="l">
              <a:spcBef>
                <a:spcPts val="0"/>
              </a:spcBef>
              <a:spcAft>
                <a:spcPts val="0"/>
              </a:spcAft>
              <a:buSzPts val="1800"/>
              <a:buAutoNum type="arabicPeriod"/>
            </a:pPr>
            <a:r>
              <a:rPr lang="en"/>
              <a:t>tuples </a:t>
            </a:r>
            <a:endParaRPr/>
          </a:p>
          <a:p>
            <a:pPr indent="-342900" lvl="0" marL="457200" rtl="0" algn="l">
              <a:spcBef>
                <a:spcPts val="0"/>
              </a:spcBef>
              <a:spcAft>
                <a:spcPts val="0"/>
              </a:spcAft>
              <a:buSzPts val="1800"/>
              <a:buAutoNum type="arabicPeriod"/>
            </a:pPr>
            <a:r>
              <a:rPr lang="en"/>
              <a:t>byte sequences </a:t>
            </a:r>
            <a:endParaRPr/>
          </a:p>
          <a:p>
            <a:pPr indent="-342900" lvl="0" marL="457200" rtl="0" algn="l">
              <a:spcBef>
                <a:spcPts val="0"/>
              </a:spcBef>
              <a:spcAft>
                <a:spcPts val="0"/>
              </a:spcAft>
              <a:buSzPts val="1800"/>
              <a:buAutoNum type="arabicPeriod"/>
            </a:pPr>
            <a:r>
              <a:rPr lang="en"/>
              <a:t>byte arrays </a:t>
            </a:r>
            <a:endParaRPr/>
          </a:p>
          <a:p>
            <a:pPr indent="-342900" lvl="0" marL="457200" rtl="0" algn="l">
              <a:spcBef>
                <a:spcPts val="0"/>
              </a:spcBef>
              <a:spcAft>
                <a:spcPts val="0"/>
              </a:spcAft>
              <a:buSzPts val="1800"/>
              <a:buAutoNum type="arabicPeriod"/>
            </a:pPr>
            <a:r>
              <a:rPr lang="en"/>
              <a:t>range objects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Strings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Strings are a group of characters written inside a single or double-quotes.</a:t>
            </a:r>
            <a:endParaRPr sz="1600"/>
          </a:p>
          <a:p>
            <a:pPr indent="0" lvl="0" marL="0" rtl="0" algn="l">
              <a:spcBef>
                <a:spcPts val="1200"/>
              </a:spcBef>
              <a:spcAft>
                <a:spcPts val="1200"/>
              </a:spcAft>
              <a:buClr>
                <a:schemeClr val="dk1"/>
              </a:buClr>
              <a:buSzPts val="1100"/>
              <a:buFont typeface="Arial"/>
              <a:buNone/>
            </a:pPr>
            <a:r>
              <a:rPr lang="en" sz="1600"/>
              <a:t>Strings are immutable in nature so we can reassign a variable to a new string but we can’t make any changes in the string.</a:t>
            </a:r>
            <a:endParaRPr sz="1600"/>
          </a:p>
        </p:txBody>
      </p:sp>
      <p:pic>
        <p:nvPicPr>
          <p:cNvPr id="75" name="Google Shape;75;p16"/>
          <p:cNvPicPr preferRelativeResize="0"/>
          <p:nvPr/>
        </p:nvPicPr>
        <p:blipFill>
          <a:blip r:embed="rId3">
            <a:alphaModFix/>
          </a:blip>
          <a:stretch>
            <a:fillRect/>
          </a:stretch>
        </p:blipFill>
        <p:spPr>
          <a:xfrm>
            <a:off x="1976438" y="2205450"/>
            <a:ext cx="5191125" cy="200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String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8B"/>
                </a:solidFill>
                <a:highlight>
                  <a:srgbClr val="FFFFFF"/>
                </a:highlight>
              </a:rPr>
              <a:t>stringliteral:   		shortstring | longstring</a:t>
            </a:r>
            <a:endParaRPr sz="1100">
              <a:solidFill>
                <a:srgbClr val="00008B"/>
              </a:solidFill>
              <a:highlight>
                <a:srgbClr val="FFFFFF"/>
              </a:highlight>
            </a:endParaRPr>
          </a:p>
          <a:p>
            <a:pPr indent="0" lvl="0" marL="0" rtl="0" algn="l">
              <a:spcBef>
                <a:spcPts val="1200"/>
              </a:spcBef>
              <a:spcAft>
                <a:spcPts val="0"/>
              </a:spcAft>
              <a:buNone/>
            </a:pPr>
            <a:r>
              <a:rPr lang="en" sz="1100">
                <a:solidFill>
                  <a:srgbClr val="00008B"/>
                </a:solidFill>
                <a:highlight>
                  <a:srgbClr val="FFFFFF"/>
                </a:highlight>
              </a:rPr>
              <a:t>shortstring:     		"'" shortstringitem* "'" | '"' shortstringitem* '"'</a:t>
            </a:r>
            <a:endParaRPr sz="1100">
              <a:solidFill>
                <a:srgbClr val="00008B"/>
              </a:solidFill>
              <a:highlight>
                <a:srgbClr val="FFFFFF"/>
              </a:highlight>
            </a:endParaRPr>
          </a:p>
          <a:p>
            <a:pPr indent="0" lvl="0" marL="0" rtl="0" algn="l">
              <a:spcBef>
                <a:spcPts val="1200"/>
              </a:spcBef>
              <a:spcAft>
                <a:spcPts val="0"/>
              </a:spcAft>
              <a:buNone/>
            </a:pPr>
            <a:r>
              <a:rPr lang="en" sz="1100">
                <a:solidFill>
                  <a:srgbClr val="00008B"/>
                </a:solidFill>
                <a:highlight>
                  <a:srgbClr val="FFFFFF"/>
                </a:highlight>
              </a:rPr>
              <a:t>longstring:      		"'''" longstringitem* "'''" | '"""' longstringitem* '"""'</a:t>
            </a:r>
            <a:endParaRPr sz="1100">
              <a:solidFill>
                <a:srgbClr val="00008B"/>
              </a:solidFill>
              <a:highlight>
                <a:srgbClr val="FFFFFF"/>
              </a:highlight>
            </a:endParaRPr>
          </a:p>
          <a:p>
            <a:pPr indent="0" lvl="0" marL="0" rtl="0" algn="l">
              <a:spcBef>
                <a:spcPts val="1200"/>
              </a:spcBef>
              <a:spcAft>
                <a:spcPts val="0"/>
              </a:spcAft>
              <a:buNone/>
            </a:pPr>
            <a:r>
              <a:rPr lang="en" sz="1100">
                <a:solidFill>
                  <a:srgbClr val="00008B"/>
                </a:solidFill>
                <a:highlight>
                  <a:srgbClr val="FFFFFF"/>
                </a:highlight>
              </a:rPr>
              <a:t>shortstringitem: 	shortstringchar | escapeseq</a:t>
            </a:r>
            <a:endParaRPr sz="1100">
              <a:solidFill>
                <a:srgbClr val="00008B"/>
              </a:solidFill>
              <a:highlight>
                <a:srgbClr val="FFFFFF"/>
              </a:highlight>
            </a:endParaRPr>
          </a:p>
          <a:p>
            <a:pPr indent="0" lvl="0" marL="0" rtl="0" algn="l">
              <a:spcBef>
                <a:spcPts val="1200"/>
              </a:spcBef>
              <a:spcAft>
                <a:spcPts val="0"/>
              </a:spcAft>
              <a:buNone/>
            </a:pPr>
            <a:r>
              <a:rPr lang="en" sz="1100">
                <a:solidFill>
                  <a:srgbClr val="00008B"/>
                </a:solidFill>
                <a:highlight>
                  <a:srgbClr val="FFFFFF"/>
                </a:highlight>
              </a:rPr>
              <a:t>longstringitem:  	longstringchar | escapeseq</a:t>
            </a:r>
            <a:endParaRPr sz="1100">
              <a:solidFill>
                <a:srgbClr val="00008B"/>
              </a:solidFill>
              <a:highlight>
                <a:srgbClr val="FFFFFF"/>
              </a:highlight>
            </a:endParaRPr>
          </a:p>
          <a:p>
            <a:pPr indent="0" lvl="0" marL="0" rtl="0" algn="l">
              <a:spcBef>
                <a:spcPts val="1200"/>
              </a:spcBef>
              <a:spcAft>
                <a:spcPts val="0"/>
              </a:spcAft>
              <a:buNone/>
            </a:pPr>
            <a:r>
              <a:rPr lang="en" sz="1100">
                <a:solidFill>
                  <a:srgbClr val="00008B"/>
                </a:solidFill>
                <a:highlight>
                  <a:srgbClr val="FFFFFF"/>
                </a:highlight>
              </a:rPr>
              <a:t>shortstringchar: 	&lt;any ASCII character except "\" or newline or the quote&gt;</a:t>
            </a:r>
            <a:endParaRPr sz="1100">
              <a:solidFill>
                <a:srgbClr val="00008B"/>
              </a:solidFill>
              <a:highlight>
                <a:srgbClr val="FFFFFF"/>
              </a:highlight>
            </a:endParaRPr>
          </a:p>
          <a:p>
            <a:pPr indent="0" lvl="0" marL="0" rtl="0" algn="l">
              <a:spcBef>
                <a:spcPts val="1200"/>
              </a:spcBef>
              <a:spcAft>
                <a:spcPts val="0"/>
              </a:spcAft>
              <a:buNone/>
            </a:pPr>
            <a:r>
              <a:rPr lang="en" sz="1100">
                <a:solidFill>
                  <a:srgbClr val="00008B"/>
                </a:solidFill>
                <a:highlight>
                  <a:srgbClr val="FFFFFF"/>
                </a:highlight>
              </a:rPr>
              <a:t>longstringchar:  	&lt;any ASCII character except "\"&gt;</a:t>
            </a:r>
            <a:endParaRPr sz="1100">
              <a:solidFill>
                <a:srgbClr val="00008B"/>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rgbClr val="00008B"/>
                </a:solidFill>
                <a:highlight>
                  <a:srgbClr val="FFFFFF"/>
                </a:highlight>
              </a:rPr>
              <a:t>escapeseq:       	"\" &lt;any ASCII character&gt;</a:t>
            </a:r>
            <a:endParaRPr sz="1100">
              <a:solidFill>
                <a:srgbClr val="00008B"/>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List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Python lists are similar to an array but they allow us to create a heterogeneous collection of items inside a list. A list can contain numbers, strings, lists, tuples, dictionaries, objects, etc.</a:t>
            </a:r>
            <a:endParaRPr sz="1600"/>
          </a:p>
          <a:p>
            <a:pPr indent="0" lvl="0" marL="0" rtl="0" algn="l">
              <a:spcBef>
                <a:spcPts val="1200"/>
              </a:spcBef>
              <a:spcAft>
                <a:spcPts val="0"/>
              </a:spcAft>
              <a:buClr>
                <a:schemeClr val="dk1"/>
              </a:buClr>
              <a:buSzPts val="1100"/>
              <a:buFont typeface="Arial"/>
              <a:buNone/>
            </a:pPr>
            <a:r>
              <a:rPr lang="en" sz="1600"/>
              <a:t>Lists are declared by using square brackets around comma-separated items.</a:t>
            </a:r>
            <a:endParaRPr sz="1600"/>
          </a:p>
          <a:p>
            <a:pPr indent="0" lvl="0" marL="0" rtl="0" algn="l">
              <a:spcBef>
                <a:spcPts val="1200"/>
              </a:spcBef>
              <a:spcAft>
                <a:spcPts val="1200"/>
              </a:spcAft>
              <a:buClr>
                <a:schemeClr val="dk1"/>
              </a:buClr>
              <a:buSzPts val="1100"/>
              <a:buFont typeface="Arial"/>
              <a:buNone/>
            </a:pPr>
            <a:r>
              <a:rPr lang="en" sz="1600"/>
              <a:t>Lists are mutable which makes it easier to change and we can quickly modify a list by directly accessing it.</a:t>
            </a:r>
            <a:endParaRPr sz="1600"/>
          </a:p>
        </p:txBody>
      </p:sp>
      <p:pic>
        <p:nvPicPr>
          <p:cNvPr id="88" name="Google Shape;88;p18"/>
          <p:cNvPicPr preferRelativeResize="0"/>
          <p:nvPr/>
        </p:nvPicPr>
        <p:blipFill>
          <a:blip r:embed="rId3">
            <a:alphaModFix/>
          </a:blip>
          <a:stretch>
            <a:fillRect/>
          </a:stretch>
        </p:blipFill>
        <p:spPr>
          <a:xfrm>
            <a:off x="2695575" y="2956900"/>
            <a:ext cx="3752850"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Tuples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t>Tuples are also a sequence of Python objects. A tuple is created by separating items with a comma. They can be optionally put inside the parenthesis () but it is necessary to put </a:t>
            </a:r>
            <a:r>
              <a:rPr lang="en" sz="1300"/>
              <a:t>parentheses</a:t>
            </a:r>
            <a:r>
              <a:rPr lang="en" sz="1300"/>
              <a:t> in an empty tuple.</a:t>
            </a:r>
            <a:endParaRPr sz="1300"/>
          </a:p>
          <a:p>
            <a:pPr indent="0" lvl="0" marL="0" rtl="0" algn="l">
              <a:spcBef>
                <a:spcPts val="1200"/>
              </a:spcBef>
              <a:spcAft>
                <a:spcPts val="0"/>
              </a:spcAft>
              <a:buClr>
                <a:schemeClr val="dk1"/>
              </a:buClr>
              <a:buSzPts val="1100"/>
              <a:buFont typeface="Arial"/>
              <a:buNone/>
            </a:pPr>
            <a:r>
              <a:rPr lang="en" sz="1300"/>
              <a:t>A single item tuple should use a comma in the end.</a:t>
            </a:r>
            <a:endParaRPr sz="1300"/>
          </a:p>
          <a:p>
            <a:pPr indent="0" lvl="0" marL="0" rtl="0" algn="l">
              <a:spcBef>
                <a:spcPts val="1200"/>
              </a:spcBef>
              <a:spcAft>
                <a:spcPts val="1200"/>
              </a:spcAft>
              <a:buNone/>
            </a:pPr>
            <a:r>
              <a:rPr lang="en" sz="1300"/>
              <a:t>Tuples are also immutable like strings so we can only reassign the variable but we cannot change, add or remove elements from the tuple.</a:t>
            </a:r>
            <a:endParaRPr sz="1300"/>
          </a:p>
        </p:txBody>
      </p:sp>
      <p:pic>
        <p:nvPicPr>
          <p:cNvPr id="95" name="Google Shape;95;p19"/>
          <p:cNvPicPr preferRelativeResize="0"/>
          <p:nvPr/>
        </p:nvPicPr>
        <p:blipFill>
          <a:blip r:embed="rId3">
            <a:alphaModFix/>
          </a:blip>
          <a:stretch>
            <a:fillRect/>
          </a:stretch>
        </p:blipFill>
        <p:spPr>
          <a:xfrm>
            <a:off x="2407725" y="2571750"/>
            <a:ext cx="4328550" cy="194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a:t>
            </a:r>
            <a:r>
              <a:rPr lang="en"/>
              <a:t>Bytes Sequences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bytes() function in Python is used to return an immutable bytes sequence. Since they are immutable, we cannot modify them.</a:t>
            </a:r>
            <a:endParaRPr/>
          </a:p>
          <a:p>
            <a:pPr indent="0" lvl="0" marL="0" rtl="0" algn="l">
              <a:spcBef>
                <a:spcPts val="1200"/>
              </a:spcBef>
              <a:spcAft>
                <a:spcPts val="0"/>
              </a:spcAft>
              <a:buNone/>
            </a:pPr>
            <a:r>
              <a:rPr lang="en"/>
              <a:t>If you want a mutable byte sequence, then it is better to use byte arrays. This is how we can create a byte of a given integer size.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r>
              <a:rPr lang="en"/>
              <a:t> Byte Arrays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Byte arrays are similar to bytes sequence. The only difference here is that byte arrays are mutable while bytes sequences are immutable. So, it also returns the bytes object the same way.</a:t>
            </a:r>
            <a:endParaRPr sz="1500"/>
          </a:p>
          <a:p>
            <a:pPr indent="0" lvl="0" marL="0" rtl="0" algn="l">
              <a:spcBef>
                <a:spcPts val="1200"/>
              </a:spcBef>
              <a:spcAft>
                <a:spcPts val="1200"/>
              </a:spcAft>
              <a:buNone/>
            </a:pPr>
            <a:r>
              <a:rPr lang="en" sz="1500"/>
              <a:t>Since byte arrays are mutable, let’s try changing a byte from the array.</a:t>
            </a:r>
            <a:endParaRPr sz="1500"/>
          </a:p>
        </p:txBody>
      </p:sp>
      <p:pic>
        <p:nvPicPr>
          <p:cNvPr id="108" name="Google Shape;108;p21"/>
          <p:cNvPicPr preferRelativeResize="0"/>
          <p:nvPr/>
        </p:nvPicPr>
        <p:blipFill>
          <a:blip r:embed="rId3">
            <a:alphaModFix/>
          </a:blip>
          <a:stretch>
            <a:fillRect/>
          </a:stretch>
        </p:blipFill>
        <p:spPr>
          <a:xfrm>
            <a:off x="2767013" y="2253388"/>
            <a:ext cx="3609975" cy="223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07B6F492A2824AB1AA9B7FB59A1BDA" ma:contentTypeVersion="15" ma:contentTypeDescription="Create a new document." ma:contentTypeScope="" ma:versionID="505c9fb24ba32aa027cf712707d78f0c">
  <xsd:schema xmlns:xsd="http://www.w3.org/2001/XMLSchema" xmlns:xs="http://www.w3.org/2001/XMLSchema" xmlns:p="http://schemas.microsoft.com/office/2006/metadata/properties" xmlns:ns2="48d72f5a-074b-4e37-be64-8b2056af12be" xmlns:ns3="969ec63b-a2fe-4bf3-b02a-61e7ab8f4546" targetNamespace="http://schemas.microsoft.com/office/2006/metadata/properties" ma:root="true" ma:fieldsID="3eb8e7ce352f2f2ea76e03c96c479f0b" ns2:_="" ns3:_="">
    <xsd:import namespace="48d72f5a-074b-4e37-be64-8b2056af12be"/>
    <xsd:import namespace="969ec63b-a2fe-4bf3-b02a-61e7ab8f45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d72f5a-074b-4e37-be64-8b2056af12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da9fbb2-20ec-4b38-b475-624b7129167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9ec63b-a2fe-4bf3-b02a-61e7ab8f454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35a6c6-e7d0-42b2-9a8f-3a5812e16b3d}" ma:internalName="TaxCatchAll" ma:showField="CatchAllData" ma:web="969ec63b-a2fe-4bf3-b02a-61e7ab8f454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8d72f5a-074b-4e37-be64-8b2056af12be">
      <Terms xmlns="http://schemas.microsoft.com/office/infopath/2007/PartnerControls"/>
    </lcf76f155ced4ddcb4097134ff3c332f>
    <TaxCatchAll xmlns="969ec63b-a2fe-4bf3-b02a-61e7ab8f4546" xsi:nil="true"/>
  </documentManagement>
</p:properties>
</file>

<file path=customXml/itemProps1.xml><?xml version="1.0" encoding="utf-8"?>
<ds:datastoreItem xmlns:ds="http://schemas.openxmlformats.org/officeDocument/2006/customXml" ds:itemID="{42DCB19C-CBFF-4288-9D36-30CD79DD8CCF}"/>
</file>

<file path=customXml/itemProps2.xml><?xml version="1.0" encoding="utf-8"?>
<ds:datastoreItem xmlns:ds="http://schemas.openxmlformats.org/officeDocument/2006/customXml" ds:itemID="{623705D2-8CA2-4E9C-BE2D-9E640C1E99B4}"/>
</file>

<file path=customXml/itemProps3.xml><?xml version="1.0" encoding="utf-8"?>
<ds:datastoreItem xmlns:ds="http://schemas.openxmlformats.org/officeDocument/2006/customXml" ds:itemID="{6E3FECF7-B154-40B6-9C73-4FD46053D0F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0x010100B807B6F492A2824AB1AA9B7FB59A1BDA</vt:lpwstr>
  </property>
</Properties>
</file>