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7" r:id="rId5"/>
    <p:sldId id="259" r:id="rId6"/>
    <p:sldId id="261" r:id="rId7"/>
    <p:sldId id="262" r:id="rId8"/>
    <p:sldId id="273" r:id="rId9"/>
    <p:sldId id="274" r:id="rId10"/>
    <p:sldId id="263" r:id="rId11"/>
    <p:sldId id="265" r:id="rId12"/>
    <p:sldId id="266" r:id="rId13"/>
    <p:sldId id="267" r:id="rId14"/>
    <p:sldId id="299" r:id="rId15"/>
    <p:sldId id="284" r:id="rId16"/>
    <p:sldId id="275" r:id="rId17"/>
    <p:sldId id="276" r:id="rId18"/>
    <p:sldId id="277" r:id="rId19"/>
    <p:sldId id="278" r:id="rId20"/>
    <p:sldId id="283" r:id="rId21"/>
    <p:sldId id="268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9" r:id="rId30"/>
    <p:sldId id="292" r:id="rId31"/>
    <p:sldId id="293" r:id="rId32"/>
    <p:sldId id="296" r:id="rId33"/>
    <p:sldId id="294" r:id="rId34"/>
    <p:sldId id="295" r:id="rId35"/>
    <p:sldId id="297" r:id="rId3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8"/>
    <p:restoredTop sz="90073" autoAdjust="0"/>
  </p:normalViewPr>
  <p:slideViewPr>
    <p:cSldViewPr snapToGrid="0" snapToObjects="1">
      <p:cViewPr varScale="1">
        <p:scale>
          <a:sx n="100" d="100"/>
          <a:sy n="100" d="100"/>
        </p:scale>
        <p:origin x="126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31D52-0E3F-6742-ADC4-C939FD85EE24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D9398-4A0B-2E4E-AE75-67BAD085321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3986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2536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1493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3081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7145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5458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098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8829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23980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019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331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19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0543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3931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7453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17368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25857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40699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66190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50713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87947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09312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9189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29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8175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04079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30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9281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31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22739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32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8673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1923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2424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2172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3572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0294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D9398-4A0B-2E4E-AE75-67BAD085321A}" type="slidenum">
              <a:rPr lang="en-BG" smtClean="0"/>
              <a:t>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77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019A-3197-224F-99FD-C514DB458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CE800-52F2-AE4F-BC4B-C47A7AC8A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7C64-F98B-7E44-909E-6DB9F70A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950B-811D-BA4A-A89E-002E1C01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0FA9-6FBE-9044-B2CA-C4F06389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5701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07B-37B3-6641-9DA3-EAA749C1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8362-D4B6-724C-9418-87F35844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D624-F234-0D49-9C46-AF28DDCE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5824-0120-0646-AC0A-CD17F4E1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0EF7-4A6A-E74D-9CE1-C68B1E39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19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31A3E-CAD0-024F-82C4-CA5D311A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3368-9D77-9C45-BE80-750F0482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D9CA-5A8F-534C-9A6C-687C3EC6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F97A-D060-2148-9773-0079450C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3EAB-6567-0040-9AAD-0D775008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579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492" y="6540500"/>
            <a:ext cx="226666" cy="23495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910506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A54A-D2F8-9C44-9D50-4357B2F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F5B9-42D5-5649-A3AD-5A09B71B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718E-8DF7-484F-A70B-8A013F4A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FCE8-2F19-FB40-AC76-32493322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9A9C-2CE9-B945-A5E3-6D7948E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351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8BA0-0ED7-8A4B-8DE1-473C40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5BD9A-64CB-334C-AA55-B2E326F7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C091-78D1-2546-A813-F829B002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06D9-4E96-BD48-A34E-25659EB0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3F-4BB7-DB44-A9B8-B4D86E3C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541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C172-D979-5F4E-AC48-C9A18D13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EC96-73F4-9E47-BC96-2A89D201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88F2-618B-BC4F-B857-25767C98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C966-F7BA-8C48-BFBE-3553BB2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3CBF-E697-D740-827E-5C95704D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3065-5244-7B4B-95D3-AC6BA4ED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4046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9FA8-FFE8-8945-843E-A4FAC79A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31C3-C07B-9A45-A5B4-342C1EC1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E399-9422-7944-8217-46BBFC1D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79B64-D5FE-024C-B30B-3941CC3F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F542B-F9A5-D646-85D8-728EB6569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59DE-BCC8-1E4C-A788-079EAAC8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BA455-E425-FD40-A549-53AEAD0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0D5D4-26B4-5343-994E-9BA797D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525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A7A5-D427-F34F-B07B-24816AA4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C232A-BA29-A84B-AF1D-F6F5F5BA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F588-A7E3-6F48-8AA0-AD665AA4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32180-2614-2245-A4E7-AC1DB49A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694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AFA63-DEEB-9943-BFC5-CE58673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153A-2AD0-8742-8AF5-69C8B65A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278-0CB5-6549-8452-35B6C5EC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6077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9AEC-3092-594D-9EA7-0B90480E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6091-41F0-D340-B92D-EF9FE329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80D0-CA04-1E43-B0C1-8BCB84CE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BADA-6E8F-1149-AD66-2A4B4AF8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DD2E-D47D-EB47-A116-7B438BA6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37F3-412A-D640-93C0-8F31DF25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40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0608-6381-1C4D-9A75-0CE70D60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AB6C1-58B3-E04C-A301-1B9B78DCF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0A61-A4E3-034F-A75F-B8A77CF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936C-1814-0F40-9BC2-91B92BAE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3FEC-F1F7-9B4B-95C7-660CE33B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7910-BC26-9741-B240-DACECBCD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682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675D2-7A35-3E44-B483-A851326C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365E-5FA9-084E-9DF0-A3312F45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59BC-0ED8-C445-8AC5-FA4FEB4F3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1391-A898-E247-86B5-C4D326104EE8}" type="datetimeFigureOut">
              <a:rPr lang="en-BG" smtClean="0"/>
              <a:t>07/22/2022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4AA7-8E5C-F147-AAC6-C8934AFB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4639-9EAA-4343-A0AB-6F2833815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1007-DA94-224F-A2BF-D91EEE21F28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417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ecause presentation matters"/>
          <p:cNvSpPr txBox="1"/>
          <p:nvPr/>
        </p:nvSpPr>
        <p:spPr>
          <a:xfrm>
            <a:off x="1495585" y="4866496"/>
            <a:ext cx="7122066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endParaRPr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Endava Presentation…"/>
          <p:cNvSpPr txBox="1"/>
          <p:nvPr/>
        </p:nvSpPr>
        <p:spPr>
          <a:xfrm>
            <a:off x="1495585" y="4160569"/>
            <a:ext cx="7122066" cy="494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Fundamentals</a:t>
            </a:r>
            <a:endParaRPr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2" y="3079773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"/>
          <p:cNvSpPr/>
          <p:nvPr/>
        </p:nvSpPr>
        <p:spPr>
          <a:xfrm>
            <a:off x="1555926" y="3924864"/>
            <a:ext cx="206835" cy="242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defRPr sz="3200" cap="none" spc="0"/>
            </a:pPr>
            <a:endParaRPr sz="160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446AB18-D0E7-8B4D-84F9-A0CB9DF5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51" y="4042382"/>
            <a:ext cx="365211" cy="3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Python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9E78E-4796-544B-81D1-F3462BAD89DA}"/>
              </a:ext>
            </a:extLst>
          </p:cNvPr>
          <p:cNvSpPr txBox="1"/>
          <p:nvPr/>
        </p:nvSpPr>
        <p:spPr>
          <a:xfrm>
            <a:off x="1673157" y="2393003"/>
            <a:ext cx="6770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Keywords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Reserved words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Identifiers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Names given to entities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Writing rules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Statements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Single line statement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Multiline statement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C46BFA4-19F6-0B4F-8A6A-DC4ABC071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109" y="3979249"/>
            <a:ext cx="317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62BC54-7D03-8949-A7DF-B7B500817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58" y="3452577"/>
            <a:ext cx="4686300" cy="10414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18D6C7-FF9B-8640-A95C-90509DF9A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18" y="3451782"/>
            <a:ext cx="4813300" cy="107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F26BE-1680-CC4A-94D1-4A761EEAD88C}"/>
              </a:ext>
            </a:extLst>
          </p:cNvPr>
          <p:cNvSpPr txBox="1"/>
          <p:nvPr/>
        </p:nvSpPr>
        <p:spPr>
          <a:xfrm>
            <a:off x="2175084" y="2724957"/>
            <a:ext cx="249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Explicit line continuation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C652B-F231-AF4A-8DE5-42B9DAF83820}"/>
              </a:ext>
            </a:extLst>
          </p:cNvPr>
          <p:cNvSpPr txBox="1"/>
          <p:nvPr/>
        </p:nvSpPr>
        <p:spPr>
          <a:xfrm>
            <a:off x="7550883" y="2724957"/>
            <a:ext cx="25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GB" dirty="0">
                <a:solidFill>
                  <a:schemeClr val="bg1"/>
                </a:solidFill>
              </a:rPr>
              <a:t>Implicit line continuation</a:t>
            </a:r>
          </a:p>
        </p:txBody>
      </p:sp>
    </p:spTree>
    <p:extLst>
      <p:ext uri="{BB962C8B-B14F-4D97-AF65-F5344CB8AC3E}">
        <p14:creationId xmlns:p14="http://schemas.microsoft.com/office/powerpoint/2010/main" val="4008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5482796" y="1529643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FD8E44-0216-5145-B407-355ED8EB8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364" y="2143884"/>
            <a:ext cx="5040414" cy="37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9E78E-4796-544B-81D1-F3462BAD89DA}"/>
              </a:ext>
            </a:extLst>
          </p:cNvPr>
          <p:cNvSpPr txBox="1"/>
          <p:nvPr/>
        </p:nvSpPr>
        <p:spPr>
          <a:xfrm>
            <a:off x="1626919" y="2617416"/>
            <a:ext cx="7419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Automatically declared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Variables contains references to data values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Created when value is assigned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Don’t use a variable name in a statement until has been assgined a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No static types</a:t>
            </a:r>
          </a:p>
        </p:txBody>
      </p:sp>
    </p:spTree>
    <p:extLst>
      <p:ext uri="{BB962C8B-B14F-4D97-AF65-F5344CB8AC3E}">
        <p14:creationId xmlns:p14="http://schemas.microsoft.com/office/powerpoint/2010/main" val="41490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9E78E-4796-544B-81D1-F3462BAD89DA}"/>
              </a:ext>
            </a:extLst>
          </p:cNvPr>
          <p:cNvSpPr txBox="1"/>
          <p:nvPr/>
        </p:nvSpPr>
        <p:spPr>
          <a:xfrm>
            <a:off x="1626918" y="2612457"/>
            <a:ext cx="8243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Numeric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Integer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Sequence of decimal digits without any prefix to be a decimal number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Binary, octal and hexadecimal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Floats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Values specified with a decimal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Complex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Specified as &lt;real part&gt;+&lt;imaginary part&gt;j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Boolean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True or False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Strings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Sequences of character data</a:t>
            </a:r>
          </a:p>
          <a:p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72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Type Convertion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9E78E-4796-544B-81D1-F3462BAD89DA}"/>
              </a:ext>
            </a:extLst>
          </p:cNvPr>
          <p:cNvSpPr txBox="1"/>
          <p:nvPr/>
        </p:nvSpPr>
        <p:spPr>
          <a:xfrm>
            <a:off x="1626919" y="2617416"/>
            <a:ext cx="6770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Implicit Type Conversion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Interpreter automatically converts one data type to another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Explicit Type Conversion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type is manually changed by the user as per their requirement</a:t>
            </a:r>
            <a:endParaRPr lang="en-BG" dirty="0">
              <a:solidFill>
                <a:schemeClr val="bg1"/>
              </a:solidFill>
            </a:endParaRPr>
          </a:p>
          <a:p>
            <a:pPr lvl="1" fontAlgn="base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43BFCB-DB40-8440-B657-C86DCF8C8595}"/>
              </a:ext>
            </a:extLst>
          </p:cNvPr>
          <p:cNvSpPr txBox="1"/>
          <p:nvPr/>
        </p:nvSpPr>
        <p:spPr>
          <a:xfrm>
            <a:off x="4858962" y="1645749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Implicit Type Conversion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116EBEF-C4A2-0A4B-99FF-73576106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62" y="2708207"/>
            <a:ext cx="3429000" cy="23495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5A4BC83-AE11-6146-8FFB-7DB4BF099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706" y="3095557"/>
            <a:ext cx="4279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62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Variables &amp;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5DFC05-D083-8345-983E-0E011EE48F5C}"/>
              </a:ext>
            </a:extLst>
          </p:cNvPr>
          <p:cNvSpPr txBox="1"/>
          <p:nvPr/>
        </p:nvSpPr>
        <p:spPr>
          <a:xfrm>
            <a:off x="4909224" y="1638466"/>
            <a:ext cx="55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1"/>
                </a:solidFill>
              </a:rPr>
              <a:t>Explicit Type Conversion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795467-5A71-2C42-A812-D5137761E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88" y="2640510"/>
            <a:ext cx="4917212" cy="2727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B879D-73DE-9940-A501-9D2DC64F2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235" y="3657641"/>
            <a:ext cx="4259904" cy="6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70304F-4470-8F46-B936-D45C55E06ECA}"/>
              </a:ext>
            </a:extLst>
          </p:cNvPr>
          <p:cNvSpPr txBox="1"/>
          <p:nvPr/>
        </p:nvSpPr>
        <p:spPr>
          <a:xfrm>
            <a:off x="1632094" y="2617416"/>
            <a:ext cx="4698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Object-oriented programming (OOP) concept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Objects bundle properties and </a:t>
            </a:r>
            <a:r>
              <a:rPr lang="en-GB" dirty="0" err="1">
                <a:solidFill>
                  <a:schemeClr val="bg1"/>
                </a:solidFill>
              </a:rPr>
              <a:t>behaviors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&gt;&gt;&gt; print(300)</a:t>
            </a:r>
          </a:p>
        </p:txBody>
      </p:sp>
    </p:spTree>
    <p:extLst>
      <p:ext uri="{BB962C8B-B14F-4D97-AF65-F5344CB8AC3E}">
        <p14:creationId xmlns:p14="http://schemas.microsoft.com/office/powerpoint/2010/main" val="40347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782884" y="556334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69E78E-4796-544B-81D1-F3462BAD89DA}"/>
              </a:ext>
            </a:extLst>
          </p:cNvPr>
          <p:cNvSpPr txBox="1"/>
          <p:nvPr/>
        </p:nvSpPr>
        <p:spPr>
          <a:xfrm>
            <a:off x="1179446" y="1996251"/>
            <a:ext cx="74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dirty="0">
                <a:solidFill>
                  <a:schemeClr val="bg1"/>
                </a:solidFill>
              </a:rPr>
              <a:t>Variable is a named location used to store data in 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02BBA-668F-3346-A2C6-54819B3D942C}"/>
              </a:ext>
            </a:extLst>
          </p:cNvPr>
          <p:cNvSpPr/>
          <p:nvPr/>
        </p:nvSpPr>
        <p:spPr>
          <a:xfrm>
            <a:off x="1802859" y="3884578"/>
            <a:ext cx="531779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B32AD-D732-6E46-AE4B-52C26387E24C}"/>
              </a:ext>
            </a:extLst>
          </p:cNvPr>
          <p:cNvSpPr/>
          <p:nvPr/>
        </p:nvSpPr>
        <p:spPr>
          <a:xfrm>
            <a:off x="3343072" y="3884577"/>
            <a:ext cx="531779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E09D4-199F-4C46-BA53-87A3854D19B4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2334638" y="4134254"/>
            <a:ext cx="1008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4143F1-3B2D-104F-A481-6978418122D0}"/>
              </a:ext>
            </a:extLst>
          </p:cNvPr>
          <p:cNvSpPr txBox="1"/>
          <p:nvPr/>
        </p:nvSpPr>
        <p:spPr>
          <a:xfrm>
            <a:off x="2199898" y="327027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&gt;&gt;&gt; n = 7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5EEB5-B5A8-7041-B250-553EADF952DB}"/>
              </a:ext>
            </a:extLst>
          </p:cNvPr>
          <p:cNvSpPr txBox="1"/>
          <p:nvPr/>
        </p:nvSpPr>
        <p:spPr>
          <a:xfrm>
            <a:off x="6827064" y="327027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&gt;&gt;&gt; m = 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ACF5F-68A6-BA4A-9400-1940CAE0D8B3}"/>
              </a:ext>
            </a:extLst>
          </p:cNvPr>
          <p:cNvSpPr/>
          <p:nvPr/>
        </p:nvSpPr>
        <p:spPr>
          <a:xfrm>
            <a:off x="5603013" y="3884579"/>
            <a:ext cx="531779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7B2B8-7C54-864E-930D-A83752BEC99A}"/>
              </a:ext>
            </a:extLst>
          </p:cNvPr>
          <p:cNvSpPr/>
          <p:nvPr/>
        </p:nvSpPr>
        <p:spPr>
          <a:xfrm>
            <a:off x="7143226" y="3884578"/>
            <a:ext cx="531779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F6F6C3-C6DE-C548-A52D-5441F4E4BDB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134792" y="4134255"/>
            <a:ext cx="1008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D9D293-3FFD-CA4A-9953-BB7ADB8712BF}"/>
              </a:ext>
            </a:extLst>
          </p:cNvPr>
          <p:cNvSpPr/>
          <p:nvPr/>
        </p:nvSpPr>
        <p:spPr>
          <a:xfrm>
            <a:off x="8704283" y="3884578"/>
            <a:ext cx="531779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C18D94-B179-E94A-8A43-1A76149A75C0}"/>
              </a:ext>
            </a:extLst>
          </p:cNvPr>
          <p:cNvCxnSpPr>
            <a:stCxn id="26" idx="1"/>
            <a:endCxn id="18" idx="3"/>
          </p:cNvCxnSpPr>
          <p:nvPr/>
        </p:nvCxnSpPr>
        <p:spPr>
          <a:xfrm flipH="1">
            <a:off x="7675005" y="4134255"/>
            <a:ext cx="102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E5B0E-FFDC-6149-8B50-104501DE492D}"/>
              </a:ext>
            </a:extLst>
          </p:cNvPr>
          <p:cNvSpPr txBox="1"/>
          <p:nvPr/>
        </p:nvSpPr>
        <p:spPr>
          <a:xfrm>
            <a:off x="5173535" y="932212"/>
            <a:ext cx="184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3600" b="1" dirty="0">
                <a:solidFill>
                  <a:schemeClr val="bg1"/>
                </a:solidFill>
              </a:rPr>
              <a:t>AGENDA</a:t>
            </a:r>
          </a:p>
          <a:p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1928-73EF-0A4D-BE11-8A91C73FADF9}"/>
              </a:ext>
            </a:extLst>
          </p:cNvPr>
          <p:cNvSpPr txBox="1"/>
          <p:nvPr/>
        </p:nvSpPr>
        <p:spPr>
          <a:xfrm>
            <a:off x="1626919" y="2617416"/>
            <a:ext cx="314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  <a:effectLst/>
              </a:rPr>
              <a:t>Introduction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  <a:effectLst/>
              </a:rPr>
              <a:t>Python environments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  <a:effectLst/>
              </a:rPr>
              <a:t>Variables and Data Types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  <a:effectLst/>
              </a:rPr>
              <a:t>Objects and Data Structures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  <a:effectLst/>
              </a:rPr>
              <a:t>Operators and Operands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bg1"/>
                </a:solidFill>
              </a:rPr>
              <a:t>Homework</a:t>
            </a:r>
            <a:endParaRPr lang="en-GB" b="1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87206-FD6B-C64A-9DEF-B9A79DA6C9AD}"/>
              </a:ext>
            </a:extLst>
          </p:cNvPr>
          <p:cNvCxnSpPr>
            <a:cxnSpLocks/>
          </p:cNvCxnSpPr>
          <p:nvPr/>
        </p:nvCxnSpPr>
        <p:spPr>
          <a:xfrm>
            <a:off x="641071" y="1563472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7612DF-BD67-0942-86BC-505A5EFB6702}"/>
              </a:ext>
            </a:extLst>
          </p:cNvPr>
          <p:cNvSpPr txBox="1"/>
          <p:nvPr/>
        </p:nvSpPr>
        <p:spPr>
          <a:xfrm>
            <a:off x="1626919" y="2617416"/>
            <a:ext cx="4837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Array Data Structures: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G" dirty="0">
                <a:solidFill>
                  <a:schemeClr val="bg1"/>
                </a:solidFill>
              </a:rPr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BG" dirty="0">
                <a:solidFill>
                  <a:schemeClr val="bg1"/>
                </a:solidFill>
              </a:rPr>
              <a:t>uple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Dictionaries, Maps and Hash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BG" dirty="0">
                <a:solidFill>
                  <a:schemeClr val="bg1"/>
                </a:solidFill>
              </a:rPr>
              <a:t>ict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Sets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2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Array Data Strucutres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1F6F51-EDA4-724A-988A-BF35BA2D0B56}"/>
              </a:ext>
            </a:extLst>
          </p:cNvPr>
          <p:cNvSpPr txBox="1"/>
          <p:nvPr/>
        </p:nvSpPr>
        <p:spPr>
          <a:xfrm>
            <a:off x="1626919" y="2611636"/>
            <a:ext cx="694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Fixed-size data record that allow each element to be efficiently located based on its index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Contiguous data structures</a:t>
            </a:r>
            <a:endParaRPr lang="en-B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360AF-08C5-BA4A-958F-21E28A65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95" y="3924072"/>
            <a:ext cx="6116807" cy="1636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ABA0B-CDA1-1B4C-9BC0-D144BB587AA6}"/>
              </a:ext>
            </a:extLst>
          </p:cNvPr>
          <p:cNvSpPr txBox="1"/>
          <p:nvPr/>
        </p:nvSpPr>
        <p:spPr>
          <a:xfrm>
            <a:off x="3774332" y="4914569"/>
            <a:ext cx="46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dirty="0">
                <a:solidFill>
                  <a:schemeClr val="bg1"/>
                </a:solidFill>
              </a:rPr>
              <a:t>0       1       2       3       4       5        6       7       8      9</a:t>
            </a:r>
          </a:p>
        </p:txBody>
      </p:sp>
    </p:spTree>
    <p:extLst>
      <p:ext uri="{BB962C8B-B14F-4D97-AF65-F5344CB8AC3E}">
        <p14:creationId xmlns:p14="http://schemas.microsoft.com/office/powerpoint/2010/main" val="35531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B2EF97-9D5B-8146-9490-03BAD7315324}"/>
              </a:ext>
            </a:extLst>
          </p:cNvPr>
          <p:cNvSpPr txBox="1"/>
          <p:nvPr/>
        </p:nvSpPr>
        <p:spPr>
          <a:xfrm>
            <a:off x="1626919" y="2617416"/>
            <a:ext cx="7976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Comma-separated sequence of items, enclosed in square brackets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&gt;&gt;&gt; </a:t>
            </a:r>
            <a:r>
              <a:rPr lang="en-GB" dirty="0" err="1">
                <a:solidFill>
                  <a:schemeClr val="bg1"/>
                </a:solidFill>
              </a:rPr>
              <a:t>myList</a:t>
            </a:r>
            <a:r>
              <a:rPr lang="en-GB" dirty="0">
                <a:solidFill>
                  <a:schemeClr val="bg1"/>
                </a:solidFill>
              </a:rPr>
              <a:t> = ["one", "two", "three"]</a:t>
            </a:r>
          </a:p>
          <a:p>
            <a:pPr lvl="1"/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Can contain heterogeneous data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&gt;&gt;&gt; </a:t>
            </a:r>
            <a:r>
              <a:rPr lang="en-GB" dirty="0" err="1">
                <a:solidFill>
                  <a:schemeClr val="bg1"/>
                </a:solidFill>
              </a:rPr>
              <a:t>myList</a:t>
            </a:r>
            <a:r>
              <a:rPr lang="en-GB" dirty="0">
                <a:solidFill>
                  <a:schemeClr val="bg1"/>
                </a:solidFill>
              </a:rPr>
              <a:t> = ["one", "two", ”3"]</a:t>
            </a:r>
          </a:p>
          <a:p>
            <a:pPr lvl="1"/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Mutable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&gt;&gt;&gt; </a:t>
            </a:r>
            <a:r>
              <a:rPr lang="en-GB" dirty="0" err="1">
                <a:solidFill>
                  <a:schemeClr val="bg1"/>
                </a:solidFill>
              </a:rPr>
              <a:t>myList</a:t>
            </a:r>
            <a:r>
              <a:rPr lang="en-GB" dirty="0">
                <a:solidFill>
                  <a:schemeClr val="bg1"/>
                </a:solidFill>
              </a:rPr>
              <a:t> = "hello”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['one', 'hello’, 3]</a:t>
            </a:r>
          </a:p>
          <a:p>
            <a:pPr lvl="1"/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Can be sliced, indexed, concatenated and repeated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C27BF-6B9D-C14F-8D12-00457013726F}"/>
              </a:ext>
            </a:extLst>
          </p:cNvPr>
          <p:cNvSpPr txBox="1"/>
          <p:nvPr/>
        </p:nvSpPr>
        <p:spPr>
          <a:xfrm>
            <a:off x="10150598" y="1417087"/>
            <a:ext cx="960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7200" dirty="0">
                <a:solidFill>
                  <a:schemeClr val="bg1"/>
                </a:solidFill>
              </a:rPr>
              <a:t>[ ]</a:t>
            </a:r>
          </a:p>
        </p:txBody>
      </p:sp>
    </p:spTree>
    <p:extLst>
      <p:ext uri="{BB962C8B-B14F-4D97-AF65-F5344CB8AC3E}">
        <p14:creationId xmlns:p14="http://schemas.microsoft.com/office/powerpoint/2010/main" val="10368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7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4889C3-EA5B-A14B-B3D2-AC895840A07C}"/>
              </a:ext>
            </a:extLst>
          </p:cNvPr>
          <p:cNvSpPr txBox="1"/>
          <p:nvPr/>
        </p:nvSpPr>
        <p:spPr>
          <a:xfrm>
            <a:off x="1626919" y="2620517"/>
            <a:ext cx="6770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Like a list, tuples are iterable arrays of objects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Immutable - unchangable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Item separated by commas are enclosed within brackets ()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Example uses of tuples: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Country Names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Ordered set of functions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Land Use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1D24B-77E8-7848-AA9A-3C92365649CC}"/>
              </a:ext>
            </a:extLst>
          </p:cNvPr>
          <p:cNvSpPr txBox="1"/>
          <p:nvPr/>
        </p:nvSpPr>
        <p:spPr>
          <a:xfrm>
            <a:off x="5208104" y="4651842"/>
            <a:ext cx="355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 =  (1,  2,  ‘Python’,  (14,  ‘Viktor’)  )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8778-50CF-0246-B0ED-178286BDE5CA}"/>
              </a:ext>
            </a:extLst>
          </p:cNvPr>
          <p:cNvSpPr txBox="1"/>
          <p:nvPr/>
        </p:nvSpPr>
        <p:spPr>
          <a:xfrm>
            <a:off x="5493026" y="540026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BG" dirty="0">
                <a:solidFill>
                  <a:schemeClr val="bg1"/>
                </a:solidFill>
              </a:rPr>
              <a:t>[0]   t[1]      t[3]            t[4]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71B5D7-CB26-6946-95E1-351320CE1A03}"/>
              </a:ext>
            </a:extLst>
          </p:cNvPr>
          <p:cNvCxnSpPr/>
          <p:nvPr/>
        </p:nvCxnSpPr>
        <p:spPr>
          <a:xfrm flipV="1">
            <a:off x="5731565" y="5021174"/>
            <a:ext cx="86139" cy="37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AD4D50-D6B5-9A4C-971F-A55D798FBA86}"/>
              </a:ext>
            </a:extLst>
          </p:cNvPr>
          <p:cNvCxnSpPr/>
          <p:nvPr/>
        </p:nvCxnSpPr>
        <p:spPr>
          <a:xfrm flipH="1" flipV="1">
            <a:off x="6095999" y="5021174"/>
            <a:ext cx="112644" cy="37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621E72-DE95-A54F-8B7D-98F1568A1F1E}"/>
              </a:ext>
            </a:extLst>
          </p:cNvPr>
          <p:cNvCxnSpPr/>
          <p:nvPr/>
        </p:nvCxnSpPr>
        <p:spPr>
          <a:xfrm>
            <a:off x="6731506" y="5021174"/>
            <a:ext cx="106616" cy="33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8476F-F7B9-3D49-A582-57C93FD1A2C1}"/>
              </a:ext>
            </a:extLst>
          </p:cNvPr>
          <p:cNvSpPr/>
          <p:nvPr/>
        </p:nvSpPr>
        <p:spPr>
          <a:xfrm rot="5400000">
            <a:off x="7684285" y="4619491"/>
            <a:ext cx="301646" cy="1124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94895-B5FF-D141-9CAA-F92EAFA88282}"/>
              </a:ext>
            </a:extLst>
          </p:cNvPr>
          <p:cNvSpPr txBox="1"/>
          <p:nvPr/>
        </p:nvSpPr>
        <p:spPr>
          <a:xfrm>
            <a:off x="10150598" y="1417087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7200" dirty="0">
                <a:solidFill>
                  <a:schemeClr val="bg1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618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814A46-742E-7C43-AB56-E5255CF0A75A}"/>
              </a:ext>
            </a:extLst>
          </p:cNvPr>
          <p:cNvSpPr txBox="1"/>
          <p:nvPr/>
        </p:nvSpPr>
        <p:spPr>
          <a:xfrm>
            <a:off x="1626919" y="2617416"/>
            <a:ext cx="6944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Ordered collection of elements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Mutable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Indexed by keys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Consist of &lt;key, value&gt; pairs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Keys are the unique identifiers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Dict is defined within curly brackets 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D8D37-14EB-5547-8FFB-6EE318EE5373}"/>
              </a:ext>
            </a:extLst>
          </p:cNvPr>
          <p:cNvSpPr txBox="1"/>
          <p:nvPr/>
        </p:nvSpPr>
        <p:spPr>
          <a:xfrm>
            <a:off x="10150598" y="1417087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7200" dirty="0">
                <a:solidFill>
                  <a:schemeClr val="bg1"/>
                </a:solidFill>
              </a:rPr>
              <a:t>{ }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FF20D71-A371-0E44-9277-778962D4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09" y="3691000"/>
            <a:ext cx="3746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628162" y="574148"/>
            <a:ext cx="293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Objects &amp;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09A956-F28F-3E40-9962-888B8AB62706}"/>
              </a:ext>
            </a:extLst>
          </p:cNvPr>
          <p:cNvSpPr txBox="1"/>
          <p:nvPr/>
        </p:nvSpPr>
        <p:spPr>
          <a:xfrm>
            <a:off x="1626919" y="2617416"/>
            <a:ext cx="6944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Unordered collection of objects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Doesn’t allow duplicate elements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Mutable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Backed by the </a:t>
            </a:r>
            <a:r>
              <a:rPr lang="en-GB" dirty="0" err="1">
                <a:solidFill>
                  <a:schemeClr val="bg1"/>
                </a:solidFill>
              </a:rPr>
              <a:t>dict</a:t>
            </a:r>
            <a:r>
              <a:rPr lang="en-GB" dirty="0">
                <a:solidFill>
                  <a:schemeClr val="bg1"/>
                </a:solidFill>
              </a:rPr>
              <a:t> data type and share the same performance characteristics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Use cases:</a:t>
            </a:r>
            <a:endParaRPr lang="en-BG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Test a value for membership in 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Insert or delete new values from 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Compute the union or intersection of two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01E0B-B377-604E-9FD4-C23CF19E4743}"/>
              </a:ext>
            </a:extLst>
          </p:cNvPr>
          <p:cNvSpPr txBox="1"/>
          <p:nvPr/>
        </p:nvSpPr>
        <p:spPr>
          <a:xfrm>
            <a:off x="10150598" y="1417087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7200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8457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8C03D2-E438-5643-A269-E8CB8AA4C97C}"/>
              </a:ext>
            </a:extLst>
          </p:cNvPr>
          <p:cNvSpPr txBox="1"/>
          <p:nvPr/>
        </p:nvSpPr>
        <p:spPr>
          <a:xfrm>
            <a:off x="1016935" y="2136338"/>
            <a:ext cx="7580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Operators are special symbols that carry out arithmetic or logical coputation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The value that operator operates on is called the operand</a:t>
            </a:r>
          </a:p>
          <a:p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en-BG" dirty="0">
                <a:solidFill>
                  <a:schemeClr val="bg1"/>
                </a:solidFill>
              </a:rPr>
              <a:t>&gt;&gt;&gt; 2 + 3</a:t>
            </a:r>
          </a:p>
          <a:p>
            <a:pPr lvl="1"/>
            <a:r>
              <a:rPr lang="en-BG" dirty="0">
                <a:solidFill>
                  <a:schemeClr val="bg1"/>
                </a:solidFill>
              </a:rPr>
              <a:t>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G" dirty="0">
                <a:solidFill>
                  <a:schemeClr val="bg1"/>
                </a:solidFill>
              </a:rPr>
              <a:t>+ is operator that performs 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G" dirty="0">
                <a:solidFill>
                  <a:schemeClr val="bg1"/>
                </a:solidFill>
              </a:rPr>
              <a:t>2 and 3 are the operands and 5 is the output of the operation</a:t>
            </a: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220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E347D-352E-344D-BEF5-4A8451F0A2C0}"/>
              </a:ext>
            </a:extLst>
          </p:cNvPr>
          <p:cNvSpPr txBox="1"/>
          <p:nvPr/>
        </p:nvSpPr>
        <p:spPr>
          <a:xfrm>
            <a:off x="2296155" y="3309842"/>
            <a:ext cx="1780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Addition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+ 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Subtraction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- 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Multiplication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 * 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Division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/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66E92-F88E-2447-B496-4C5CCB5050DE}"/>
              </a:ext>
            </a:extLst>
          </p:cNvPr>
          <p:cNvSpPr txBox="1"/>
          <p:nvPr/>
        </p:nvSpPr>
        <p:spPr>
          <a:xfrm>
            <a:off x="5176266" y="3309842"/>
            <a:ext cx="18972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Modulus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% 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Exponentiation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x ** 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Floor division</a:t>
            </a:r>
          </a:p>
          <a:p>
            <a:pPr lvl="1"/>
            <a:r>
              <a:rPr lang="en-BG" dirty="0">
                <a:solidFill>
                  <a:schemeClr val="bg1"/>
                </a:solidFill>
              </a:rPr>
              <a:t>x // y</a:t>
            </a:r>
          </a:p>
          <a:p>
            <a:endParaRPr lang="en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6D4FC-F807-2B40-98CE-CF4396A0C6D4}"/>
              </a:ext>
            </a:extLst>
          </p:cNvPr>
          <p:cNvSpPr txBox="1"/>
          <p:nvPr/>
        </p:nvSpPr>
        <p:spPr>
          <a:xfrm>
            <a:off x="1626919" y="2511450"/>
            <a:ext cx="439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Used to perform mathematical operations</a:t>
            </a:r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Assignment 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C0A444-B82D-294C-8F1D-73CC5ECA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BG" altLang="en-B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BG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BBD80-8FAB-374D-82B6-B5413B0BB53E}"/>
              </a:ext>
            </a:extLst>
          </p:cNvPr>
          <p:cNvSpPr txBox="1"/>
          <p:nvPr/>
        </p:nvSpPr>
        <p:spPr>
          <a:xfrm>
            <a:off x="2203389" y="3649966"/>
            <a:ext cx="2492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Assign  </a:t>
            </a:r>
          </a:p>
          <a:p>
            <a:r>
              <a:rPr lang="en-GB" dirty="0">
                <a:solidFill>
                  <a:schemeClr val="bg1"/>
                </a:solidFill>
              </a:rPr>
              <a:t>         x = y + z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Add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+=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Subtract AND Assign 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-=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Multiply AND Assign 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*= b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0E1CC-39EA-434B-91AC-063ABBC8177F}"/>
              </a:ext>
            </a:extLst>
          </p:cNvPr>
          <p:cNvSpPr txBox="1"/>
          <p:nvPr/>
        </p:nvSpPr>
        <p:spPr>
          <a:xfrm>
            <a:off x="6248400" y="3649966"/>
            <a:ext cx="2831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Divide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/= 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Modulus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a %=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Divide(floor)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a //=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Exponent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a **= b </a:t>
            </a:r>
          </a:p>
          <a:p>
            <a:endParaRPr lang="en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98846-4010-6A49-A4A5-46423D38D12C}"/>
              </a:ext>
            </a:extLst>
          </p:cNvPr>
          <p:cNvSpPr txBox="1"/>
          <p:nvPr/>
        </p:nvSpPr>
        <p:spPr>
          <a:xfrm>
            <a:off x="1626919" y="2561704"/>
            <a:ext cx="531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Used to perform operations on values and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Carry out arithmetic, logical, bitwise computations</a:t>
            </a:r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Assignment 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C0A444-B82D-294C-8F1D-73CC5ECA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BG" altLang="en-B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BG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85002-DFF3-6546-8B73-C9919B21C7D0}"/>
              </a:ext>
            </a:extLst>
          </p:cNvPr>
          <p:cNvSpPr txBox="1"/>
          <p:nvPr/>
        </p:nvSpPr>
        <p:spPr>
          <a:xfrm>
            <a:off x="1626919" y="2617416"/>
            <a:ext cx="4121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Performs Bitwise AND and Assign</a:t>
            </a:r>
          </a:p>
          <a:p>
            <a:r>
              <a:rPr lang="en-GB" dirty="0">
                <a:solidFill>
                  <a:schemeClr val="bg1"/>
                </a:solidFill>
              </a:rPr>
              <a:t>         a &amp;=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Performs Bitwise OR and Assign</a:t>
            </a:r>
          </a:p>
          <a:p>
            <a:r>
              <a:rPr lang="en-GB" dirty="0">
                <a:solidFill>
                  <a:schemeClr val="bg1"/>
                </a:solidFill>
              </a:rPr>
              <a:t>         a |=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Performs Bitwise XOR and Assign</a:t>
            </a:r>
          </a:p>
          <a:p>
            <a:r>
              <a:rPr lang="en-GB" dirty="0">
                <a:solidFill>
                  <a:schemeClr val="bg1"/>
                </a:solidFill>
              </a:rPr>
              <a:t>         a ^=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Performs Bitwise right shift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&gt;&gt;= 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Performs Bitwise left shift and Assign </a:t>
            </a:r>
          </a:p>
          <a:p>
            <a:r>
              <a:rPr lang="en-GB" dirty="0">
                <a:solidFill>
                  <a:schemeClr val="bg1"/>
                </a:solidFill>
              </a:rPr>
              <a:t>         a &lt;&lt;= b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661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What is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5339575" y="581894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FA4C96-F0D0-1B45-B569-2E6D0BCD4FE5}"/>
              </a:ext>
            </a:extLst>
          </p:cNvPr>
          <p:cNvSpPr txBox="1"/>
          <p:nvPr/>
        </p:nvSpPr>
        <p:spPr>
          <a:xfrm>
            <a:off x="1626919" y="2617416"/>
            <a:ext cx="7062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Python is high-level scripting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BG" dirty="0">
                <a:solidFill>
                  <a:schemeClr val="bg1"/>
                </a:solidFill>
              </a:rPr>
              <a:t>mplements the imperative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BG" dirty="0">
                <a:solidFill>
                  <a:schemeClr val="bg1"/>
                </a:solidFill>
              </a:rPr>
              <a:t>bject-orientated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BG" dirty="0">
                <a:solidFill>
                  <a:schemeClr val="bg1"/>
                </a:solidFill>
              </a:rPr>
              <a:t>unctional paradigms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Open source and communite driven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Source can be compiled or run just-in-time</a:t>
            </a:r>
          </a:p>
        </p:txBody>
      </p:sp>
    </p:spTree>
    <p:extLst>
      <p:ext uri="{BB962C8B-B14F-4D97-AF65-F5344CB8AC3E}">
        <p14:creationId xmlns:p14="http://schemas.microsoft.com/office/powerpoint/2010/main" val="5469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23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Comparison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89FAA-32E6-3640-9BD5-D0FB24553D5B}"/>
              </a:ext>
            </a:extLst>
          </p:cNvPr>
          <p:cNvSpPr txBox="1"/>
          <p:nvPr/>
        </p:nvSpPr>
        <p:spPr>
          <a:xfrm>
            <a:off x="2296153" y="3660582"/>
            <a:ext cx="286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Equal</a:t>
            </a:r>
          </a:p>
          <a:p>
            <a:r>
              <a:rPr lang="en-GB" dirty="0">
                <a:solidFill>
                  <a:schemeClr val="bg1"/>
                </a:solidFill>
              </a:rPr>
              <a:t>        a == b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Not equal</a:t>
            </a:r>
          </a:p>
          <a:p>
            <a:r>
              <a:rPr lang="en-GB" dirty="0">
                <a:solidFill>
                  <a:schemeClr val="bg1"/>
                </a:solidFill>
              </a:rPr>
              <a:t>        a != b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Greater than</a:t>
            </a:r>
          </a:p>
          <a:p>
            <a:r>
              <a:rPr lang="en-BG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chemeClr val="bg1"/>
                </a:solidFill>
              </a:rPr>
              <a:t>a &gt; b</a:t>
            </a:r>
            <a:endParaRPr lang="en-BG" dirty="0">
              <a:solidFill>
                <a:schemeClr val="bg1"/>
              </a:solidFill>
            </a:endParaRPr>
          </a:p>
          <a:p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6E86F-25F9-6B45-A389-0EF03930DBE2}"/>
              </a:ext>
            </a:extLst>
          </p:cNvPr>
          <p:cNvSpPr txBox="1"/>
          <p:nvPr/>
        </p:nvSpPr>
        <p:spPr>
          <a:xfrm>
            <a:off x="5614725" y="3660582"/>
            <a:ext cx="275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Less than</a:t>
            </a:r>
          </a:p>
          <a:p>
            <a:r>
              <a:rPr lang="en-GB" dirty="0">
                <a:solidFill>
                  <a:schemeClr val="bg1"/>
                </a:solidFill>
              </a:rPr>
              <a:t>        a &lt; b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Greater than or equal to</a:t>
            </a:r>
          </a:p>
          <a:p>
            <a:r>
              <a:rPr lang="en-GB" dirty="0">
                <a:solidFill>
                  <a:schemeClr val="bg1"/>
                </a:solidFill>
              </a:rPr>
              <a:t>        a &gt;= b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Less than or equal to</a:t>
            </a:r>
          </a:p>
          <a:p>
            <a:r>
              <a:rPr lang="en-GB" dirty="0">
                <a:solidFill>
                  <a:schemeClr val="bg1"/>
                </a:solidFill>
              </a:rPr>
              <a:t>        a &lt;= b</a:t>
            </a:r>
            <a:endParaRPr lang="en-BG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10B-799F-E246-A0F3-0A3CD9868C15}"/>
              </a:ext>
            </a:extLst>
          </p:cNvPr>
          <p:cNvSpPr txBox="1"/>
          <p:nvPr/>
        </p:nvSpPr>
        <p:spPr>
          <a:xfrm>
            <a:off x="1626919" y="2551088"/>
            <a:ext cx="640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Also called relational operators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Compare the values of two operands and return True or False</a:t>
            </a:r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257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Operators &amp; Operands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18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Logical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82EB8-B722-0E47-92C7-BCC0E60966AC}"/>
              </a:ext>
            </a:extLst>
          </p:cNvPr>
          <p:cNvSpPr txBox="1"/>
          <p:nvPr/>
        </p:nvSpPr>
        <p:spPr>
          <a:xfrm>
            <a:off x="1626919" y="2617416"/>
            <a:ext cx="71750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Used for conditional statements 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AND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returns TRUE if both the operands (right side and left side) are true</a:t>
            </a:r>
          </a:p>
          <a:p>
            <a:r>
              <a:rPr lang="en-GB" dirty="0">
                <a:solidFill>
                  <a:schemeClr val="bg1"/>
                </a:solidFill>
              </a:rPr>
              <a:t>OR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returns TRUE if either of the operand (right side or left side) is true</a:t>
            </a:r>
          </a:p>
          <a:p>
            <a:r>
              <a:rPr lang="en-GB" dirty="0">
                <a:solidFill>
                  <a:schemeClr val="bg1"/>
                </a:solidFill>
              </a:rPr>
              <a:t>NOT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returns TRUE if operand is false</a:t>
            </a:r>
          </a:p>
        </p:txBody>
      </p:sp>
    </p:spTree>
    <p:extLst>
      <p:ext uri="{BB962C8B-B14F-4D97-AF65-F5344CB8AC3E}">
        <p14:creationId xmlns:p14="http://schemas.microsoft.com/office/powerpoint/2010/main" val="2079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07057" y="556334"/>
            <a:ext cx="109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Iterators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DDC28-630B-7F4D-8880-4102AAF8991D}"/>
              </a:ext>
            </a:extLst>
          </p:cNvPr>
          <p:cNvSpPr txBox="1"/>
          <p:nvPr/>
        </p:nvSpPr>
        <p:spPr>
          <a:xfrm>
            <a:off x="1626919" y="162691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Looping with For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82EB8-B722-0E47-92C7-BCC0E60966AC}"/>
              </a:ext>
            </a:extLst>
          </p:cNvPr>
          <p:cNvSpPr txBox="1"/>
          <p:nvPr/>
        </p:nvSpPr>
        <p:spPr>
          <a:xfrm>
            <a:off x="1626919" y="2617416"/>
            <a:ext cx="585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Definite iteration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Allows to loop over a block of code a set number of times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Used for manipulating data structures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3C96ECE-F284-C046-904E-793E2FA35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144" y="4096302"/>
            <a:ext cx="4216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14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Why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5339575" y="581894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ADAC43-F721-0142-8CC0-80AF1EED7994}"/>
              </a:ext>
            </a:extLst>
          </p:cNvPr>
          <p:cNvSpPr txBox="1"/>
          <p:nvPr/>
        </p:nvSpPr>
        <p:spPr>
          <a:xfrm>
            <a:off x="1626919" y="2612457"/>
            <a:ext cx="7614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No universal agreement on wh</a:t>
            </a:r>
            <a:r>
              <a:rPr lang="en-GB" dirty="0" err="1">
                <a:solidFill>
                  <a:schemeClr val="bg1"/>
                </a:solidFill>
              </a:rPr>
              <a:t>ic</a:t>
            </a:r>
            <a:r>
              <a:rPr lang="en-BG" dirty="0">
                <a:solidFill>
                  <a:schemeClr val="bg1"/>
                </a:solidFill>
              </a:rPr>
              <a:t>h scripting language is the best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One of the most flexible, reliable and efficient programming language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Easy to use and learn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Hundreds of Python Libraries and Frameworks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Python applications are universal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B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27264-9EC8-2B4D-ABEC-A1AA45E8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349" y="2559996"/>
            <a:ext cx="1084535" cy="108453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ED93AF7-C14A-B04F-B10C-70F06ECCA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212" y="3169016"/>
            <a:ext cx="1064703" cy="1288109"/>
          </a:xfrm>
          <a:prstGeom prst="rect">
            <a:avLst/>
          </a:prstGeom>
        </p:spPr>
      </p:pic>
      <p:pic>
        <p:nvPicPr>
          <p:cNvPr id="9" name="Picture 8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78279BCC-AB64-B245-88D5-0C2A2720E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465" y="3302522"/>
            <a:ext cx="1221398" cy="1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5339575" y="581894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22BFC1-A56F-2E4F-883B-418C33E05AC4}"/>
              </a:ext>
            </a:extLst>
          </p:cNvPr>
          <p:cNvSpPr txBox="1"/>
          <p:nvPr/>
        </p:nvSpPr>
        <p:spPr>
          <a:xfrm>
            <a:off x="1626919" y="2617416"/>
            <a:ext cx="688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Current production versions are 2.x.x and 3.x.x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Both version are stable and suitable for use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Python3: relatively major redisign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G" dirty="0">
                <a:solidFill>
                  <a:schemeClr val="bg1"/>
                </a:solidFill>
              </a:rPr>
              <a:t>Not backward compatible</a:t>
            </a:r>
          </a:p>
          <a:p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25100734-6A92-024E-A2F4-F66DB7CA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852" y="1307243"/>
            <a:ext cx="1372012" cy="1378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0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Interesting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5339575" y="581894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7FEBA7-634F-3845-9813-A829707028C6}"/>
              </a:ext>
            </a:extLst>
          </p:cNvPr>
          <p:cNvSpPr txBox="1"/>
          <p:nvPr/>
        </p:nvSpPr>
        <p:spPr>
          <a:xfrm>
            <a:off x="1626919" y="2617416"/>
            <a:ext cx="6906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White space has semantics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Statements are terminated by &lt;Enter&gt;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No variable declaration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Dynamic typing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Associative arrays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76C05F-53C2-254E-814E-26486725D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852" y="1873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PIP &amp; Requirements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5339575" y="581894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2000" b="1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D4084A-AFB8-B14F-A386-B10DBFBDABBA}"/>
              </a:ext>
            </a:extLst>
          </p:cNvPr>
          <p:cNvSpPr txBox="1"/>
          <p:nvPr/>
        </p:nvSpPr>
        <p:spPr>
          <a:xfrm>
            <a:off x="1626919" y="2617416"/>
            <a:ext cx="6258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Package manager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Install and manage additional libraries and dependencies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Included in Python installers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bg1"/>
                </a:solidFill>
              </a:rPr>
              <a:t>requirements.txt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Fine-Tuning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Freezing Requirements per environment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8A77892-A5CB-044E-9E7C-FD7A2894B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130" y="1255746"/>
            <a:ext cx="1826812" cy="18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8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Development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26069" y="556334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Python environments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64D68C-AD44-C84D-8BF6-65B5641C4AF0}"/>
              </a:ext>
            </a:extLst>
          </p:cNvPr>
          <p:cNvSpPr txBox="1"/>
          <p:nvPr/>
        </p:nvSpPr>
        <p:spPr>
          <a:xfrm>
            <a:off x="1626919" y="2617416"/>
            <a:ext cx="6867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IDEs - cross-platform development environments: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PyCharm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Studio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Python Shell</a:t>
            </a:r>
          </a:p>
          <a:p>
            <a:endParaRPr lang="en-BG" dirty="0">
              <a:solidFill>
                <a:schemeClr val="bg1"/>
              </a:solidFill>
            </a:endParaRPr>
          </a:p>
        </p:txBody>
      </p:sp>
      <p:pic>
        <p:nvPicPr>
          <p:cNvPr id="15" name="Picture 14" descr="A picture containing arrow&#10;&#10;Description automatically generated">
            <a:extLst>
              <a:ext uri="{FF2B5EF4-FFF2-40B4-BE49-F238E27FC236}">
                <a16:creationId xmlns:a16="http://schemas.microsoft.com/office/drawing/2014/main" id="{5E3C994E-0679-654D-8661-7C366999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747" y="1625220"/>
            <a:ext cx="1992624" cy="12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50FCC01-6C66-8342-B8B1-22C06AE5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74" y="1418861"/>
            <a:ext cx="1321767" cy="1193596"/>
          </a:xfrm>
          <a:prstGeom prst="rect">
            <a:avLst/>
          </a:prstGeom>
        </p:spPr>
      </p:pic>
      <p:pic>
        <p:nvPicPr>
          <p:cNvPr id="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858" y="6250485"/>
            <a:ext cx="1358305" cy="4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40E34-0338-A64C-90C9-67C44EA69D8F}"/>
              </a:ext>
            </a:extLst>
          </p:cNvPr>
          <p:cNvSpPr txBox="1"/>
          <p:nvPr/>
        </p:nvSpPr>
        <p:spPr>
          <a:xfrm>
            <a:off x="1626919" y="1626919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Virtual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7019-1740-DF48-8593-462AF5F4A0E1}"/>
              </a:ext>
            </a:extLst>
          </p:cNvPr>
          <p:cNvSpPr txBox="1"/>
          <p:nvPr/>
        </p:nvSpPr>
        <p:spPr>
          <a:xfrm>
            <a:off x="4826069" y="556334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/>
              </a:rPr>
              <a:t>Python environments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452A7-2D9E-E441-83FB-3C004427FD37}"/>
              </a:ext>
            </a:extLst>
          </p:cNvPr>
          <p:cNvCxnSpPr>
            <a:cxnSpLocks/>
          </p:cNvCxnSpPr>
          <p:nvPr/>
        </p:nvCxnSpPr>
        <p:spPr>
          <a:xfrm>
            <a:off x="605641" y="1005753"/>
            <a:ext cx="1087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7641C2-F397-814D-A1DD-FC00C78ED42E}"/>
              </a:ext>
            </a:extLst>
          </p:cNvPr>
          <p:cNvSpPr txBox="1"/>
          <p:nvPr/>
        </p:nvSpPr>
        <p:spPr>
          <a:xfrm>
            <a:off x="1626919" y="2612457"/>
            <a:ext cx="7613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Pipenv: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BG" dirty="0">
                <a:solidFill>
                  <a:schemeClr val="bg1"/>
                </a:solidFill>
              </a:rPr>
              <a:t>ackaging tool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the development process </a:t>
            </a: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V</a:t>
            </a:r>
            <a:r>
              <a:rPr lang="en-BG" dirty="0">
                <a:solidFill>
                  <a:schemeClr val="bg1"/>
                </a:solidFill>
              </a:rPr>
              <a:t>irtual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G" dirty="0">
                <a:solidFill>
                  <a:schemeClr val="bg1"/>
                </a:solidFill>
              </a:rPr>
              <a:t>Isolated environment for projects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BG" dirty="0">
                <a:solidFill>
                  <a:schemeClr val="bg1"/>
                </a:solidFill>
              </a:rPr>
              <a:t>Docker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B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d72f5a-074b-4e37-be64-8b2056af12be">
      <Terms xmlns="http://schemas.microsoft.com/office/infopath/2007/PartnerControls"/>
    </lcf76f155ced4ddcb4097134ff3c332f>
    <TaxCatchAll xmlns="969ec63b-a2fe-4bf3-b02a-61e7ab8f454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7B6F492A2824AB1AA9B7FB59A1BDA" ma:contentTypeVersion="15" ma:contentTypeDescription="Create a new document." ma:contentTypeScope="" ma:versionID="505c9fb24ba32aa027cf712707d78f0c">
  <xsd:schema xmlns:xsd="http://www.w3.org/2001/XMLSchema" xmlns:xs="http://www.w3.org/2001/XMLSchema" xmlns:p="http://schemas.microsoft.com/office/2006/metadata/properties" xmlns:ns2="48d72f5a-074b-4e37-be64-8b2056af12be" xmlns:ns3="969ec63b-a2fe-4bf3-b02a-61e7ab8f4546" targetNamespace="http://schemas.microsoft.com/office/2006/metadata/properties" ma:root="true" ma:fieldsID="3eb8e7ce352f2f2ea76e03c96c479f0b" ns2:_="" ns3:_="">
    <xsd:import namespace="48d72f5a-074b-4e37-be64-8b2056af12be"/>
    <xsd:import namespace="969ec63b-a2fe-4bf3-b02a-61e7ab8f45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72f5a-074b-4e37-be64-8b2056af1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ec63b-a2fe-4bf3-b02a-61e7ab8f454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635a6c6-e7d0-42b2-9a8f-3a5812e16b3d}" ma:internalName="TaxCatchAll" ma:showField="CatchAllData" ma:web="969ec63b-a2fe-4bf3-b02a-61e7ab8f45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D1B277-5414-41C0-A2F0-3B1780D6BB5D}">
  <ds:schemaRefs>
    <ds:schemaRef ds:uri="http://schemas.microsoft.com/office/2006/metadata/properties"/>
    <ds:schemaRef ds:uri="http://schemas.microsoft.com/office/infopath/2007/PartnerControls"/>
    <ds:schemaRef ds:uri="48d72f5a-074b-4e37-be64-8b2056af12be"/>
    <ds:schemaRef ds:uri="969ec63b-a2fe-4bf3-b02a-61e7ab8f4546"/>
  </ds:schemaRefs>
</ds:datastoreItem>
</file>

<file path=customXml/itemProps2.xml><?xml version="1.0" encoding="utf-8"?>
<ds:datastoreItem xmlns:ds="http://schemas.openxmlformats.org/officeDocument/2006/customXml" ds:itemID="{6EC858C2-7121-4BC3-BD29-0320AAC1CC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64CF1-FBBA-452A-A288-34157E16C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d72f5a-074b-4e37-be64-8b2056af12be"/>
    <ds:schemaRef ds:uri="969ec63b-a2fe-4bf3-b02a-61e7ab8f4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24309</TotalTime>
  <Words>1119</Words>
  <Application>Microsoft Office PowerPoint</Application>
  <PresentationFormat>Widescreen</PresentationFormat>
  <Paragraphs>303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Vazharski</dc:creator>
  <cp:lastModifiedBy>Vasile Fetcu</cp:lastModifiedBy>
  <cp:revision>467</cp:revision>
  <dcterms:created xsi:type="dcterms:W3CDTF">2022-01-03T20:11:14Z</dcterms:created>
  <dcterms:modified xsi:type="dcterms:W3CDTF">2022-07-22T11:54:02Z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0x010100B807B6F492A2824AB1AA9B7FB59A1BDA</vt:lpwstr>
  </property>
</Properties>
</file>