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0.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60" r:id="rId1"/>
  </p:sldMasterIdLst>
  <p:notesMasterIdLst>
    <p:notesMasterId r:id="rId19"/>
  </p:notesMasterIdLst>
  <p:sldIdLst>
    <p:sldId id="258" r:id="rId2"/>
    <p:sldId id="259" r:id="rId3"/>
    <p:sldId id="290" r:id="rId4"/>
    <p:sldId id="291" r:id="rId5"/>
    <p:sldId id="292" r:id="rId6"/>
    <p:sldId id="293" r:id="rId7"/>
    <p:sldId id="294" r:id="rId8"/>
    <p:sldId id="284" r:id="rId9"/>
    <p:sldId id="278" r:id="rId10"/>
    <p:sldId id="288" r:id="rId11"/>
    <p:sldId id="279" r:id="rId12"/>
    <p:sldId id="283" r:id="rId13"/>
    <p:sldId id="286" r:id="rId14"/>
    <p:sldId id="289" r:id="rId15"/>
    <p:sldId id="296" r:id="rId16"/>
    <p:sldId id="297" r:id="rId17"/>
    <p:sldId id="29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61"/>
    <p:restoredTop sz="80109"/>
  </p:normalViewPr>
  <p:slideViewPr>
    <p:cSldViewPr snapToGrid="0" snapToObjects="1">
      <p:cViewPr>
        <p:scale>
          <a:sx n="90" d="100"/>
          <a:sy n="90" d="100"/>
        </p:scale>
        <p:origin x="99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Users/wangxueying/Desktop/data%20analytics/DAcompetion/poly_nom/train_customercounts_result_ver4.csv" TargetMode="External"/></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oleObject" Target="file:////Users/yingtu/Desktop/testset_prediction_final_ver4.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Users/wangxueying/Desktop/data%20analytics/DAcompetion/poly_nom/train_revenue_result_ver4.csv"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Users/yingtu/Desktop/testset_prediction_final_ver4.xlsx" TargetMode="Externa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file:////Users/yingtu/Desktop/testset_prediction_final_ver4.xlsx" TargetMode="External"/></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oleObject" Target="file:////Users/yingtu/Desktop/testset_prediction_final_ver4.xlsx" TargetMode="External"/></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oleObject" Target="file:////Users/yingtu/Desktop/testset_prediction_final_ver4.xlsx" TargetMode="External"/></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oleObject" Target="file:////Users/yingtu/Desktop/testset_prediction_final_ver4.xlsx" TargetMode="External"/></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oleObject" Target="file:////Users/yingtu/Desktop/testset_prediction_final_ver4.xlsx" TargetMode="External"/></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oleObject" Target="file:////Users/yingtu/Desktop/testset_prediction_final_ver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25</a:t>
            </a:r>
            <a:r>
              <a:rPr lang="en-US" baseline="0" dirty="0"/>
              <a:t> random Selected </a:t>
            </a:r>
            <a:r>
              <a:rPr lang="en-US" baseline="0" dirty="0" smtClean="0"/>
              <a:t>Data Points</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train_customercounts_result_ver!$B$1</c:f>
              <c:strCache>
                <c:ptCount val="1"/>
                <c:pt idx="0">
                  <c:v>True_CustomerCounts</c:v>
                </c:pt>
              </c:strCache>
            </c:strRef>
          </c:tx>
          <c:spPr>
            <a:solidFill>
              <a:srgbClr val="FFC000"/>
            </a:solidFill>
            <a:ln>
              <a:noFill/>
            </a:ln>
            <a:effectLst/>
          </c:spPr>
          <c:invertIfNegative val="0"/>
          <c:val>
            <c:numRef>
              <c:f>train_customercounts_result_ver!$B$2:$B$26</c:f>
              <c:numCache>
                <c:formatCode>General</c:formatCode>
                <c:ptCount val="25"/>
                <c:pt idx="0">
                  <c:v>43110.9999999999</c:v>
                </c:pt>
                <c:pt idx="1">
                  <c:v>6869.99999999999</c:v>
                </c:pt>
                <c:pt idx="2">
                  <c:v>3376.99999999999</c:v>
                </c:pt>
                <c:pt idx="3">
                  <c:v>7783.99999999999</c:v>
                </c:pt>
                <c:pt idx="4">
                  <c:v>7515.99999999999</c:v>
                </c:pt>
                <c:pt idx="5">
                  <c:v>3365.0</c:v>
                </c:pt>
                <c:pt idx="6">
                  <c:v>20998.0</c:v>
                </c:pt>
                <c:pt idx="7">
                  <c:v>55035.0</c:v>
                </c:pt>
                <c:pt idx="8">
                  <c:v>45984.0</c:v>
                </c:pt>
                <c:pt idx="9">
                  <c:v>13302.9999999999</c:v>
                </c:pt>
                <c:pt idx="10">
                  <c:v>5596.99999999999</c:v>
                </c:pt>
                <c:pt idx="11">
                  <c:v>13258.0</c:v>
                </c:pt>
                <c:pt idx="12">
                  <c:v>11159.9999999999</c:v>
                </c:pt>
                <c:pt idx="13">
                  <c:v>18954.9999999999</c:v>
                </c:pt>
                <c:pt idx="14">
                  <c:v>4118.99999999999</c:v>
                </c:pt>
                <c:pt idx="15">
                  <c:v>7150.0</c:v>
                </c:pt>
                <c:pt idx="16">
                  <c:v>5779.99999999999</c:v>
                </c:pt>
                <c:pt idx="17">
                  <c:v>2029.0</c:v>
                </c:pt>
                <c:pt idx="18">
                  <c:v>7515.99999999999</c:v>
                </c:pt>
                <c:pt idx="19">
                  <c:v>7443.0</c:v>
                </c:pt>
                <c:pt idx="20">
                  <c:v>7747.0</c:v>
                </c:pt>
                <c:pt idx="21">
                  <c:v>5436.0</c:v>
                </c:pt>
                <c:pt idx="22">
                  <c:v>1748.99999999999</c:v>
                </c:pt>
                <c:pt idx="23">
                  <c:v>12928.0</c:v>
                </c:pt>
                <c:pt idx="24">
                  <c:v>3832.0</c:v>
                </c:pt>
              </c:numCache>
            </c:numRef>
          </c:val>
        </c:ser>
        <c:ser>
          <c:idx val="1"/>
          <c:order val="1"/>
          <c:tx>
            <c:strRef>
              <c:f>train_customercounts_result_ver!$C$1</c:f>
              <c:strCache>
                <c:ptCount val="1"/>
                <c:pt idx="0">
                  <c:v>Predict_CustomerCounts</c:v>
                </c:pt>
              </c:strCache>
            </c:strRef>
          </c:tx>
          <c:spPr>
            <a:solidFill>
              <a:schemeClr val="accent2"/>
            </a:solidFill>
            <a:ln>
              <a:noFill/>
            </a:ln>
            <a:effectLst/>
          </c:spPr>
          <c:invertIfNegative val="0"/>
          <c:val>
            <c:numRef>
              <c:f>train_customercounts_result_ver!$C$2:$C$26</c:f>
              <c:numCache>
                <c:formatCode>General</c:formatCode>
                <c:ptCount val="25"/>
                <c:pt idx="0">
                  <c:v>43091.5115309263</c:v>
                </c:pt>
                <c:pt idx="1">
                  <c:v>6821.95793494155</c:v>
                </c:pt>
                <c:pt idx="2">
                  <c:v>3350.30801356565</c:v>
                </c:pt>
                <c:pt idx="3">
                  <c:v>7845.82236122695</c:v>
                </c:pt>
                <c:pt idx="4">
                  <c:v>7398.90466495196</c:v>
                </c:pt>
                <c:pt idx="5">
                  <c:v>3312.32784161083</c:v>
                </c:pt>
                <c:pt idx="6">
                  <c:v>21391.7741168708</c:v>
                </c:pt>
                <c:pt idx="7">
                  <c:v>53941.295554359</c:v>
                </c:pt>
                <c:pt idx="8">
                  <c:v>44921.812525769</c:v>
                </c:pt>
                <c:pt idx="9">
                  <c:v>13616.9768814607</c:v>
                </c:pt>
                <c:pt idx="10">
                  <c:v>5750.08752520822</c:v>
                </c:pt>
                <c:pt idx="11">
                  <c:v>12832.5342305906</c:v>
                </c:pt>
                <c:pt idx="12">
                  <c:v>11525.7135419945</c:v>
                </c:pt>
                <c:pt idx="13">
                  <c:v>19606.2810869035</c:v>
                </c:pt>
                <c:pt idx="14">
                  <c:v>3962.19934250465</c:v>
                </c:pt>
                <c:pt idx="15">
                  <c:v>7464.64165740381</c:v>
                </c:pt>
                <c:pt idx="16">
                  <c:v>6036.86473152271</c:v>
                </c:pt>
                <c:pt idx="17">
                  <c:v>1934.78230218786</c:v>
                </c:pt>
                <c:pt idx="18">
                  <c:v>7895.45256457304</c:v>
                </c:pt>
                <c:pt idx="19">
                  <c:v>7827.86941877277</c:v>
                </c:pt>
                <c:pt idx="20">
                  <c:v>8182.17373048373</c:v>
                </c:pt>
                <c:pt idx="21">
                  <c:v>5759.20166112193</c:v>
                </c:pt>
                <c:pt idx="22">
                  <c:v>1853.77369403644</c:v>
                </c:pt>
                <c:pt idx="23">
                  <c:v>13732.5550101158</c:v>
                </c:pt>
                <c:pt idx="24">
                  <c:v>3587.28262060937</c:v>
                </c:pt>
              </c:numCache>
            </c:numRef>
          </c:val>
        </c:ser>
        <c:dLbls>
          <c:showLegendKey val="0"/>
          <c:showVal val="0"/>
          <c:showCatName val="0"/>
          <c:showSerName val="0"/>
          <c:showPercent val="0"/>
          <c:showBubbleSize val="0"/>
        </c:dLbls>
        <c:gapWidth val="219"/>
        <c:overlap val="-27"/>
        <c:axId val="-2021049584"/>
        <c:axId val="2122988176"/>
      </c:barChart>
      <c:catAx>
        <c:axId val="-202104958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2988176"/>
        <c:crosses val="autoZero"/>
        <c:auto val="1"/>
        <c:lblAlgn val="ctr"/>
        <c:lblOffset val="100"/>
        <c:noMultiLvlLbl val="0"/>
      </c:catAx>
      <c:valAx>
        <c:axId val="2122988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10495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n-US" sz="2200" b="0" i="0" baseline="0" dirty="0" smtClean="0">
                <a:effectLst/>
              </a:rPr>
              <a:t>Panda Express CC Forecast</a:t>
            </a:r>
            <a:endParaRPr lang="en-US" sz="2200" dirty="0">
              <a:effectLst/>
            </a:endParaRPr>
          </a:p>
        </c:rich>
      </c:tx>
      <c:layout/>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lineChart>
        <c:grouping val="standard"/>
        <c:varyColors val="0"/>
        <c:ser>
          <c:idx val="0"/>
          <c:order val="0"/>
          <c:tx>
            <c:strRef>
              <c:f>Sheet1!$M$162</c:f>
              <c:strCache>
                <c:ptCount val="1"/>
                <c:pt idx="0">
                  <c:v>CC 2018</c:v>
                </c:pt>
              </c:strCache>
            </c:strRef>
          </c:tx>
          <c:spPr>
            <a:ln w="38100" cap="rnd">
              <a:solidFill>
                <a:schemeClr val="accent2"/>
              </a:solidFill>
              <a:round/>
            </a:ln>
            <a:effectLst/>
          </c:spPr>
          <c:marker>
            <c:symbol val="none"/>
          </c:marker>
          <c:cat>
            <c:strRef>
              <c:f>Sheet1!$C$163:$C$174</c:f>
              <c:strCache>
                <c:ptCount val="12"/>
                <c:pt idx="0">
                  <c:v>Jan</c:v>
                </c:pt>
                <c:pt idx="1">
                  <c:v>Feb</c:v>
                </c:pt>
                <c:pt idx="2">
                  <c:v>Mar</c:v>
                </c:pt>
                <c:pt idx="3">
                  <c:v>Apr</c:v>
                </c:pt>
                <c:pt idx="4">
                  <c:v>May</c:v>
                </c:pt>
                <c:pt idx="5">
                  <c:v>Jun</c:v>
                </c:pt>
                <c:pt idx="6">
                  <c:v>July</c:v>
                </c:pt>
                <c:pt idx="7">
                  <c:v>Aug</c:v>
                </c:pt>
                <c:pt idx="8">
                  <c:v>Sep</c:v>
                </c:pt>
                <c:pt idx="9">
                  <c:v>Oct</c:v>
                </c:pt>
                <c:pt idx="10">
                  <c:v>Nov</c:v>
                </c:pt>
                <c:pt idx="11">
                  <c:v>Dec</c:v>
                </c:pt>
              </c:strCache>
            </c:strRef>
          </c:cat>
          <c:val>
            <c:numRef>
              <c:f>Sheet1!$M$163:$M$174</c:f>
              <c:numCache>
                <c:formatCode>General</c:formatCode>
                <c:ptCount val="12"/>
                <c:pt idx="0">
                  <c:v>13692.0737436947</c:v>
                </c:pt>
                <c:pt idx="1">
                  <c:v>12469.6828261591</c:v>
                </c:pt>
                <c:pt idx="2">
                  <c:v>17536.51239245</c:v>
                </c:pt>
                <c:pt idx="3">
                  <c:v>18352.2161027657</c:v>
                </c:pt>
                <c:pt idx="4">
                  <c:v>12225.4715236745</c:v>
                </c:pt>
                <c:pt idx="5">
                  <c:v>6827.44958575902</c:v>
                </c:pt>
                <c:pt idx="6">
                  <c:v>7123.078990841706</c:v>
                </c:pt>
                <c:pt idx="7">
                  <c:v>13091.5317488271</c:v>
                </c:pt>
                <c:pt idx="8">
                  <c:v>19049.9465393553</c:v>
                </c:pt>
                <c:pt idx="9">
                  <c:v>19859.111871449</c:v>
                </c:pt>
                <c:pt idx="10">
                  <c:v>19708.3644556363</c:v>
                </c:pt>
                <c:pt idx="11">
                  <c:v>5109.483552710346</c:v>
                </c:pt>
              </c:numCache>
            </c:numRef>
          </c:val>
          <c:smooth val="0"/>
        </c:ser>
        <c:ser>
          <c:idx val="1"/>
          <c:order val="1"/>
          <c:tx>
            <c:strRef>
              <c:f>Sheet1!$N$162</c:f>
              <c:strCache>
                <c:ptCount val="1"/>
                <c:pt idx="0">
                  <c:v>CC 2017</c:v>
                </c:pt>
              </c:strCache>
            </c:strRef>
          </c:tx>
          <c:spPr>
            <a:ln w="38100" cap="rnd">
              <a:solidFill>
                <a:srgbClr val="92D050"/>
              </a:solidFill>
              <a:round/>
            </a:ln>
            <a:effectLst/>
          </c:spPr>
          <c:marker>
            <c:symbol val="none"/>
          </c:marker>
          <c:cat>
            <c:strRef>
              <c:f>Sheet1!$C$163:$C$174</c:f>
              <c:strCache>
                <c:ptCount val="12"/>
                <c:pt idx="0">
                  <c:v>Jan</c:v>
                </c:pt>
                <c:pt idx="1">
                  <c:v>Feb</c:v>
                </c:pt>
                <c:pt idx="2">
                  <c:v>Mar</c:v>
                </c:pt>
                <c:pt idx="3">
                  <c:v>Apr</c:v>
                </c:pt>
                <c:pt idx="4">
                  <c:v>May</c:v>
                </c:pt>
                <c:pt idx="5">
                  <c:v>Jun</c:v>
                </c:pt>
                <c:pt idx="6">
                  <c:v>July</c:v>
                </c:pt>
                <c:pt idx="7">
                  <c:v>Aug</c:v>
                </c:pt>
                <c:pt idx="8">
                  <c:v>Sep</c:v>
                </c:pt>
                <c:pt idx="9">
                  <c:v>Oct</c:v>
                </c:pt>
                <c:pt idx="10">
                  <c:v>Nov</c:v>
                </c:pt>
                <c:pt idx="11">
                  <c:v>Dec</c:v>
                </c:pt>
              </c:strCache>
            </c:strRef>
          </c:cat>
          <c:val>
            <c:numRef>
              <c:f>Sheet1!$N$163:$N$174</c:f>
              <c:numCache>
                <c:formatCode>General</c:formatCode>
                <c:ptCount val="12"/>
                <c:pt idx="0">
                  <c:v>18955.0</c:v>
                </c:pt>
                <c:pt idx="1">
                  <c:v>20732.0</c:v>
                </c:pt>
                <c:pt idx="2">
                  <c:v>20299.0</c:v>
                </c:pt>
                <c:pt idx="3">
                  <c:v>21360.0</c:v>
                </c:pt>
                <c:pt idx="4">
                  <c:v>11393.0</c:v>
                </c:pt>
                <c:pt idx="5">
                  <c:v>8075.0</c:v>
                </c:pt>
                <c:pt idx="6">
                  <c:v>7331.0</c:v>
                </c:pt>
                <c:pt idx="7">
                  <c:v>15963.0</c:v>
                </c:pt>
                <c:pt idx="8">
                  <c:v>23368.0</c:v>
                </c:pt>
                <c:pt idx="9">
                  <c:v>24397.0</c:v>
                </c:pt>
                <c:pt idx="10">
                  <c:v>21405.0</c:v>
                </c:pt>
                <c:pt idx="11">
                  <c:v>7861.0</c:v>
                </c:pt>
              </c:numCache>
            </c:numRef>
          </c:val>
          <c:smooth val="0"/>
        </c:ser>
        <c:ser>
          <c:idx val="2"/>
          <c:order val="2"/>
          <c:tx>
            <c:strRef>
              <c:f>Sheet1!$O$162</c:f>
              <c:strCache>
                <c:ptCount val="1"/>
                <c:pt idx="0">
                  <c:v>CC 2016</c:v>
                </c:pt>
              </c:strCache>
            </c:strRef>
          </c:tx>
          <c:spPr>
            <a:ln w="38100" cap="rnd">
              <a:solidFill>
                <a:srgbClr val="FFC000"/>
              </a:solidFill>
              <a:round/>
            </a:ln>
            <a:effectLst/>
          </c:spPr>
          <c:marker>
            <c:symbol val="none"/>
          </c:marker>
          <c:cat>
            <c:strRef>
              <c:f>Sheet1!$C$163:$C$174</c:f>
              <c:strCache>
                <c:ptCount val="12"/>
                <c:pt idx="0">
                  <c:v>Jan</c:v>
                </c:pt>
                <c:pt idx="1">
                  <c:v>Feb</c:v>
                </c:pt>
                <c:pt idx="2">
                  <c:v>Mar</c:v>
                </c:pt>
                <c:pt idx="3">
                  <c:v>Apr</c:v>
                </c:pt>
                <c:pt idx="4">
                  <c:v>May</c:v>
                </c:pt>
                <c:pt idx="5">
                  <c:v>Jun</c:v>
                </c:pt>
                <c:pt idx="6">
                  <c:v>July</c:v>
                </c:pt>
                <c:pt idx="7">
                  <c:v>Aug</c:v>
                </c:pt>
                <c:pt idx="8">
                  <c:v>Sep</c:v>
                </c:pt>
                <c:pt idx="9">
                  <c:v>Oct</c:v>
                </c:pt>
                <c:pt idx="10">
                  <c:v>Nov</c:v>
                </c:pt>
                <c:pt idx="11">
                  <c:v>Dec</c:v>
                </c:pt>
              </c:strCache>
            </c:strRef>
          </c:cat>
          <c:val>
            <c:numRef>
              <c:f>Sheet1!$O$163:$O$174</c:f>
              <c:numCache>
                <c:formatCode>General</c:formatCode>
                <c:ptCount val="12"/>
                <c:pt idx="0">
                  <c:v>18841.0</c:v>
                </c:pt>
                <c:pt idx="1">
                  <c:v>18841.0</c:v>
                </c:pt>
                <c:pt idx="2">
                  <c:v>23333.0</c:v>
                </c:pt>
                <c:pt idx="3">
                  <c:v>24717.0</c:v>
                </c:pt>
                <c:pt idx="4">
                  <c:v>12083.0</c:v>
                </c:pt>
                <c:pt idx="5">
                  <c:v>8839.0</c:v>
                </c:pt>
                <c:pt idx="6">
                  <c:v>8581.0</c:v>
                </c:pt>
                <c:pt idx="7">
                  <c:v>17504.0</c:v>
                </c:pt>
                <c:pt idx="8">
                  <c:v>24774.0</c:v>
                </c:pt>
                <c:pt idx="9">
                  <c:v>26230.0</c:v>
                </c:pt>
                <c:pt idx="10">
                  <c:v>23490.0</c:v>
                </c:pt>
                <c:pt idx="11">
                  <c:v>10024.0</c:v>
                </c:pt>
              </c:numCache>
            </c:numRef>
          </c:val>
          <c:smooth val="0"/>
        </c:ser>
        <c:dLbls>
          <c:showLegendKey val="0"/>
          <c:showVal val="0"/>
          <c:showCatName val="0"/>
          <c:showSerName val="0"/>
          <c:showPercent val="0"/>
          <c:showBubbleSize val="0"/>
        </c:dLbls>
        <c:smooth val="0"/>
        <c:axId val="-2040147168"/>
        <c:axId val="-2040142400"/>
      </c:lineChart>
      <c:catAx>
        <c:axId val="-2040147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2040142400"/>
        <c:crosses val="autoZero"/>
        <c:auto val="1"/>
        <c:lblAlgn val="ctr"/>
        <c:lblOffset val="100"/>
        <c:noMultiLvlLbl val="0"/>
      </c:catAx>
      <c:valAx>
        <c:axId val="-2040142400"/>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40147168"/>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25 Random selected data points (Revenue)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train_revenue_result_ver4!$B$1</c:f>
              <c:strCache>
                <c:ptCount val="1"/>
                <c:pt idx="0">
                  <c:v>True_Revenue</c:v>
                </c:pt>
              </c:strCache>
            </c:strRef>
          </c:tx>
          <c:spPr>
            <a:solidFill>
              <a:srgbClr val="FFC000"/>
            </a:solidFill>
            <a:ln>
              <a:noFill/>
            </a:ln>
            <a:effectLst/>
          </c:spPr>
          <c:invertIfNegative val="0"/>
          <c:val>
            <c:numRef>
              <c:f>train_revenue_result_ver4!$B$2:$B$26</c:f>
              <c:numCache>
                <c:formatCode>General</c:formatCode>
                <c:ptCount val="25"/>
                <c:pt idx="0">
                  <c:v>92063.61</c:v>
                </c:pt>
                <c:pt idx="1">
                  <c:v>10590.57</c:v>
                </c:pt>
                <c:pt idx="2">
                  <c:v>51595.9899999999</c:v>
                </c:pt>
                <c:pt idx="3">
                  <c:v>32276.69</c:v>
                </c:pt>
                <c:pt idx="4">
                  <c:v>37560.23</c:v>
                </c:pt>
                <c:pt idx="5">
                  <c:v>84454.46000000001</c:v>
                </c:pt>
                <c:pt idx="6">
                  <c:v>48530.3999999999</c:v>
                </c:pt>
                <c:pt idx="7">
                  <c:v>66864.5799999999</c:v>
                </c:pt>
                <c:pt idx="8">
                  <c:v>70841.19</c:v>
                </c:pt>
                <c:pt idx="9">
                  <c:v>27286.72</c:v>
                </c:pt>
                <c:pt idx="10">
                  <c:v>56782.2999999999</c:v>
                </c:pt>
                <c:pt idx="11">
                  <c:v>56062.86</c:v>
                </c:pt>
                <c:pt idx="12">
                  <c:v>82237.25</c:v>
                </c:pt>
                <c:pt idx="13">
                  <c:v>32179.57</c:v>
                </c:pt>
                <c:pt idx="14">
                  <c:v>16028.78</c:v>
                </c:pt>
                <c:pt idx="15">
                  <c:v>23908.5799999999</c:v>
                </c:pt>
                <c:pt idx="16">
                  <c:v>143884.899999999</c:v>
                </c:pt>
                <c:pt idx="17">
                  <c:v>86841.7499999999</c:v>
                </c:pt>
                <c:pt idx="18">
                  <c:v>36423.3599999999</c:v>
                </c:pt>
                <c:pt idx="19">
                  <c:v>24864.84</c:v>
                </c:pt>
                <c:pt idx="20">
                  <c:v>35336.3499999999</c:v>
                </c:pt>
                <c:pt idx="21">
                  <c:v>29451.64</c:v>
                </c:pt>
                <c:pt idx="22">
                  <c:v>33793.7599999999</c:v>
                </c:pt>
                <c:pt idx="23">
                  <c:v>62376.71</c:v>
                </c:pt>
                <c:pt idx="24">
                  <c:v>59072.8899999999</c:v>
                </c:pt>
              </c:numCache>
            </c:numRef>
          </c:val>
        </c:ser>
        <c:ser>
          <c:idx val="1"/>
          <c:order val="1"/>
          <c:tx>
            <c:strRef>
              <c:f>train_revenue_result_ver4!$C$1</c:f>
              <c:strCache>
                <c:ptCount val="1"/>
                <c:pt idx="0">
                  <c:v>Predict_Revenue</c:v>
                </c:pt>
              </c:strCache>
            </c:strRef>
          </c:tx>
          <c:spPr>
            <a:solidFill>
              <a:schemeClr val="accent2"/>
            </a:solidFill>
            <a:ln>
              <a:noFill/>
            </a:ln>
            <a:effectLst/>
          </c:spPr>
          <c:invertIfNegative val="0"/>
          <c:val>
            <c:numRef>
              <c:f>train_revenue_result_ver4!$C$2:$C$26</c:f>
              <c:numCache>
                <c:formatCode>General</c:formatCode>
                <c:ptCount val="25"/>
                <c:pt idx="0">
                  <c:v>91600.73047037394</c:v>
                </c:pt>
                <c:pt idx="1">
                  <c:v>10512.467736987</c:v>
                </c:pt>
                <c:pt idx="2">
                  <c:v>51981.7950355988</c:v>
                </c:pt>
                <c:pt idx="3">
                  <c:v>31958.8923982393</c:v>
                </c:pt>
                <c:pt idx="4">
                  <c:v>38075.5393081328</c:v>
                </c:pt>
                <c:pt idx="5">
                  <c:v>85674.4544767272</c:v>
                </c:pt>
                <c:pt idx="6">
                  <c:v>49287.7775493024</c:v>
                </c:pt>
                <c:pt idx="7">
                  <c:v>65764.00300594264</c:v>
                </c:pt>
                <c:pt idx="8">
                  <c:v>69635.5768211886</c:v>
                </c:pt>
                <c:pt idx="9">
                  <c:v>26783.5580001438</c:v>
                </c:pt>
                <c:pt idx="10">
                  <c:v>55733.7802177938</c:v>
                </c:pt>
                <c:pt idx="11">
                  <c:v>54957.0380211183</c:v>
                </c:pt>
                <c:pt idx="12">
                  <c:v>80333.8011662123</c:v>
                </c:pt>
                <c:pt idx="13">
                  <c:v>31390.3994351799</c:v>
                </c:pt>
                <c:pt idx="14">
                  <c:v>15606.6971819842</c:v>
                </c:pt>
                <c:pt idx="15">
                  <c:v>24721.841741051</c:v>
                </c:pt>
                <c:pt idx="16">
                  <c:v>138922.712422729</c:v>
                </c:pt>
                <c:pt idx="17">
                  <c:v>83240.56932941</c:v>
                </c:pt>
                <c:pt idx="18">
                  <c:v>38302.6039473574</c:v>
                </c:pt>
                <c:pt idx="19">
                  <c:v>23473.6076056669</c:v>
                </c:pt>
                <c:pt idx="20">
                  <c:v>33293.9878384414</c:v>
                </c:pt>
                <c:pt idx="21">
                  <c:v>31232.7912964639</c:v>
                </c:pt>
                <c:pt idx="22">
                  <c:v>31478.289208026</c:v>
                </c:pt>
                <c:pt idx="23">
                  <c:v>58017.61374599</c:v>
                </c:pt>
                <c:pt idx="24">
                  <c:v>54463.8839006897</c:v>
                </c:pt>
              </c:numCache>
            </c:numRef>
          </c:val>
        </c:ser>
        <c:dLbls>
          <c:showLegendKey val="0"/>
          <c:showVal val="0"/>
          <c:showCatName val="0"/>
          <c:showSerName val="0"/>
          <c:showPercent val="0"/>
          <c:showBubbleSize val="0"/>
        </c:dLbls>
        <c:gapWidth val="219"/>
        <c:overlap val="-27"/>
        <c:axId val="-2103245760"/>
        <c:axId val="-2103311968"/>
      </c:barChart>
      <c:catAx>
        <c:axId val="-210324576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3311968"/>
        <c:crosses val="autoZero"/>
        <c:auto val="1"/>
        <c:lblAlgn val="ctr"/>
        <c:lblOffset val="100"/>
        <c:noMultiLvlLbl val="0"/>
      </c:catAx>
      <c:valAx>
        <c:axId val="-2103311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32457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n-US" dirty="0"/>
              <a:t>CPK </a:t>
            </a:r>
            <a:r>
              <a:rPr lang="en-US" dirty="0" smtClean="0"/>
              <a:t>Revenue </a:t>
            </a:r>
            <a:r>
              <a:rPr lang="en-US" dirty="0"/>
              <a:t>Forecast</a:t>
            </a:r>
          </a:p>
        </c:rich>
      </c:tx>
      <c:layout/>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lineChart>
        <c:grouping val="standard"/>
        <c:varyColors val="0"/>
        <c:ser>
          <c:idx val="0"/>
          <c:order val="0"/>
          <c:tx>
            <c:strRef>
              <c:f>Sheet1!$I$38</c:f>
              <c:strCache>
                <c:ptCount val="1"/>
                <c:pt idx="0">
                  <c:v>Rev 2018</c:v>
                </c:pt>
              </c:strCache>
            </c:strRef>
          </c:tx>
          <c:spPr>
            <a:ln w="38100" cap="rnd">
              <a:solidFill>
                <a:schemeClr val="accent2"/>
              </a:solidFill>
              <a:round/>
            </a:ln>
            <a:effectLst/>
          </c:spPr>
          <c:marker>
            <c:symbol val="none"/>
          </c:marker>
          <c:cat>
            <c:strRef>
              <c:f>Sheet1!$C$39:$C$50</c:f>
              <c:strCache>
                <c:ptCount val="12"/>
                <c:pt idx="0">
                  <c:v>Jan</c:v>
                </c:pt>
                <c:pt idx="1">
                  <c:v>Feb</c:v>
                </c:pt>
                <c:pt idx="2">
                  <c:v>Mar</c:v>
                </c:pt>
                <c:pt idx="3">
                  <c:v>Apr</c:v>
                </c:pt>
                <c:pt idx="4">
                  <c:v>May</c:v>
                </c:pt>
                <c:pt idx="5">
                  <c:v>Jun</c:v>
                </c:pt>
                <c:pt idx="6">
                  <c:v>July</c:v>
                </c:pt>
                <c:pt idx="7">
                  <c:v>Aug</c:v>
                </c:pt>
                <c:pt idx="8">
                  <c:v>Sep</c:v>
                </c:pt>
                <c:pt idx="9">
                  <c:v>Oct</c:v>
                </c:pt>
                <c:pt idx="10">
                  <c:v>Nov</c:v>
                </c:pt>
                <c:pt idx="11">
                  <c:v>Dec</c:v>
                </c:pt>
              </c:strCache>
            </c:strRef>
          </c:cat>
          <c:val>
            <c:numRef>
              <c:f>Sheet1!$I$39:$I$50</c:f>
              <c:numCache>
                <c:formatCode>General</c:formatCode>
                <c:ptCount val="12"/>
                <c:pt idx="0">
                  <c:v>84190.90889526176</c:v>
                </c:pt>
                <c:pt idx="1">
                  <c:v>104606.525453256</c:v>
                </c:pt>
                <c:pt idx="2">
                  <c:v>114817.965501244</c:v>
                </c:pt>
                <c:pt idx="3">
                  <c:v>135927.449707753</c:v>
                </c:pt>
                <c:pt idx="4">
                  <c:v>60945.5181117533</c:v>
                </c:pt>
                <c:pt idx="5">
                  <c:v>28345.5322885576</c:v>
                </c:pt>
                <c:pt idx="6">
                  <c:v>28616.60180843629</c:v>
                </c:pt>
                <c:pt idx="7">
                  <c:v>71498.4071329159</c:v>
                </c:pt>
                <c:pt idx="8">
                  <c:v>94675.8266237076</c:v>
                </c:pt>
                <c:pt idx="9">
                  <c:v>124659.671601122</c:v>
                </c:pt>
                <c:pt idx="10">
                  <c:v>102276.301948518</c:v>
                </c:pt>
                <c:pt idx="11">
                  <c:v>23542.831451074</c:v>
                </c:pt>
              </c:numCache>
            </c:numRef>
          </c:val>
          <c:smooth val="0"/>
        </c:ser>
        <c:ser>
          <c:idx val="1"/>
          <c:order val="1"/>
          <c:tx>
            <c:strRef>
              <c:f>Sheet1!$J$38</c:f>
              <c:strCache>
                <c:ptCount val="1"/>
                <c:pt idx="0">
                  <c:v>Rev 2017</c:v>
                </c:pt>
              </c:strCache>
            </c:strRef>
          </c:tx>
          <c:spPr>
            <a:ln w="38100" cap="rnd">
              <a:solidFill>
                <a:srgbClr val="92D050"/>
              </a:solidFill>
              <a:round/>
            </a:ln>
            <a:effectLst/>
          </c:spPr>
          <c:marker>
            <c:symbol val="none"/>
          </c:marker>
          <c:cat>
            <c:strRef>
              <c:f>Sheet1!$C$39:$C$50</c:f>
              <c:strCache>
                <c:ptCount val="12"/>
                <c:pt idx="0">
                  <c:v>Jan</c:v>
                </c:pt>
                <c:pt idx="1">
                  <c:v>Feb</c:v>
                </c:pt>
                <c:pt idx="2">
                  <c:v>Mar</c:v>
                </c:pt>
                <c:pt idx="3">
                  <c:v>Apr</c:v>
                </c:pt>
                <c:pt idx="4">
                  <c:v>May</c:v>
                </c:pt>
                <c:pt idx="5">
                  <c:v>Jun</c:v>
                </c:pt>
                <c:pt idx="6">
                  <c:v>July</c:v>
                </c:pt>
                <c:pt idx="7">
                  <c:v>Aug</c:v>
                </c:pt>
                <c:pt idx="8">
                  <c:v>Sep</c:v>
                </c:pt>
                <c:pt idx="9">
                  <c:v>Oct</c:v>
                </c:pt>
                <c:pt idx="10">
                  <c:v>Nov</c:v>
                </c:pt>
                <c:pt idx="11">
                  <c:v>Dec</c:v>
                </c:pt>
              </c:strCache>
            </c:strRef>
          </c:cat>
          <c:val>
            <c:numRef>
              <c:f>Sheet1!$J$39:$J$50</c:f>
              <c:numCache>
                <c:formatCode>General</c:formatCode>
                <c:ptCount val="12"/>
                <c:pt idx="0">
                  <c:v>77036.46000000001</c:v>
                </c:pt>
                <c:pt idx="1">
                  <c:v>86235.76</c:v>
                </c:pt>
                <c:pt idx="2">
                  <c:v>85105.9</c:v>
                </c:pt>
                <c:pt idx="3">
                  <c:v>96992.25</c:v>
                </c:pt>
                <c:pt idx="4">
                  <c:v>47059.59</c:v>
                </c:pt>
                <c:pt idx="5">
                  <c:v>35985.09</c:v>
                </c:pt>
                <c:pt idx="6">
                  <c:v>33970.54</c:v>
                </c:pt>
                <c:pt idx="7">
                  <c:v>70471.04</c:v>
                </c:pt>
                <c:pt idx="8">
                  <c:v>88299.0</c:v>
                </c:pt>
                <c:pt idx="9">
                  <c:v>94551.33</c:v>
                </c:pt>
                <c:pt idx="10">
                  <c:v>82237.25</c:v>
                </c:pt>
                <c:pt idx="11">
                  <c:v>26310.51</c:v>
                </c:pt>
              </c:numCache>
            </c:numRef>
          </c:val>
          <c:smooth val="0"/>
        </c:ser>
        <c:ser>
          <c:idx val="2"/>
          <c:order val="2"/>
          <c:tx>
            <c:strRef>
              <c:f>Sheet1!$K$38</c:f>
              <c:strCache>
                <c:ptCount val="1"/>
                <c:pt idx="0">
                  <c:v>Rev 2016</c:v>
                </c:pt>
              </c:strCache>
            </c:strRef>
          </c:tx>
          <c:spPr>
            <a:ln w="38100" cap="rnd">
              <a:solidFill>
                <a:srgbClr val="FFC000"/>
              </a:solidFill>
              <a:round/>
            </a:ln>
            <a:effectLst/>
          </c:spPr>
          <c:marker>
            <c:symbol val="none"/>
          </c:marker>
          <c:cat>
            <c:strRef>
              <c:f>Sheet1!$C$39:$C$50</c:f>
              <c:strCache>
                <c:ptCount val="12"/>
                <c:pt idx="0">
                  <c:v>Jan</c:v>
                </c:pt>
                <c:pt idx="1">
                  <c:v>Feb</c:v>
                </c:pt>
                <c:pt idx="2">
                  <c:v>Mar</c:v>
                </c:pt>
                <c:pt idx="3">
                  <c:v>Apr</c:v>
                </c:pt>
                <c:pt idx="4">
                  <c:v>May</c:v>
                </c:pt>
                <c:pt idx="5">
                  <c:v>Jun</c:v>
                </c:pt>
                <c:pt idx="6">
                  <c:v>July</c:v>
                </c:pt>
                <c:pt idx="7">
                  <c:v>Aug</c:v>
                </c:pt>
                <c:pt idx="8">
                  <c:v>Sep</c:v>
                </c:pt>
                <c:pt idx="9">
                  <c:v>Oct</c:v>
                </c:pt>
                <c:pt idx="10">
                  <c:v>Nov</c:v>
                </c:pt>
                <c:pt idx="11">
                  <c:v>Dec</c:v>
                </c:pt>
              </c:strCache>
            </c:strRef>
          </c:cat>
          <c:val>
            <c:numRef>
              <c:f>Sheet1!$K$39:$K$50</c:f>
              <c:numCache>
                <c:formatCode>General</c:formatCode>
                <c:ptCount val="12"/>
                <c:pt idx="0">
                  <c:v>75420.01</c:v>
                </c:pt>
                <c:pt idx="1">
                  <c:v>75420.01</c:v>
                </c:pt>
                <c:pt idx="2">
                  <c:v>99234.31</c:v>
                </c:pt>
                <c:pt idx="3">
                  <c:v>111775.26</c:v>
                </c:pt>
                <c:pt idx="4">
                  <c:v>51142.84</c:v>
                </c:pt>
                <c:pt idx="5">
                  <c:v>39432.26</c:v>
                </c:pt>
                <c:pt idx="6">
                  <c:v>41516.98</c:v>
                </c:pt>
                <c:pt idx="7">
                  <c:v>84454.46000000001</c:v>
                </c:pt>
                <c:pt idx="8">
                  <c:v>102561.42</c:v>
                </c:pt>
                <c:pt idx="9">
                  <c:v>111370.9</c:v>
                </c:pt>
                <c:pt idx="10">
                  <c:v>100418.68</c:v>
                </c:pt>
                <c:pt idx="11">
                  <c:v>40821.58</c:v>
                </c:pt>
              </c:numCache>
            </c:numRef>
          </c:val>
          <c:smooth val="0"/>
        </c:ser>
        <c:dLbls>
          <c:showLegendKey val="0"/>
          <c:showVal val="0"/>
          <c:showCatName val="0"/>
          <c:showSerName val="0"/>
          <c:showPercent val="0"/>
          <c:showBubbleSize val="0"/>
        </c:dLbls>
        <c:smooth val="0"/>
        <c:axId val="-2098357904"/>
        <c:axId val="-2098366128"/>
      </c:lineChart>
      <c:catAx>
        <c:axId val="-2098357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2098366128"/>
        <c:crosses val="autoZero"/>
        <c:auto val="1"/>
        <c:lblAlgn val="ctr"/>
        <c:lblOffset val="100"/>
        <c:noMultiLvlLbl val="0"/>
      </c:catAx>
      <c:valAx>
        <c:axId val="-2098366128"/>
        <c:scaling>
          <c:orientation val="minMax"/>
          <c:max val="150000.0"/>
          <c:min val="22000.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98357904"/>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n-US" dirty="0" smtClean="0"/>
              <a:t>CPK Customer </a:t>
            </a:r>
            <a:r>
              <a:rPr lang="en-US" dirty="0"/>
              <a:t>Counts Forecast</a:t>
            </a:r>
          </a:p>
        </c:rich>
      </c:tx>
      <c:layout/>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lineChart>
        <c:grouping val="standard"/>
        <c:varyColors val="0"/>
        <c:ser>
          <c:idx val="0"/>
          <c:order val="0"/>
          <c:tx>
            <c:strRef>
              <c:f>Sheet1!$M$38</c:f>
              <c:strCache>
                <c:ptCount val="1"/>
                <c:pt idx="0">
                  <c:v>Customer Counts 2018</c:v>
                </c:pt>
              </c:strCache>
            </c:strRef>
          </c:tx>
          <c:spPr>
            <a:ln w="38100" cap="rnd">
              <a:solidFill>
                <a:schemeClr val="accent2"/>
              </a:solidFill>
              <a:round/>
            </a:ln>
            <a:effectLst/>
          </c:spPr>
          <c:marker>
            <c:symbol val="none"/>
          </c:marker>
          <c:cat>
            <c:strRef>
              <c:f>Sheet1!$C$39:$C$50</c:f>
              <c:strCache>
                <c:ptCount val="12"/>
                <c:pt idx="0">
                  <c:v>Jan</c:v>
                </c:pt>
                <c:pt idx="1">
                  <c:v>Feb</c:v>
                </c:pt>
                <c:pt idx="2">
                  <c:v>Mar</c:v>
                </c:pt>
                <c:pt idx="3">
                  <c:v>Apr</c:v>
                </c:pt>
                <c:pt idx="4">
                  <c:v>May</c:v>
                </c:pt>
                <c:pt idx="5">
                  <c:v>Jun</c:v>
                </c:pt>
                <c:pt idx="6">
                  <c:v>July</c:v>
                </c:pt>
                <c:pt idx="7">
                  <c:v>Aug</c:v>
                </c:pt>
                <c:pt idx="8">
                  <c:v>Sep</c:v>
                </c:pt>
                <c:pt idx="9">
                  <c:v>Oct</c:v>
                </c:pt>
                <c:pt idx="10">
                  <c:v>Nov</c:v>
                </c:pt>
                <c:pt idx="11">
                  <c:v>Dec</c:v>
                </c:pt>
              </c:strCache>
            </c:strRef>
          </c:cat>
          <c:val>
            <c:numRef>
              <c:f>Sheet1!$M$39:$M$50</c:f>
              <c:numCache>
                <c:formatCode>General</c:formatCode>
                <c:ptCount val="12"/>
                <c:pt idx="0">
                  <c:v>8540.375244204384</c:v>
                </c:pt>
                <c:pt idx="1">
                  <c:v>9635.359314121401</c:v>
                </c:pt>
                <c:pt idx="2">
                  <c:v>10938.4338333112</c:v>
                </c:pt>
                <c:pt idx="3">
                  <c:v>12294.2585424101</c:v>
                </c:pt>
                <c:pt idx="4">
                  <c:v>6155.474697215847</c:v>
                </c:pt>
                <c:pt idx="5">
                  <c:v>3200.50683486161</c:v>
                </c:pt>
                <c:pt idx="6">
                  <c:v>3339.11217258457</c:v>
                </c:pt>
                <c:pt idx="7">
                  <c:v>7079.3255393154</c:v>
                </c:pt>
                <c:pt idx="8">
                  <c:v>10301.5836345833</c:v>
                </c:pt>
                <c:pt idx="9">
                  <c:v>11533.7958681929</c:v>
                </c:pt>
                <c:pt idx="10">
                  <c:v>9923.3844255782</c:v>
                </c:pt>
                <c:pt idx="11">
                  <c:v>2762.70437060409</c:v>
                </c:pt>
              </c:numCache>
            </c:numRef>
          </c:val>
          <c:smooth val="0"/>
        </c:ser>
        <c:ser>
          <c:idx val="1"/>
          <c:order val="1"/>
          <c:tx>
            <c:strRef>
              <c:f>Sheet1!$N$38</c:f>
              <c:strCache>
                <c:ptCount val="1"/>
                <c:pt idx="0">
                  <c:v>Customer Counts 2017</c:v>
                </c:pt>
              </c:strCache>
            </c:strRef>
          </c:tx>
          <c:spPr>
            <a:ln w="38100" cap="rnd">
              <a:solidFill>
                <a:srgbClr val="92D050"/>
              </a:solidFill>
              <a:round/>
            </a:ln>
            <a:effectLst/>
          </c:spPr>
          <c:marker>
            <c:symbol val="none"/>
          </c:marker>
          <c:cat>
            <c:strRef>
              <c:f>Sheet1!$C$39:$C$50</c:f>
              <c:strCache>
                <c:ptCount val="12"/>
                <c:pt idx="0">
                  <c:v>Jan</c:v>
                </c:pt>
                <c:pt idx="1">
                  <c:v>Feb</c:v>
                </c:pt>
                <c:pt idx="2">
                  <c:v>Mar</c:v>
                </c:pt>
                <c:pt idx="3">
                  <c:v>Apr</c:v>
                </c:pt>
                <c:pt idx="4">
                  <c:v>May</c:v>
                </c:pt>
                <c:pt idx="5">
                  <c:v>Jun</c:v>
                </c:pt>
                <c:pt idx="6">
                  <c:v>July</c:v>
                </c:pt>
                <c:pt idx="7">
                  <c:v>Aug</c:v>
                </c:pt>
                <c:pt idx="8">
                  <c:v>Sep</c:v>
                </c:pt>
                <c:pt idx="9">
                  <c:v>Oct</c:v>
                </c:pt>
                <c:pt idx="10">
                  <c:v>Nov</c:v>
                </c:pt>
                <c:pt idx="11">
                  <c:v>Dec</c:v>
                </c:pt>
              </c:strCache>
            </c:strRef>
          </c:cat>
          <c:val>
            <c:numRef>
              <c:f>Sheet1!$N$39:$N$50</c:f>
              <c:numCache>
                <c:formatCode>General</c:formatCode>
                <c:ptCount val="12"/>
                <c:pt idx="0">
                  <c:v>9141.0</c:v>
                </c:pt>
                <c:pt idx="1">
                  <c:v>10131.0</c:v>
                </c:pt>
                <c:pt idx="2">
                  <c:v>9850.0</c:v>
                </c:pt>
                <c:pt idx="3">
                  <c:v>10767.0</c:v>
                </c:pt>
                <c:pt idx="4">
                  <c:v>5239.0</c:v>
                </c:pt>
                <c:pt idx="5">
                  <c:v>4005.0</c:v>
                </c:pt>
                <c:pt idx="6">
                  <c:v>3726.0</c:v>
                </c:pt>
                <c:pt idx="7">
                  <c:v>7660.0</c:v>
                </c:pt>
                <c:pt idx="8">
                  <c:v>9712.0</c:v>
                </c:pt>
                <c:pt idx="9">
                  <c:v>10513.0</c:v>
                </c:pt>
                <c:pt idx="10">
                  <c:v>8874.0</c:v>
                </c:pt>
                <c:pt idx="11">
                  <c:v>2830.0</c:v>
                </c:pt>
              </c:numCache>
            </c:numRef>
          </c:val>
          <c:smooth val="0"/>
        </c:ser>
        <c:ser>
          <c:idx val="2"/>
          <c:order val="2"/>
          <c:tx>
            <c:strRef>
              <c:f>Sheet1!$O$38</c:f>
              <c:strCache>
                <c:ptCount val="1"/>
                <c:pt idx="0">
                  <c:v>Customer Counts 2016</c:v>
                </c:pt>
              </c:strCache>
            </c:strRef>
          </c:tx>
          <c:spPr>
            <a:ln w="38100" cap="rnd">
              <a:solidFill>
                <a:srgbClr val="FFC000"/>
              </a:solidFill>
              <a:round/>
            </a:ln>
            <a:effectLst/>
          </c:spPr>
          <c:marker>
            <c:symbol val="none"/>
          </c:marker>
          <c:cat>
            <c:strRef>
              <c:f>Sheet1!$C$39:$C$50</c:f>
              <c:strCache>
                <c:ptCount val="12"/>
                <c:pt idx="0">
                  <c:v>Jan</c:v>
                </c:pt>
                <c:pt idx="1">
                  <c:v>Feb</c:v>
                </c:pt>
                <c:pt idx="2">
                  <c:v>Mar</c:v>
                </c:pt>
                <c:pt idx="3">
                  <c:v>Apr</c:v>
                </c:pt>
                <c:pt idx="4">
                  <c:v>May</c:v>
                </c:pt>
                <c:pt idx="5">
                  <c:v>Jun</c:v>
                </c:pt>
                <c:pt idx="6">
                  <c:v>July</c:v>
                </c:pt>
                <c:pt idx="7">
                  <c:v>Aug</c:v>
                </c:pt>
                <c:pt idx="8">
                  <c:v>Sep</c:v>
                </c:pt>
                <c:pt idx="9">
                  <c:v>Oct</c:v>
                </c:pt>
                <c:pt idx="10">
                  <c:v>Nov</c:v>
                </c:pt>
                <c:pt idx="11">
                  <c:v>Dec</c:v>
                </c:pt>
              </c:strCache>
            </c:strRef>
          </c:cat>
          <c:val>
            <c:numRef>
              <c:f>Sheet1!$O$39:$O$50</c:f>
              <c:numCache>
                <c:formatCode>General</c:formatCode>
                <c:ptCount val="12"/>
                <c:pt idx="0">
                  <c:v>8969.0</c:v>
                </c:pt>
                <c:pt idx="1">
                  <c:v>8969.0</c:v>
                </c:pt>
                <c:pt idx="2">
                  <c:v>11713.0</c:v>
                </c:pt>
                <c:pt idx="3">
                  <c:v>12928.0</c:v>
                </c:pt>
                <c:pt idx="4">
                  <c:v>5814.0</c:v>
                </c:pt>
                <c:pt idx="5">
                  <c:v>4610.0</c:v>
                </c:pt>
                <c:pt idx="6">
                  <c:v>4655.0</c:v>
                </c:pt>
                <c:pt idx="7">
                  <c:v>9561.0</c:v>
                </c:pt>
                <c:pt idx="8">
                  <c:v>12352.0</c:v>
                </c:pt>
                <c:pt idx="9">
                  <c:v>12780.0</c:v>
                </c:pt>
                <c:pt idx="10">
                  <c:v>11525.0</c:v>
                </c:pt>
                <c:pt idx="11">
                  <c:v>4672.0</c:v>
                </c:pt>
              </c:numCache>
            </c:numRef>
          </c:val>
          <c:smooth val="0"/>
        </c:ser>
        <c:dLbls>
          <c:showLegendKey val="0"/>
          <c:showVal val="0"/>
          <c:showCatName val="0"/>
          <c:showSerName val="0"/>
          <c:showPercent val="0"/>
          <c:showBubbleSize val="0"/>
        </c:dLbls>
        <c:smooth val="0"/>
        <c:axId val="-2089107552"/>
        <c:axId val="-2089590256"/>
      </c:lineChart>
      <c:catAx>
        <c:axId val="-2089107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2089590256"/>
        <c:crosses val="autoZero"/>
        <c:auto val="1"/>
        <c:lblAlgn val="ctr"/>
        <c:lblOffset val="100"/>
        <c:noMultiLvlLbl val="0"/>
      </c:catAx>
      <c:valAx>
        <c:axId val="-2089590256"/>
        <c:scaling>
          <c:orientation val="minMax"/>
          <c:min val="2000.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8910755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n-US" dirty="0"/>
              <a:t>Law School 304 </a:t>
            </a:r>
            <a:r>
              <a:rPr lang="en-US" dirty="0" smtClean="0"/>
              <a:t>Revenue Forecast</a:t>
            </a:r>
            <a:endParaRPr lang="en-US" dirty="0"/>
          </a:p>
        </c:rich>
      </c:tx>
      <c:layout/>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lineChart>
        <c:grouping val="standard"/>
        <c:varyColors val="0"/>
        <c:ser>
          <c:idx val="0"/>
          <c:order val="0"/>
          <c:tx>
            <c:strRef>
              <c:f>Sheet1!$I$112</c:f>
              <c:strCache>
                <c:ptCount val="1"/>
                <c:pt idx="0">
                  <c:v>Rev 2018</c:v>
                </c:pt>
              </c:strCache>
            </c:strRef>
          </c:tx>
          <c:spPr>
            <a:ln w="38100" cap="rnd">
              <a:solidFill>
                <a:schemeClr val="accent2"/>
              </a:solidFill>
              <a:round/>
            </a:ln>
            <a:effectLst/>
          </c:spPr>
          <c:marker>
            <c:symbol val="none"/>
          </c:marker>
          <c:cat>
            <c:strRef>
              <c:f>Sheet1!$C$113:$C$124</c:f>
              <c:strCache>
                <c:ptCount val="12"/>
                <c:pt idx="0">
                  <c:v>Jan</c:v>
                </c:pt>
                <c:pt idx="1">
                  <c:v>Feb</c:v>
                </c:pt>
                <c:pt idx="2">
                  <c:v>Mar</c:v>
                </c:pt>
                <c:pt idx="3">
                  <c:v>Apr</c:v>
                </c:pt>
                <c:pt idx="4">
                  <c:v>May</c:v>
                </c:pt>
                <c:pt idx="5">
                  <c:v>Jun</c:v>
                </c:pt>
                <c:pt idx="6">
                  <c:v>July</c:v>
                </c:pt>
                <c:pt idx="7">
                  <c:v>Aug</c:v>
                </c:pt>
                <c:pt idx="8">
                  <c:v>Sep</c:v>
                </c:pt>
                <c:pt idx="9">
                  <c:v>Oct</c:v>
                </c:pt>
                <c:pt idx="10">
                  <c:v>Nov</c:v>
                </c:pt>
                <c:pt idx="11">
                  <c:v>Dec</c:v>
                </c:pt>
              </c:strCache>
            </c:strRef>
          </c:cat>
          <c:val>
            <c:numRef>
              <c:f>Sheet1!$I$113:$I$124</c:f>
              <c:numCache>
                <c:formatCode>General</c:formatCode>
                <c:ptCount val="12"/>
                <c:pt idx="0">
                  <c:v>27160.534258073</c:v>
                </c:pt>
                <c:pt idx="1">
                  <c:v>37647.644722629</c:v>
                </c:pt>
                <c:pt idx="2">
                  <c:v>37041.26814501027</c:v>
                </c:pt>
                <c:pt idx="3">
                  <c:v>54574.69296001497</c:v>
                </c:pt>
                <c:pt idx="4">
                  <c:v>3810.49794572502</c:v>
                </c:pt>
                <c:pt idx="5">
                  <c:v>307.039990350401</c:v>
                </c:pt>
                <c:pt idx="6">
                  <c:v>536.3444693712297</c:v>
                </c:pt>
                <c:pt idx="7">
                  <c:v>3591.89295266645</c:v>
                </c:pt>
                <c:pt idx="8">
                  <c:v>65680.7887246247</c:v>
                </c:pt>
                <c:pt idx="9">
                  <c:v>62289.7142635641</c:v>
                </c:pt>
                <c:pt idx="10">
                  <c:v>57012.22240254347</c:v>
                </c:pt>
                <c:pt idx="11">
                  <c:v>25297.1245024462</c:v>
                </c:pt>
              </c:numCache>
            </c:numRef>
          </c:val>
          <c:smooth val="0"/>
        </c:ser>
        <c:ser>
          <c:idx val="1"/>
          <c:order val="1"/>
          <c:tx>
            <c:strRef>
              <c:f>Sheet1!$J$112</c:f>
              <c:strCache>
                <c:ptCount val="1"/>
                <c:pt idx="0">
                  <c:v>Rev 2017</c:v>
                </c:pt>
              </c:strCache>
            </c:strRef>
          </c:tx>
          <c:spPr>
            <a:ln w="38100" cap="rnd">
              <a:solidFill>
                <a:srgbClr val="92D050"/>
              </a:solidFill>
              <a:round/>
            </a:ln>
            <a:effectLst/>
          </c:spPr>
          <c:marker>
            <c:symbol val="none"/>
          </c:marker>
          <c:cat>
            <c:strRef>
              <c:f>Sheet1!$C$113:$C$124</c:f>
              <c:strCache>
                <c:ptCount val="12"/>
                <c:pt idx="0">
                  <c:v>Jan</c:v>
                </c:pt>
                <c:pt idx="1">
                  <c:v>Feb</c:v>
                </c:pt>
                <c:pt idx="2">
                  <c:v>Mar</c:v>
                </c:pt>
                <c:pt idx="3">
                  <c:v>Apr</c:v>
                </c:pt>
                <c:pt idx="4">
                  <c:v>May</c:v>
                </c:pt>
                <c:pt idx="5">
                  <c:v>Jun</c:v>
                </c:pt>
                <c:pt idx="6">
                  <c:v>July</c:v>
                </c:pt>
                <c:pt idx="7">
                  <c:v>Aug</c:v>
                </c:pt>
                <c:pt idx="8">
                  <c:v>Sep</c:v>
                </c:pt>
                <c:pt idx="9">
                  <c:v>Oct</c:v>
                </c:pt>
                <c:pt idx="10">
                  <c:v>Nov</c:v>
                </c:pt>
                <c:pt idx="11">
                  <c:v>Dec</c:v>
                </c:pt>
              </c:strCache>
            </c:strRef>
          </c:cat>
          <c:val>
            <c:numRef>
              <c:f>Sheet1!$J$113:$J$124</c:f>
              <c:numCache>
                <c:formatCode>General</c:formatCode>
                <c:ptCount val="12"/>
                <c:pt idx="0">
                  <c:v>35336.35</c:v>
                </c:pt>
                <c:pt idx="1">
                  <c:v>43355.2</c:v>
                </c:pt>
                <c:pt idx="2">
                  <c:v>38624.08</c:v>
                </c:pt>
                <c:pt idx="3">
                  <c:v>42266.62</c:v>
                </c:pt>
                <c:pt idx="4">
                  <c:v>10592.74</c:v>
                </c:pt>
                <c:pt idx="5">
                  <c:v>0.0</c:v>
                </c:pt>
                <c:pt idx="6">
                  <c:v>0.0</c:v>
                </c:pt>
                <c:pt idx="7">
                  <c:v>24485.66</c:v>
                </c:pt>
                <c:pt idx="8">
                  <c:v>51595.99</c:v>
                </c:pt>
                <c:pt idx="9">
                  <c:v>57219.62</c:v>
                </c:pt>
                <c:pt idx="10">
                  <c:v>48218.76</c:v>
                </c:pt>
                <c:pt idx="11">
                  <c:v>15740.29</c:v>
                </c:pt>
              </c:numCache>
            </c:numRef>
          </c:val>
          <c:smooth val="0"/>
        </c:ser>
        <c:ser>
          <c:idx val="2"/>
          <c:order val="2"/>
          <c:tx>
            <c:strRef>
              <c:f>Sheet1!$K$112</c:f>
              <c:strCache>
                <c:ptCount val="1"/>
                <c:pt idx="0">
                  <c:v>Rev 2016</c:v>
                </c:pt>
              </c:strCache>
            </c:strRef>
          </c:tx>
          <c:spPr>
            <a:ln w="38100" cap="rnd">
              <a:solidFill>
                <a:srgbClr val="FFC000"/>
              </a:solidFill>
              <a:round/>
            </a:ln>
            <a:effectLst/>
          </c:spPr>
          <c:marker>
            <c:symbol val="none"/>
          </c:marker>
          <c:cat>
            <c:strRef>
              <c:f>Sheet1!$C$113:$C$124</c:f>
              <c:strCache>
                <c:ptCount val="12"/>
                <c:pt idx="0">
                  <c:v>Jan</c:v>
                </c:pt>
                <c:pt idx="1">
                  <c:v>Feb</c:v>
                </c:pt>
                <c:pt idx="2">
                  <c:v>Mar</c:v>
                </c:pt>
                <c:pt idx="3">
                  <c:v>Apr</c:v>
                </c:pt>
                <c:pt idx="4">
                  <c:v>May</c:v>
                </c:pt>
                <c:pt idx="5">
                  <c:v>Jun</c:v>
                </c:pt>
                <c:pt idx="6">
                  <c:v>July</c:v>
                </c:pt>
                <c:pt idx="7">
                  <c:v>Aug</c:v>
                </c:pt>
                <c:pt idx="8">
                  <c:v>Sep</c:v>
                </c:pt>
                <c:pt idx="9">
                  <c:v>Oct</c:v>
                </c:pt>
                <c:pt idx="10">
                  <c:v>Nov</c:v>
                </c:pt>
                <c:pt idx="11">
                  <c:v>Dec</c:v>
                </c:pt>
              </c:strCache>
            </c:strRef>
          </c:cat>
          <c:val>
            <c:numRef>
              <c:f>Sheet1!$K$113:$K$124</c:f>
              <c:numCache>
                <c:formatCode>General</c:formatCode>
                <c:ptCount val="12"/>
                <c:pt idx="0">
                  <c:v>22032.1</c:v>
                </c:pt>
                <c:pt idx="1">
                  <c:v>22032.1</c:v>
                </c:pt>
                <c:pt idx="2">
                  <c:v>33450.88</c:v>
                </c:pt>
                <c:pt idx="3">
                  <c:v>39933.41</c:v>
                </c:pt>
                <c:pt idx="4">
                  <c:v>11664.54</c:v>
                </c:pt>
                <c:pt idx="5">
                  <c:v>0.0</c:v>
                </c:pt>
                <c:pt idx="6">
                  <c:v>0.0</c:v>
                </c:pt>
                <c:pt idx="7">
                  <c:v>16230.96</c:v>
                </c:pt>
                <c:pt idx="8">
                  <c:v>44574.42</c:v>
                </c:pt>
                <c:pt idx="9">
                  <c:v>44769.83</c:v>
                </c:pt>
                <c:pt idx="10">
                  <c:v>43516.05</c:v>
                </c:pt>
                <c:pt idx="11">
                  <c:v>16695.34</c:v>
                </c:pt>
              </c:numCache>
            </c:numRef>
          </c:val>
          <c:smooth val="0"/>
        </c:ser>
        <c:dLbls>
          <c:showLegendKey val="0"/>
          <c:showVal val="0"/>
          <c:showCatName val="0"/>
          <c:showSerName val="0"/>
          <c:showPercent val="0"/>
          <c:showBubbleSize val="0"/>
        </c:dLbls>
        <c:smooth val="0"/>
        <c:axId val="-2098499536"/>
        <c:axId val="-2098505392"/>
      </c:lineChart>
      <c:catAx>
        <c:axId val="-2098499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2098505392"/>
        <c:crosses val="autoZero"/>
        <c:auto val="1"/>
        <c:lblAlgn val="ctr"/>
        <c:lblOffset val="100"/>
        <c:noMultiLvlLbl val="0"/>
      </c:catAx>
      <c:valAx>
        <c:axId val="-2098505392"/>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9849953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n-US"/>
              <a:t>Law School 304 CC Forecast</a:t>
            </a:r>
          </a:p>
        </c:rich>
      </c:tx>
      <c:layout/>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lineChart>
        <c:grouping val="standard"/>
        <c:varyColors val="0"/>
        <c:ser>
          <c:idx val="0"/>
          <c:order val="0"/>
          <c:tx>
            <c:strRef>
              <c:f>Sheet1!$M$112</c:f>
              <c:strCache>
                <c:ptCount val="1"/>
                <c:pt idx="0">
                  <c:v>CC 2018</c:v>
                </c:pt>
              </c:strCache>
            </c:strRef>
          </c:tx>
          <c:spPr>
            <a:ln w="38100" cap="rnd">
              <a:solidFill>
                <a:schemeClr val="accent2"/>
              </a:solidFill>
              <a:round/>
            </a:ln>
            <a:effectLst/>
          </c:spPr>
          <c:marker>
            <c:symbol val="none"/>
          </c:marker>
          <c:cat>
            <c:strRef>
              <c:f>Sheet1!$C$113:$C$124</c:f>
              <c:strCache>
                <c:ptCount val="12"/>
                <c:pt idx="0">
                  <c:v>Jan</c:v>
                </c:pt>
                <c:pt idx="1">
                  <c:v>Feb</c:v>
                </c:pt>
                <c:pt idx="2">
                  <c:v>Mar</c:v>
                </c:pt>
                <c:pt idx="3">
                  <c:v>Apr</c:v>
                </c:pt>
                <c:pt idx="4">
                  <c:v>May</c:v>
                </c:pt>
                <c:pt idx="5">
                  <c:v>Jun</c:v>
                </c:pt>
                <c:pt idx="6">
                  <c:v>July</c:v>
                </c:pt>
                <c:pt idx="7">
                  <c:v>Aug</c:v>
                </c:pt>
                <c:pt idx="8">
                  <c:v>Sep</c:v>
                </c:pt>
                <c:pt idx="9">
                  <c:v>Oct</c:v>
                </c:pt>
                <c:pt idx="10">
                  <c:v>Nov</c:v>
                </c:pt>
                <c:pt idx="11">
                  <c:v>Dec</c:v>
                </c:pt>
              </c:strCache>
            </c:strRef>
          </c:cat>
          <c:val>
            <c:numRef>
              <c:f>Sheet1!$M$113:$M$124</c:f>
              <c:numCache>
                <c:formatCode>General</c:formatCode>
                <c:ptCount val="12"/>
                <c:pt idx="0">
                  <c:v>4549.35176064716</c:v>
                </c:pt>
                <c:pt idx="1">
                  <c:v>5512.51786706835</c:v>
                </c:pt>
                <c:pt idx="2">
                  <c:v>5826.89897185084</c:v>
                </c:pt>
                <c:pt idx="3">
                  <c:v>7554.3066976755</c:v>
                </c:pt>
                <c:pt idx="4">
                  <c:v>1123.26783064136</c:v>
                </c:pt>
                <c:pt idx="5">
                  <c:v>185.601015466288</c:v>
                </c:pt>
                <c:pt idx="6">
                  <c:v>277.17223687033</c:v>
                </c:pt>
                <c:pt idx="7">
                  <c:v>1119.96911461009</c:v>
                </c:pt>
                <c:pt idx="8">
                  <c:v>9044.94083921984</c:v>
                </c:pt>
                <c:pt idx="9">
                  <c:v>8174.63719616055</c:v>
                </c:pt>
                <c:pt idx="10">
                  <c:v>7553.64234186645</c:v>
                </c:pt>
                <c:pt idx="11">
                  <c:v>3227.44735297367</c:v>
                </c:pt>
              </c:numCache>
            </c:numRef>
          </c:val>
          <c:smooth val="0"/>
        </c:ser>
        <c:ser>
          <c:idx val="1"/>
          <c:order val="1"/>
          <c:tx>
            <c:strRef>
              <c:f>Sheet1!$N$112</c:f>
              <c:strCache>
                <c:ptCount val="1"/>
                <c:pt idx="0">
                  <c:v>CC 2017</c:v>
                </c:pt>
              </c:strCache>
            </c:strRef>
          </c:tx>
          <c:spPr>
            <a:ln w="38100" cap="rnd">
              <a:solidFill>
                <a:srgbClr val="92D050"/>
              </a:solidFill>
              <a:round/>
            </a:ln>
            <a:effectLst/>
          </c:spPr>
          <c:marker>
            <c:symbol val="none"/>
          </c:marker>
          <c:cat>
            <c:strRef>
              <c:f>Sheet1!$C$113:$C$124</c:f>
              <c:strCache>
                <c:ptCount val="12"/>
                <c:pt idx="0">
                  <c:v>Jan</c:v>
                </c:pt>
                <c:pt idx="1">
                  <c:v>Feb</c:v>
                </c:pt>
                <c:pt idx="2">
                  <c:v>Mar</c:v>
                </c:pt>
                <c:pt idx="3">
                  <c:v>Apr</c:v>
                </c:pt>
                <c:pt idx="4">
                  <c:v>May</c:v>
                </c:pt>
                <c:pt idx="5">
                  <c:v>Jun</c:v>
                </c:pt>
                <c:pt idx="6">
                  <c:v>July</c:v>
                </c:pt>
                <c:pt idx="7">
                  <c:v>Aug</c:v>
                </c:pt>
                <c:pt idx="8">
                  <c:v>Sep</c:v>
                </c:pt>
                <c:pt idx="9">
                  <c:v>Oct</c:v>
                </c:pt>
                <c:pt idx="10">
                  <c:v>Nov</c:v>
                </c:pt>
                <c:pt idx="11">
                  <c:v>Dec</c:v>
                </c:pt>
              </c:strCache>
            </c:strRef>
          </c:cat>
          <c:val>
            <c:numRef>
              <c:f>Sheet1!$N$113:$N$124</c:f>
              <c:numCache>
                <c:formatCode>General</c:formatCode>
                <c:ptCount val="12"/>
                <c:pt idx="0">
                  <c:v>6081.0</c:v>
                </c:pt>
                <c:pt idx="1">
                  <c:v>7121.0</c:v>
                </c:pt>
                <c:pt idx="2">
                  <c:v>6334.0</c:v>
                </c:pt>
                <c:pt idx="3">
                  <c:v>6665.0</c:v>
                </c:pt>
                <c:pt idx="4">
                  <c:v>1579.0</c:v>
                </c:pt>
                <c:pt idx="5">
                  <c:v>0.0</c:v>
                </c:pt>
                <c:pt idx="6">
                  <c:v>0.0</c:v>
                </c:pt>
                <c:pt idx="7">
                  <c:v>3966.0</c:v>
                </c:pt>
                <c:pt idx="8">
                  <c:v>8320.0</c:v>
                </c:pt>
                <c:pt idx="9">
                  <c:v>8882.0</c:v>
                </c:pt>
                <c:pt idx="10">
                  <c:v>7516.0</c:v>
                </c:pt>
                <c:pt idx="11">
                  <c:v>2404.0</c:v>
                </c:pt>
              </c:numCache>
            </c:numRef>
          </c:val>
          <c:smooth val="0"/>
        </c:ser>
        <c:ser>
          <c:idx val="2"/>
          <c:order val="2"/>
          <c:tx>
            <c:strRef>
              <c:f>Sheet1!$O$112</c:f>
              <c:strCache>
                <c:ptCount val="1"/>
                <c:pt idx="0">
                  <c:v>CC 2016</c:v>
                </c:pt>
              </c:strCache>
            </c:strRef>
          </c:tx>
          <c:spPr>
            <a:ln w="38100" cap="rnd">
              <a:solidFill>
                <a:srgbClr val="FFC000"/>
              </a:solidFill>
              <a:round/>
            </a:ln>
            <a:effectLst/>
          </c:spPr>
          <c:marker>
            <c:symbol val="none"/>
          </c:marker>
          <c:cat>
            <c:strRef>
              <c:f>Sheet1!$C$113:$C$124</c:f>
              <c:strCache>
                <c:ptCount val="12"/>
                <c:pt idx="0">
                  <c:v>Jan</c:v>
                </c:pt>
                <c:pt idx="1">
                  <c:v>Feb</c:v>
                </c:pt>
                <c:pt idx="2">
                  <c:v>Mar</c:v>
                </c:pt>
                <c:pt idx="3">
                  <c:v>Apr</c:v>
                </c:pt>
                <c:pt idx="4">
                  <c:v>May</c:v>
                </c:pt>
                <c:pt idx="5">
                  <c:v>Jun</c:v>
                </c:pt>
                <c:pt idx="6">
                  <c:v>July</c:v>
                </c:pt>
                <c:pt idx="7">
                  <c:v>Aug</c:v>
                </c:pt>
                <c:pt idx="8">
                  <c:v>Sep</c:v>
                </c:pt>
                <c:pt idx="9">
                  <c:v>Oct</c:v>
                </c:pt>
                <c:pt idx="10">
                  <c:v>Nov</c:v>
                </c:pt>
                <c:pt idx="11">
                  <c:v>Dec</c:v>
                </c:pt>
              </c:strCache>
            </c:strRef>
          </c:cat>
          <c:val>
            <c:numRef>
              <c:f>Sheet1!$O$113:$O$124</c:f>
              <c:numCache>
                <c:formatCode>General</c:formatCode>
                <c:ptCount val="12"/>
                <c:pt idx="0">
                  <c:v>4122.0</c:v>
                </c:pt>
                <c:pt idx="1">
                  <c:v>4122.0</c:v>
                </c:pt>
                <c:pt idx="2">
                  <c:v>5832.0</c:v>
                </c:pt>
                <c:pt idx="3">
                  <c:v>6520.0</c:v>
                </c:pt>
                <c:pt idx="4">
                  <c:v>1970.0</c:v>
                </c:pt>
                <c:pt idx="5">
                  <c:v>0.0</c:v>
                </c:pt>
                <c:pt idx="6">
                  <c:v>0.0</c:v>
                </c:pt>
                <c:pt idx="7">
                  <c:v>2934.0</c:v>
                </c:pt>
                <c:pt idx="8">
                  <c:v>8118.0</c:v>
                </c:pt>
                <c:pt idx="9">
                  <c:v>7812.0</c:v>
                </c:pt>
                <c:pt idx="10">
                  <c:v>7345.0</c:v>
                </c:pt>
                <c:pt idx="11">
                  <c:v>2802.0</c:v>
                </c:pt>
              </c:numCache>
            </c:numRef>
          </c:val>
          <c:smooth val="0"/>
        </c:ser>
        <c:dLbls>
          <c:showLegendKey val="0"/>
          <c:showVal val="0"/>
          <c:showCatName val="0"/>
          <c:showSerName val="0"/>
          <c:showPercent val="0"/>
          <c:showBubbleSize val="0"/>
        </c:dLbls>
        <c:smooth val="0"/>
        <c:axId val="-2098689008"/>
        <c:axId val="-2098694800"/>
      </c:lineChart>
      <c:catAx>
        <c:axId val="-2098689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2098694800"/>
        <c:crosses val="autoZero"/>
        <c:auto val="1"/>
        <c:lblAlgn val="ctr"/>
        <c:lblOffset val="100"/>
        <c:noMultiLvlLbl val="0"/>
      </c:catAx>
      <c:valAx>
        <c:axId val="-2098694800"/>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98689008"/>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n-US"/>
              <a:t>Lemonade Revenue Forecast</a:t>
            </a:r>
          </a:p>
        </c:rich>
      </c:tx>
      <c:layout/>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lineChart>
        <c:grouping val="standard"/>
        <c:varyColors val="0"/>
        <c:ser>
          <c:idx val="0"/>
          <c:order val="0"/>
          <c:tx>
            <c:strRef>
              <c:f>Sheet1!$I$125</c:f>
              <c:strCache>
                <c:ptCount val="1"/>
                <c:pt idx="0">
                  <c:v>Rev 2018</c:v>
                </c:pt>
              </c:strCache>
            </c:strRef>
          </c:tx>
          <c:spPr>
            <a:ln w="38100" cap="rnd">
              <a:solidFill>
                <a:schemeClr val="accent2"/>
              </a:solidFill>
              <a:round/>
            </a:ln>
            <a:effectLst/>
          </c:spPr>
          <c:marker>
            <c:symbol val="none"/>
          </c:marker>
          <c:cat>
            <c:strRef>
              <c:f>Sheet1!$C$126:$C$137</c:f>
              <c:strCache>
                <c:ptCount val="12"/>
                <c:pt idx="0">
                  <c:v>Jan</c:v>
                </c:pt>
                <c:pt idx="1">
                  <c:v>Feb</c:v>
                </c:pt>
                <c:pt idx="2">
                  <c:v>Mar</c:v>
                </c:pt>
                <c:pt idx="3">
                  <c:v>Apr</c:v>
                </c:pt>
                <c:pt idx="4">
                  <c:v>May</c:v>
                </c:pt>
                <c:pt idx="5">
                  <c:v>Jun</c:v>
                </c:pt>
                <c:pt idx="6">
                  <c:v>July</c:v>
                </c:pt>
                <c:pt idx="7">
                  <c:v>Aug</c:v>
                </c:pt>
                <c:pt idx="8">
                  <c:v>Sep</c:v>
                </c:pt>
                <c:pt idx="9">
                  <c:v>Oct</c:v>
                </c:pt>
                <c:pt idx="10">
                  <c:v>Nov</c:v>
                </c:pt>
                <c:pt idx="11">
                  <c:v>Dec</c:v>
                </c:pt>
              </c:strCache>
            </c:strRef>
          </c:cat>
          <c:val>
            <c:numRef>
              <c:f>Sheet1!$I$126:$I$137</c:f>
              <c:numCache>
                <c:formatCode>General</c:formatCode>
                <c:ptCount val="12"/>
                <c:pt idx="0">
                  <c:v>68219.6529901894</c:v>
                </c:pt>
                <c:pt idx="1">
                  <c:v>94559.75281940325</c:v>
                </c:pt>
                <c:pt idx="2">
                  <c:v>93036.7384826559</c:v>
                </c:pt>
                <c:pt idx="3">
                  <c:v>212309.141440992</c:v>
                </c:pt>
                <c:pt idx="4">
                  <c:v>147440.310434451</c:v>
                </c:pt>
                <c:pt idx="5">
                  <c:v>95207.92268579861</c:v>
                </c:pt>
                <c:pt idx="6">
                  <c:v>96118.3775060885</c:v>
                </c:pt>
                <c:pt idx="7">
                  <c:v>192962.514406973</c:v>
                </c:pt>
                <c:pt idx="8">
                  <c:v>147877.170426283</c:v>
                </c:pt>
                <c:pt idx="9">
                  <c:v>174535.941572431</c:v>
                </c:pt>
                <c:pt idx="10">
                  <c:v>143197.069167258</c:v>
                </c:pt>
                <c:pt idx="11">
                  <c:v>41023.1879008649</c:v>
                </c:pt>
              </c:numCache>
            </c:numRef>
          </c:val>
          <c:smooth val="0"/>
        </c:ser>
        <c:ser>
          <c:idx val="1"/>
          <c:order val="1"/>
          <c:tx>
            <c:strRef>
              <c:f>Sheet1!$J$125</c:f>
              <c:strCache>
                <c:ptCount val="1"/>
                <c:pt idx="0">
                  <c:v>Rev 2017</c:v>
                </c:pt>
              </c:strCache>
            </c:strRef>
          </c:tx>
          <c:spPr>
            <a:ln w="38100" cap="rnd">
              <a:solidFill>
                <a:srgbClr val="92D050"/>
              </a:solidFill>
              <a:round/>
            </a:ln>
            <a:effectLst/>
          </c:spPr>
          <c:marker>
            <c:symbol val="none"/>
          </c:marker>
          <c:cat>
            <c:strRef>
              <c:f>Sheet1!$C$126:$C$137</c:f>
              <c:strCache>
                <c:ptCount val="12"/>
                <c:pt idx="0">
                  <c:v>Jan</c:v>
                </c:pt>
                <c:pt idx="1">
                  <c:v>Feb</c:v>
                </c:pt>
                <c:pt idx="2">
                  <c:v>Mar</c:v>
                </c:pt>
                <c:pt idx="3">
                  <c:v>Apr</c:v>
                </c:pt>
                <c:pt idx="4">
                  <c:v>May</c:v>
                </c:pt>
                <c:pt idx="5">
                  <c:v>Jun</c:v>
                </c:pt>
                <c:pt idx="6">
                  <c:v>July</c:v>
                </c:pt>
                <c:pt idx="7">
                  <c:v>Aug</c:v>
                </c:pt>
                <c:pt idx="8">
                  <c:v>Sep</c:v>
                </c:pt>
                <c:pt idx="9">
                  <c:v>Oct</c:v>
                </c:pt>
                <c:pt idx="10">
                  <c:v>Nov</c:v>
                </c:pt>
                <c:pt idx="11">
                  <c:v>Dec</c:v>
                </c:pt>
              </c:strCache>
            </c:strRef>
          </c:cat>
          <c:val>
            <c:numRef>
              <c:f>Sheet1!$J$126:$J$137</c:f>
              <c:numCache>
                <c:formatCode>General</c:formatCode>
                <c:ptCount val="12"/>
                <c:pt idx="0">
                  <c:v>143352.25</c:v>
                </c:pt>
                <c:pt idx="1">
                  <c:v>169833.52</c:v>
                </c:pt>
                <c:pt idx="2">
                  <c:v>169626.26</c:v>
                </c:pt>
                <c:pt idx="3">
                  <c:v>204513.07</c:v>
                </c:pt>
                <c:pt idx="4">
                  <c:v>104187.92</c:v>
                </c:pt>
                <c:pt idx="5">
                  <c:v>71890.02</c:v>
                </c:pt>
                <c:pt idx="6">
                  <c:v>72550.38</c:v>
                </c:pt>
                <c:pt idx="7">
                  <c:v>142880.18</c:v>
                </c:pt>
                <c:pt idx="8">
                  <c:v>171201.22</c:v>
                </c:pt>
                <c:pt idx="9">
                  <c:v>180054.7</c:v>
                </c:pt>
                <c:pt idx="10">
                  <c:v>143884.9</c:v>
                </c:pt>
                <c:pt idx="11">
                  <c:v>43731.0</c:v>
                </c:pt>
              </c:numCache>
            </c:numRef>
          </c:val>
          <c:smooth val="0"/>
        </c:ser>
        <c:ser>
          <c:idx val="2"/>
          <c:order val="2"/>
          <c:tx>
            <c:strRef>
              <c:f>Sheet1!$K$125</c:f>
              <c:strCache>
                <c:ptCount val="1"/>
                <c:pt idx="0">
                  <c:v>Rev 2016</c:v>
                </c:pt>
              </c:strCache>
            </c:strRef>
          </c:tx>
          <c:spPr>
            <a:ln w="38100" cap="rnd">
              <a:solidFill>
                <a:srgbClr val="FFC000"/>
              </a:solidFill>
              <a:round/>
            </a:ln>
            <a:effectLst/>
          </c:spPr>
          <c:marker>
            <c:symbol val="none"/>
          </c:marker>
          <c:cat>
            <c:strRef>
              <c:f>Sheet1!$C$126:$C$137</c:f>
              <c:strCache>
                <c:ptCount val="12"/>
                <c:pt idx="0">
                  <c:v>Jan</c:v>
                </c:pt>
                <c:pt idx="1">
                  <c:v>Feb</c:v>
                </c:pt>
                <c:pt idx="2">
                  <c:v>Mar</c:v>
                </c:pt>
                <c:pt idx="3">
                  <c:v>Apr</c:v>
                </c:pt>
                <c:pt idx="4">
                  <c:v>May</c:v>
                </c:pt>
                <c:pt idx="5">
                  <c:v>Jun</c:v>
                </c:pt>
                <c:pt idx="6">
                  <c:v>July</c:v>
                </c:pt>
                <c:pt idx="7">
                  <c:v>Aug</c:v>
                </c:pt>
                <c:pt idx="8">
                  <c:v>Sep</c:v>
                </c:pt>
                <c:pt idx="9">
                  <c:v>Oct</c:v>
                </c:pt>
                <c:pt idx="10">
                  <c:v>Nov</c:v>
                </c:pt>
                <c:pt idx="11">
                  <c:v>Dec</c:v>
                </c:pt>
              </c:strCache>
            </c:strRef>
          </c:cat>
          <c:val>
            <c:numRef>
              <c:f>Sheet1!$K$126:$K$137</c:f>
              <c:numCache>
                <c:formatCode>General</c:formatCode>
                <c:ptCount val="12"/>
                <c:pt idx="0">
                  <c:v>147557.66</c:v>
                </c:pt>
                <c:pt idx="1">
                  <c:v>147557.66</c:v>
                </c:pt>
                <c:pt idx="2">
                  <c:v>202121.44</c:v>
                </c:pt>
                <c:pt idx="3">
                  <c:v>236787.67</c:v>
                </c:pt>
                <c:pt idx="4">
                  <c:v>107048.2</c:v>
                </c:pt>
                <c:pt idx="5">
                  <c:v>74884.48</c:v>
                </c:pt>
                <c:pt idx="6">
                  <c:v>68658.49000000001</c:v>
                </c:pt>
                <c:pt idx="7">
                  <c:v>154481.49</c:v>
                </c:pt>
                <c:pt idx="8">
                  <c:v>199589.01</c:v>
                </c:pt>
                <c:pt idx="9">
                  <c:v>198081.68</c:v>
                </c:pt>
                <c:pt idx="10">
                  <c:v>180148.75</c:v>
                </c:pt>
                <c:pt idx="11">
                  <c:v>75720.5</c:v>
                </c:pt>
              </c:numCache>
            </c:numRef>
          </c:val>
          <c:smooth val="0"/>
        </c:ser>
        <c:dLbls>
          <c:showLegendKey val="0"/>
          <c:showVal val="0"/>
          <c:showCatName val="0"/>
          <c:showSerName val="0"/>
          <c:showPercent val="0"/>
          <c:showBubbleSize val="0"/>
        </c:dLbls>
        <c:smooth val="0"/>
        <c:axId val="-2089367888"/>
        <c:axId val="-2089372160"/>
      </c:lineChart>
      <c:catAx>
        <c:axId val="-208936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2089372160"/>
        <c:crosses val="autoZero"/>
        <c:auto val="1"/>
        <c:lblAlgn val="ctr"/>
        <c:lblOffset val="100"/>
        <c:noMultiLvlLbl val="0"/>
      </c:catAx>
      <c:valAx>
        <c:axId val="-2089372160"/>
        <c:scaling>
          <c:orientation val="minMax"/>
          <c:min val="50000.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89367888"/>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n-US" dirty="0"/>
              <a:t>Lemonade CC Forecast</a:t>
            </a:r>
          </a:p>
        </c:rich>
      </c:tx>
      <c:layout/>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lineChart>
        <c:grouping val="standard"/>
        <c:varyColors val="0"/>
        <c:ser>
          <c:idx val="0"/>
          <c:order val="0"/>
          <c:tx>
            <c:strRef>
              <c:f>Sheet1!$M$125</c:f>
              <c:strCache>
                <c:ptCount val="1"/>
                <c:pt idx="0">
                  <c:v>CC 2018</c:v>
                </c:pt>
              </c:strCache>
            </c:strRef>
          </c:tx>
          <c:spPr>
            <a:ln w="38100" cap="rnd">
              <a:solidFill>
                <a:schemeClr val="accent2"/>
              </a:solidFill>
              <a:round/>
            </a:ln>
            <a:effectLst/>
          </c:spPr>
          <c:marker>
            <c:symbol val="none"/>
          </c:marker>
          <c:cat>
            <c:strRef>
              <c:f>Sheet1!$C$126:$C$137</c:f>
              <c:strCache>
                <c:ptCount val="12"/>
                <c:pt idx="0">
                  <c:v>Jan</c:v>
                </c:pt>
                <c:pt idx="1">
                  <c:v>Feb</c:v>
                </c:pt>
                <c:pt idx="2">
                  <c:v>Mar</c:v>
                </c:pt>
                <c:pt idx="3">
                  <c:v>Apr</c:v>
                </c:pt>
                <c:pt idx="4">
                  <c:v>May</c:v>
                </c:pt>
                <c:pt idx="5">
                  <c:v>Jun</c:v>
                </c:pt>
                <c:pt idx="6">
                  <c:v>July</c:v>
                </c:pt>
                <c:pt idx="7">
                  <c:v>Aug</c:v>
                </c:pt>
                <c:pt idx="8">
                  <c:v>Sep</c:v>
                </c:pt>
                <c:pt idx="9">
                  <c:v>Oct</c:v>
                </c:pt>
                <c:pt idx="10">
                  <c:v>Nov</c:v>
                </c:pt>
                <c:pt idx="11">
                  <c:v>Dec</c:v>
                </c:pt>
              </c:strCache>
            </c:strRef>
          </c:cat>
          <c:val>
            <c:numRef>
              <c:f>Sheet1!$M$126:$M$137</c:f>
              <c:numCache>
                <c:formatCode>General</c:formatCode>
                <c:ptCount val="12"/>
                <c:pt idx="0">
                  <c:v>7549.21845193735</c:v>
                </c:pt>
                <c:pt idx="1">
                  <c:v>9147.361824472493</c:v>
                </c:pt>
                <c:pt idx="2">
                  <c:v>9669.00194003395</c:v>
                </c:pt>
                <c:pt idx="3">
                  <c:v>16677.660718235</c:v>
                </c:pt>
                <c:pt idx="4">
                  <c:v>11109.9229675446</c:v>
                </c:pt>
                <c:pt idx="5">
                  <c:v>7156.6155488247</c:v>
                </c:pt>
                <c:pt idx="6">
                  <c:v>7466.495793224917</c:v>
                </c:pt>
                <c:pt idx="7">
                  <c:v>13722.6582978257</c:v>
                </c:pt>
                <c:pt idx="8">
                  <c:v>13974.5741101133</c:v>
                </c:pt>
                <c:pt idx="9">
                  <c:v>14568.1692914681</c:v>
                </c:pt>
                <c:pt idx="10">
                  <c:v>12534.118823261</c:v>
                </c:pt>
                <c:pt idx="11">
                  <c:v>4025.37041586552</c:v>
                </c:pt>
              </c:numCache>
            </c:numRef>
          </c:val>
          <c:smooth val="0"/>
        </c:ser>
        <c:ser>
          <c:idx val="1"/>
          <c:order val="1"/>
          <c:tx>
            <c:strRef>
              <c:f>Sheet1!$N$125</c:f>
              <c:strCache>
                <c:ptCount val="1"/>
                <c:pt idx="0">
                  <c:v>CC 2017</c:v>
                </c:pt>
              </c:strCache>
            </c:strRef>
          </c:tx>
          <c:spPr>
            <a:ln w="38100" cap="rnd">
              <a:solidFill>
                <a:srgbClr val="92D050"/>
              </a:solidFill>
              <a:round/>
            </a:ln>
            <a:effectLst/>
          </c:spPr>
          <c:marker>
            <c:symbol val="none"/>
          </c:marker>
          <c:cat>
            <c:strRef>
              <c:f>Sheet1!$C$126:$C$137</c:f>
              <c:strCache>
                <c:ptCount val="12"/>
                <c:pt idx="0">
                  <c:v>Jan</c:v>
                </c:pt>
                <c:pt idx="1">
                  <c:v>Feb</c:v>
                </c:pt>
                <c:pt idx="2">
                  <c:v>Mar</c:v>
                </c:pt>
                <c:pt idx="3">
                  <c:v>Apr</c:v>
                </c:pt>
                <c:pt idx="4">
                  <c:v>May</c:v>
                </c:pt>
                <c:pt idx="5">
                  <c:v>Jun</c:v>
                </c:pt>
                <c:pt idx="6">
                  <c:v>July</c:v>
                </c:pt>
                <c:pt idx="7">
                  <c:v>Aug</c:v>
                </c:pt>
                <c:pt idx="8">
                  <c:v>Sep</c:v>
                </c:pt>
                <c:pt idx="9">
                  <c:v>Oct</c:v>
                </c:pt>
                <c:pt idx="10">
                  <c:v>Nov</c:v>
                </c:pt>
                <c:pt idx="11">
                  <c:v>Dec</c:v>
                </c:pt>
              </c:strCache>
            </c:strRef>
          </c:cat>
          <c:val>
            <c:numRef>
              <c:f>Sheet1!$N$126:$N$137</c:f>
              <c:numCache>
                <c:formatCode>General</c:formatCode>
                <c:ptCount val="12"/>
                <c:pt idx="0">
                  <c:v>12903.0</c:v>
                </c:pt>
                <c:pt idx="1">
                  <c:v>15277.0</c:v>
                </c:pt>
                <c:pt idx="2">
                  <c:v>15382.0</c:v>
                </c:pt>
                <c:pt idx="3">
                  <c:v>17811.0</c:v>
                </c:pt>
                <c:pt idx="4">
                  <c:v>8482.0</c:v>
                </c:pt>
                <c:pt idx="5">
                  <c:v>6157.0</c:v>
                </c:pt>
                <c:pt idx="6">
                  <c:v>5510.0</c:v>
                </c:pt>
                <c:pt idx="7">
                  <c:v>11776.0</c:v>
                </c:pt>
                <c:pt idx="8">
                  <c:v>14959.0</c:v>
                </c:pt>
                <c:pt idx="9">
                  <c:v>15677.0</c:v>
                </c:pt>
                <c:pt idx="10">
                  <c:v>12477.0</c:v>
                </c:pt>
                <c:pt idx="11">
                  <c:v>3638.0</c:v>
                </c:pt>
              </c:numCache>
            </c:numRef>
          </c:val>
          <c:smooth val="0"/>
        </c:ser>
        <c:ser>
          <c:idx val="2"/>
          <c:order val="2"/>
          <c:tx>
            <c:strRef>
              <c:f>Sheet1!$O$125</c:f>
              <c:strCache>
                <c:ptCount val="1"/>
                <c:pt idx="0">
                  <c:v>CC 2016</c:v>
                </c:pt>
              </c:strCache>
            </c:strRef>
          </c:tx>
          <c:spPr>
            <a:ln w="38100" cap="rnd">
              <a:solidFill>
                <a:srgbClr val="FFC000"/>
              </a:solidFill>
              <a:round/>
            </a:ln>
            <a:effectLst/>
          </c:spPr>
          <c:marker>
            <c:symbol val="none"/>
          </c:marker>
          <c:cat>
            <c:strRef>
              <c:f>Sheet1!$C$126:$C$137</c:f>
              <c:strCache>
                <c:ptCount val="12"/>
                <c:pt idx="0">
                  <c:v>Jan</c:v>
                </c:pt>
                <c:pt idx="1">
                  <c:v>Feb</c:v>
                </c:pt>
                <c:pt idx="2">
                  <c:v>Mar</c:v>
                </c:pt>
                <c:pt idx="3">
                  <c:v>Apr</c:v>
                </c:pt>
                <c:pt idx="4">
                  <c:v>May</c:v>
                </c:pt>
                <c:pt idx="5">
                  <c:v>Jun</c:v>
                </c:pt>
                <c:pt idx="6">
                  <c:v>July</c:v>
                </c:pt>
                <c:pt idx="7">
                  <c:v>Aug</c:v>
                </c:pt>
                <c:pt idx="8">
                  <c:v>Sep</c:v>
                </c:pt>
                <c:pt idx="9">
                  <c:v>Oct</c:v>
                </c:pt>
                <c:pt idx="10">
                  <c:v>Nov</c:v>
                </c:pt>
                <c:pt idx="11">
                  <c:v>Dec</c:v>
                </c:pt>
              </c:strCache>
            </c:strRef>
          </c:cat>
          <c:val>
            <c:numRef>
              <c:f>Sheet1!$O$126:$O$137</c:f>
              <c:numCache>
                <c:formatCode>General</c:formatCode>
                <c:ptCount val="12"/>
                <c:pt idx="0">
                  <c:v>14016.0</c:v>
                </c:pt>
                <c:pt idx="1">
                  <c:v>14016.0</c:v>
                </c:pt>
                <c:pt idx="2">
                  <c:v>18221.0</c:v>
                </c:pt>
                <c:pt idx="3">
                  <c:v>20947.0</c:v>
                </c:pt>
                <c:pt idx="4">
                  <c:v>9082.0</c:v>
                </c:pt>
                <c:pt idx="5">
                  <c:v>6536.0</c:v>
                </c:pt>
                <c:pt idx="6">
                  <c:v>6233.0</c:v>
                </c:pt>
                <c:pt idx="7">
                  <c:v>13432.0</c:v>
                </c:pt>
                <c:pt idx="8">
                  <c:v>18462.0</c:v>
                </c:pt>
                <c:pt idx="9">
                  <c:v>18116.0</c:v>
                </c:pt>
                <c:pt idx="10">
                  <c:v>16653.0</c:v>
                </c:pt>
                <c:pt idx="11">
                  <c:v>5893.0</c:v>
                </c:pt>
              </c:numCache>
            </c:numRef>
          </c:val>
          <c:smooth val="0"/>
        </c:ser>
        <c:dLbls>
          <c:showLegendKey val="0"/>
          <c:showVal val="0"/>
          <c:showCatName val="0"/>
          <c:showSerName val="0"/>
          <c:showPercent val="0"/>
          <c:showBubbleSize val="0"/>
        </c:dLbls>
        <c:smooth val="0"/>
        <c:axId val="-2098893136"/>
        <c:axId val="-2098901792"/>
      </c:lineChart>
      <c:catAx>
        <c:axId val="-2098893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2098901792"/>
        <c:crosses val="autoZero"/>
        <c:auto val="1"/>
        <c:lblAlgn val="ctr"/>
        <c:lblOffset val="100"/>
        <c:noMultiLvlLbl val="0"/>
      </c:catAx>
      <c:valAx>
        <c:axId val="-2098901792"/>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9889313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n-US" dirty="0"/>
              <a:t>Panda Express Rev Forecast</a:t>
            </a:r>
          </a:p>
        </c:rich>
      </c:tx>
      <c:layout/>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lineChart>
        <c:grouping val="standard"/>
        <c:varyColors val="0"/>
        <c:ser>
          <c:idx val="0"/>
          <c:order val="0"/>
          <c:tx>
            <c:strRef>
              <c:f>Sheet1!$I$162</c:f>
              <c:strCache>
                <c:ptCount val="1"/>
                <c:pt idx="0">
                  <c:v>Rev 2018</c:v>
                </c:pt>
              </c:strCache>
            </c:strRef>
          </c:tx>
          <c:spPr>
            <a:ln w="38100" cap="rnd">
              <a:solidFill>
                <a:schemeClr val="accent2"/>
              </a:solidFill>
              <a:round/>
            </a:ln>
            <a:effectLst/>
          </c:spPr>
          <c:marker>
            <c:symbol val="none"/>
          </c:marker>
          <c:cat>
            <c:strRef>
              <c:f>Sheet1!$C$163:$C$174</c:f>
              <c:strCache>
                <c:ptCount val="12"/>
                <c:pt idx="0">
                  <c:v>Jan</c:v>
                </c:pt>
                <c:pt idx="1">
                  <c:v>Feb</c:v>
                </c:pt>
                <c:pt idx="2">
                  <c:v>Mar</c:v>
                </c:pt>
                <c:pt idx="3">
                  <c:v>Apr</c:v>
                </c:pt>
                <c:pt idx="4">
                  <c:v>May</c:v>
                </c:pt>
                <c:pt idx="5">
                  <c:v>Jun</c:v>
                </c:pt>
                <c:pt idx="6">
                  <c:v>July</c:v>
                </c:pt>
                <c:pt idx="7">
                  <c:v>Aug</c:v>
                </c:pt>
                <c:pt idx="8">
                  <c:v>Sep</c:v>
                </c:pt>
                <c:pt idx="9">
                  <c:v>Oct</c:v>
                </c:pt>
                <c:pt idx="10">
                  <c:v>Nov</c:v>
                </c:pt>
                <c:pt idx="11">
                  <c:v>Dec</c:v>
                </c:pt>
              </c:strCache>
            </c:strRef>
          </c:cat>
          <c:val>
            <c:numRef>
              <c:f>Sheet1!$I$163:$I$174</c:f>
              <c:numCache>
                <c:formatCode>General</c:formatCode>
                <c:ptCount val="12"/>
                <c:pt idx="0">
                  <c:v>138690.199039594</c:v>
                </c:pt>
                <c:pt idx="1">
                  <c:v>124116.793104476</c:v>
                </c:pt>
                <c:pt idx="2">
                  <c:v>189142.828745634</c:v>
                </c:pt>
                <c:pt idx="3">
                  <c:v>200717.051962386</c:v>
                </c:pt>
                <c:pt idx="4">
                  <c:v>139390.045610554</c:v>
                </c:pt>
                <c:pt idx="5">
                  <c:v>72323.99149922274</c:v>
                </c:pt>
                <c:pt idx="6">
                  <c:v>73015.6140413157</c:v>
                </c:pt>
                <c:pt idx="7">
                  <c:v>146582.788004842</c:v>
                </c:pt>
                <c:pt idx="8">
                  <c:v>194099.740681411</c:v>
                </c:pt>
                <c:pt idx="9">
                  <c:v>229091.296299168</c:v>
                </c:pt>
                <c:pt idx="10">
                  <c:v>233917.86038</c:v>
                </c:pt>
                <c:pt idx="11">
                  <c:v>48267.1484593342</c:v>
                </c:pt>
              </c:numCache>
            </c:numRef>
          </c:val>
          <c:smooth val="0"/>
        </c:ser>
        <c:ser>
          <c:idx val="1"/>
          <c:order val="1"/>
          <c:tx>
            <c:strRef>
              <c:f>Sheet1!$J$162</c:f>
              <c:strCache>
                <c:ptCount val="1"/>
                <c:pt idx="0">
                  <c:v>Rev 2017</c:v>
                </c:pt>
              </c:strCache>
            </c:strRef>
          </c:tx>
          <c:spPr>
            <a:ln w="38100" cap="rnd">
              <a:solidFill>
                <a:srgbClr val="92D050"/>
              </a:solidFill>
              <a:round/>
            </a:ln>
            <a:effectLst/>
          </c:spPr>
          <c:marker>
            <c:symbol val="none"/>
          </c:marker>
          <c:cat>
            <c:strRef>
              <c:f>Sheet1!$C$163:$C$174</c:f>
              <c:strCache>
                <c:ptCount val="12"/>
                <c:pt idx="0">
                  <c:v>Jan</c:v>
                </c:pt>
                <c:pt idx="1">
                  <c:v>Feb</c:v>
                </c:pt>
                <c:pt idx="2">
                  <c:v>Mar</c:v>
                </c:pt>
                <c:pt idx="3">
                  <c:v>Apr</c:v>
                </c:pt>
                <c:pt idx="4">
                  <c:v>May</c:v>
                </c:pt>
                <c:pt idx="5">
                  <c:v>Jun</c:v>
                </c:pt>
                <c:pt idx="6">
                  <c:v>July</c:v>
                </c:pt>
                <c:pt idx="7">
                  <c:v>Aug</c:v>
                </c:pt>
                <c:pt idx="8">
                  <c:v>Sep</c:v>
                </c:pt>
                <c:pt idx="9">
                  <c:v>Oct</c:v>
                </c:pt>
                <c:pt idx="10">
                  <c:v>Nov</c:v>
                </c:pt>
                <c:pt idx="11">
                  <c:v>Dec</c:v>
                </c:pt>
              </c:strCache>
            </c:strRef>
          </c:cat>
          <c:val>
            <c:numRef>
              <c:f>Sheet1!$J$163:$J$174</c:f>
              <c:numCache>
                <c:formatCode>General</c:formatCode>
                <c:ptCount val="12"/>
                <c:pt idx="0">
                  <c:v>151799.35</c:v>
                </c:pt>
                <c:pt idx="1">
                  <c:v>166075.25</c:v>
                </c:pt>
                <c:pt idx="2">
                  <c:v>166349.45</c:v>
                </c:pt>
                <c:pt idx="3">
                  <c:v>177544.95</c:v>
                </c:pt>
                <c:pt idx="4">
                  <c:v>94625.24000000001</c:v>
                </c:pt>
                <c:pt idx="5">
                  <c:v>67017.83</c:v>
                </c:pt>
                <c:pt idx="6">
                  <c:v>64976.47</c:v>
                </c:pt>
                <c:pt idx="7">
                  <c:v>137769.74</c:v>
                </c:pt>
                <c:pt idx="8">
                  <c:v>191549.98</c:v>
                </c:pt>
                <c:pt idx="9">
                  <c:v>198393.92</c:v>
                </c:pt>
                <c:pt idx="10">
                  <c:v>178397.76</c:v>
                </c:pt>
                <c:pt idx="11">
                  <c:v>65450.42</c:v>
                </c:pt>
              </c:numCache>
            </c:numRef>
          </c:val>
          <c:smooth val="0"/>
        </c:ser>
        <c:ser>
          <c:idx val="2"/>
          <c:order val="2"/>
          <c:tx>
            <c:strRef>
              <c:f>Sheet1!$K$162</c:f>
              <c:strCache>
                <c:ptCount val="1"/>
                <c:pt idx="0">
                  <c:v>Rev 2016</c:v>
                </c:pt>
              </c:strCache>
            </c:strRef>
          </c:tx>
          <c:spPr>
            <a:ln w="38100" cap="rnd">
              <a:solidFill>
                <a:srgbClr val="FFC000"/>
              </a:solidFill>
              <a:round/>
            </a:ln>
            <a:effectLst/>
          </c:spPr>
          <c:marker>
            <c:symbol val="none"/>
          </c:marker>
          <c:cat>
            <c:strRef>
              <c:f>Sheet1!$C$163:$C$174</c:f>
              <c:strCache>
                <c:ptCount val="12"/>
                <c:pt idx="0">
                  <c:v>Jan</c:v>
                </c:pt>
                <c:pt idx="1">
                  <c:v>Feb</c:v>
                </c:pt>
                <c:pt idx="2">
                  <c:v>Mar</c:v>
                </c:pt>
                <c:pt idx="3">
                  <c:v>Apr</c:v>
                </c:pt>
                <c:pt idx="4">
                  <c:v>May</c:v>
                </c:pt>
                <c:pt idx="5">
                  <c:v>Jun</c:v>
                </c:pt>
                <c:pt idx="6">
                  <c:v>July</c:v>
                </c:pt>
                <c:pt idx="7">
                  <c:v>Aug</c:v>
                </c:pt>
                <c:pt idx="8">
                  <c:v>Sep</c:v>
                </c:pt>
                <c:pt idx="9">
                  <c:v>Oct</c:v>
                </c:pt>
                <c:pt idx="10">
                  <c:v>Nov</c:v>
                </c:pt>
                <c:pt idx="11">
                  <c:v>Dec</c:v>
                </c:pt>
              </c:strCache>
            </c:strRef>
          </c:cat>
          <c:val>
            <c:numRef>
              <c:f>Sheet1!$K$163:$K$174</c:f>
              <c:numCache>
                <c:formatCode>General</c:formatCode>
                <c:ptCount val="12"/>
                <c:pt idx="0">
                  <c:v>141457.69</c:v>
                </c:pt>
                <c:pt idx="1">
                  <c:v>141457.69</c:v>
                </c:pt>
                <c:pt idx="2">
                  <c:v>183650.09</c:v>
                </c:pt>
                <c:pt idx="3">
                  <c:v>198304.33</c:v>
                </c:pt>
                <c:pt idx="4">
                  <c:v>96788.09</c:v>
                </c:pt>
                <c:pt idx="5">
                  <c:v>70841.19</c:v>
                </c:pt>
                <c:pt idx="6">
                  <c:v>72043.09</c:v>
                </c:pt>
                <c:pt idx="7">
                  <c:v>146477.83</c:v>
                </c:pt>
                <c:pt idx="8">
                  <c:v>197609.09</c:v>
                </c:pt>
                <c:pt idx="9">
                  <c:v>213173.94</c:v>
                </c:pt>
                <c:pt idx="10">
                  <c:v>192986.93</c:v>
                </c:pt>
                <c:pt idx="11">
                  <c:v>81553.62</c:v>
                </c:pt>
              </c:numCache>
            </c:numRef>
          </c:val>
          <c:smooth val="0"/>
        </c:ser>
        <c:dLbls>
          <c:showLegendKey val="0"/>
          <c:showVal val="0"/>
          <c:showCatName val="0"/>
          <c:showSerName val="0"/>
          <c:showPercent val="0"/>
          <c:showBubbleSize val="0"/>
        </c:dLbls>
        <c:smooth val="0"/>
        <c:axId val="-2040224352"/>
        <c:axId val="-2040219584"/>
      </c:lineChart>
      <c:catAx>
        <c:axId val="-2040224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2040219584"/>
        <c:crosses val="autoZero"/>
        <c:auto val="1"/>
        <c:lblAlgn val="ctr"/>
        <c:lblOffset val="100"/>
        <c:noMultiLvlLbl val="0"/>
      </c:catAx>
      <c:valAx>
        <c:axId val="-2040219584"/>
        <c:scaling>
          <c:orientation val="minMax"/>
          <c:min val="50000.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4022435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Reversed" id="21">
  <a:schemeClr val="accent1"/>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7DD111-34A5-AD40-993B-7BA5E3102B21}" type="doc">
      <dgm:prSet loTypeId="urn:microsoft.com/office/officeart/2005/8/layout/vProcess5" loCatId="" qsTypeId="urn:microsoft.com/office/officeart/2005/8/quickstyle/simple4" qsCatId="simple" csTypeId="urn:microsoft.com/office/officeart/2005/8/colors/accent0_1" csCatId="mainScheme" phldr="1"/>
      <dgm:spPr/>
      <dgm:t>
        <a:bodyPr/>
        <a:lstStyle/>
        <a:p>
          <a:endParaRPr lang="en-US"/>
        </a:p>
      </dgm:t>
    </dgm:pt>
    <dgm:pt modelId="{DDC50B25-8DBF-C840-9874-9E392EF049A5}">
      <dgm:prSet phldrT="[Text]" custT="1"/>
      <dgm:spPr/>
      <dgm:t>
        <a:bodyPr/>
        <a:lstStyle/>
        <a:p>
          <a:r>
            <a:rPr lang="en-US" altLang="zh-CN" sz="3800" dirty="0" smtClean="0"/>
            <a:t>Process</a:t>
          </a:r>
          <a:endParaRPr lang="en-US" sz="3800" dirty="0"/>
        </a:p>
      </dgm:t>
    </dgm:pt>
    <dgm:pt modelId="{3107AD13-372C-9843-9610-958B9E3F7CB8}" type="parTrans" cxnId="{52402241-BEF8-4B48-87B2-E9D1D3C5CB85}">
      <dgm:prSet/>
      <dgm:spPr/>
      <dgm:t>
        <a:bodyPr/>
        <a:lstStyle/>
        <a:p>
          <a:endParaRPr lang="en-US"/>
        </a:p>
      </dgm:t>
    </dgm:pt>
    <dgm:pt modelId="{C06491C4-AFC6-F947-BAC6-D37A84310D27}" type="sibTrans" cxnId="{52402241-BEF8-4B48-87B2-E9D1D3C5CB85}">
      <dgm:prSet/>
      <dgm:spPr/>
      <dgm:t>
        <a:bodyPr/>
        <a:lstStyle/>
        <a:p>
          <a:endParaRPr lang="en-US"/>
        </a:p>
      </dgm:t>
    </dgm:pt>
    <dgm:pt modelId="{08162D07-F498-A242-B590-C6A5C95EDB9F}">
      <dgm:prSet phldrT="[Text]" custT="1"/>
      <dgm:spPr/>
      <dgm:t>
        <a:bodyPr/>
        <a:lstStyle/>
        <a:p>
          <a:r>
            <a:rPr lang="en-US" altLang="zh-CN" sz="3800" dirty="0" smtClean="0"/>
            <a:t>Forecast</a:t>
          </a:r>
          <a:endParaRPr lang="en-US" sz="3800" dirty="0"/>
        </a:p>
      </dgm:t>
    </dgm:pt>
    <dgm:pt modelId="{1587EE4B-34F3-4F40-98BE-38B5B28DC5EF}" type="parTrans" cxnId="{505EF1AD-9A76-6647-8ED7-2BDC7D307F7A}">
      <dgm:prSet/>
      <dgm:spPr/>
      <dgm:t>
        <a:bodyPr/>
        <a:lstStyle/>
        <a:p>
          <a:endParaRPr lang="en-US"/>
        </a:p>
      </dgm:t>
    </dgm:pt>
    <dgm:pt modelId="{E17DAA02-6661-704C-BD1B-FC8DD5E4A8F7}" type="sibTrans" cxnId="{505EF1AD-9A76-6647-8ED7-2BDC7D307F7A}">
      <dgm:prSet/>
      <dgm:spPr/>
      <dgm:t>
        <a:bodyPr/>
        <a:lstStyle/>
        <a:p>
          <a:endParaRPr lang="en-US"/>
        </a:p>
      </dgm:t>
    </dgm:pt>
    <dgm:pt modelId="{457A3E9E-E66B-324C-BD32-CC93416FA44F}">
      <dgm:prSet phldrT="[Text]" custT="1"/>
      <dgm:spPr/>
      <dgm:t>
        <a:bodyPr/>
        <a:lstStyle/>
        <a:p>
          <a:r>
            <a:rPr lang="en-US" altLang="zh-CN" sz="3800" dirty="0" smtClean="0"/>
            <a:t>Solution</a:t>
          </a:r>
          <a:endParaRPr lang="en-US" sz="3800" dirty="0" smtClean="0"/>
        </a:p>
      </dgm:t>
    </dgm:pt>
    <dgm:pt modelId="{98097463-6E28-9745-914B-030371CD5B1A}" type="parTrans" cxnId="{F7E8964B-11BB-8348-AD0C-89EE45325E1C}">
      <dgm:prSet/>
      <dgm:spPr/>
      <dgm:t>
        <a:bodyPr/>
        <a:lstStyle/>
        <a:p>
          <a:endParaRPr lang="en-US"/>
        </a:p>
      </dgm:t>
    </dgm:pt>
    <dgm:pt modelId="{0B0C98F6-F68A-DE46-8D84-DA45839B969B}" type="sibTrans" cxnId="{F7E8964B-11BB-8348-AD0C-89EE45325E1C}">
      <dgm:prSet/>
      <dgm:spPr/>
      <dgm:t>
        <a:bodyPr/>
        <a:lstStyle/>
        <a:p>
          <a:endParaRPr lang="en-US"/>
        </a:p>
      </dgm:t>
    </dgm:pt>
    <dgm:pt modelId="{8A254ED0-27AD-D545-B3AE-E5D2F6CD2B6E}">
      <dgm:prSet/>
      <dgm:spPr/>
      <dgm:t>
        <a:bodyPr/>
        <a:lstStyle/>
        <a:p>
          <a:endParaRPr lang="en-US" dirty="0"/>
        </a:p>
      </dgm:t>
    </dgm:pt>
    <dgm:pt modelId="{338CF44F-4DFC-2244-BCA9-B8D85BD56FF4}" type="parTrans" cxnId="{EEBF7887-137E-6D48-9C99-EB992A6A6FCC}">
      <dgm:prSet/>
      <dgm:spPr/>
      <dgm:t>
        <a:bodyPr/>
        <a:lstStyle/>
        <a:p>
          <a:endParaRPr lang="en-US"/>
        </a:p>
      </dgm:t>
    </dgm:pt>
    <dgm:pt modelId="{B78AD9DF-C9E9-134C-96A2-F2BB170F844C}" type="sibTrans" cxnId="{EEBF7887-137E-6D48-9C99-EB992A6A6FCC}">
      <dgm:prSet/>
      <dgm:spPr/>
      <dgm:t>
        <a:bodyPr/>
        <a:lstStyle/>
        <a:p>
          <a:endParaRPr lang="en-US"/>
        </a:p>
      </dgm:t>
    </dgm:pt>
    <dgm:pt modelId="{B01AEDBA-1B10-DD4C-B651-46CDB0870236}" type="pres">
      <dgm:prSet presAssocID="{AB7DD111-34A5-AD40-993B-7BA5E3102B21}" presName="outerComposite" presStyleCnt="0">
        <dgm:presLayoutVars>
          <dgm:chMax val="5"/>
          <dgm:dir/>
          <dgm:resizeHandles val="exact"/>
        </dgm:presLayoutVars>
      </dgm:prSet>
      <dgm:spPr/>
      <dgm:t>
        <a:bodyPr/>
        <a:lstStyle/>
        <a:p>
          <a:endParaRPr lang="en-US"/>
        </a:p>
      </dgm:t>
    </dgm:pt>
    <dgm:pt modelId="{BFAB5D39-1347-4D4B-9A1B-45A630285537}" type="pres">
      <dgm:prSet presAssocID="{AB7DD111-34A5-AD40-993B-7BA5E3102B21}" presName="dummyMaxCanvas" presStyleCnt="0">
        <dgm:presLayoutVars/>
      </dgm:prSet>
      <dgm:spPr/>
    </dgm:pt>
    <dgm:pt modelId="{5F375D60-02FE-884B-A090-46F797711E5C}" type="pres">
      <dgm:prSet presAssocID="{AB7DD111-34A5-AD40-993B-7BA5E3102B21}" presName="FourNodes_1" presStyleLbl="node1" presStyleIdx="0" presStyleCnt="4">
        <dgm:presLayoutVars>
          <dgm:bulletEnabled val="1"/>
        </dgm:presLayoutVars>
      </dgm:prSet>
      <dgm:spPr/>
      <dgm:t>
        <a:bodyPr/>
        <a:lstStyle/>
        <a:p>
          <a:endParaRPr lang="en-US"/>
        </a:p>
      </dgm:t>
    </dgm:pt>
    <dgm:pt modelId="{6EA6F705-7C0D-EF4F-A85B-DED394FE0C36}" type="pres">
      <dgm:prSet presAssocID="{AB7DD111-34A5-AD40-993B-7BA5E3102B21}" presName="FourNodes_2" presStyleLbl="node1" presStyleIdx="1" presStyleCnt="4">
        <dgm:presLayoutVars>
          <dgm:bulletEnabled val="1"/>
        </dgm:presLayoutVars>
      </dgm:prSet>
      <dgm:spPr/>
      <dgm:t>
        <a:bodyPr/>
        <a:lstStyle/>
        <a:p>
          <a:endParaRPr lang="en-US"/>
        </a:p>
      </dgm:t>
    </dgm:pt>
    <dgm:pt modelId="{590EC2D5-30A5-434E-A3A6-12BABDA0CFCE}" type="pres">
      <dgm:prSet presAssocID="{AB7DD111-34A5-AD40-993B-7BA5E3102B21}" presName="FourNodes_3" presStyleLbl="node1" presStyleIdx="2" presStyleCnt="4">
        <dgm:presLayoutVars>
          <dgm:bulletEnabled val="1"/>
        </dgm:presLayoutVars>
      </dgm:prSet>
      <dgm:spPr/>
      <dgm:t>
        <a:bodyPr/>
        <a:lstStyle/>
        <a:p>
          <a:endParaRPr lang="en-US"/>
        </a:p>
      </dgm:t>
    </dgm:pt>
    <dgm:pt modelId="{C7DCCB6C-6C59-1C48-B15B-7E75E74FD564}" type="pres">
      <dgm:prSet presAssocID="{AB7DD111-34A5-AD40-993B-7BA5E3102B21}" presName="FourNodes_4" presStyleLbl="node1" presStyleIdx="3" presStyleCnt="4">
        <dgm:presLayoutVars>
          <dgm:bulletEnabled val="1"/>
        </dgm:presLayoutVars>
      </dgm:prSet>
      <dgm:spPr/>
      <dgm:t>
        <a:bodyPr/>
        <a:lstStyle/>
        <a:p>
          <a:endParaRPr lang="en-US"/>
        </a:p>
      </dgm:t>
    </dgm:pt>
    <dgm:pt modelId="{EBF826A0-90E9-894F-856D-E4F9E3EB63CC}" type="pres">
      <dgm:prSet presAssocID="{AB7DD111-34A5-AD40-993B-7BA5E3102B21}" presName="FourConn_1-2" presStyleLbl="fgAccFollowNode1" presStyleIdx="0" presStyleCnt="3">
        <dgm:presLayoutVars>
          <dgm:bulletEnabled val="1"/>
        </dgm:presLayoutVars>
      </dgm:prSet>
      <dgm:spPr/>
      <dgm:t>
        <a:bodyPr/>
        <a:lstStyle/>
        <a:p>
          <a:endParaRPr lang="en-US"/>
        </a:p>
      </dgm:t>
    </dgm:pt>
    <dgm:pt modelId="{BA4A9E94-94FF-3040-AF24-BB8CCC8FEA92}" type="pres">
      <dgm:prSet presAssocID="{AB7DD111-34A5-AD40-993B-7BA5E3102B21}" presName="FourConn_2-3" presStyleLbl="fgAccFollowNode1" presStyleIdx="1" presStyleCnt="3">
        <dgm:presLayoutVars>
          <dgm:bulletEnabled val="1"/>
        </dgm:presLayoutVars>
      </dgm:prSet>
      <dgm:spPr/>
      <dgm:t>
        <a:bodyPr/>
        <a:lstStyle/>
        <a:p>
          <a:endParaRPr lang="en-US"/>
        </a:p>
      </dgm:t>
    </dgm:pt>
    <dgm:pt modelId="{F76F5DD6-DC26-FB46-80DB-E73B3D72DCE6}" type="pres">
      <dgm:prSet presAssocID="{AB7DD111-34A5-AD40-993B-7BA5E3102B21}" presName="FourConn_3-4" presStyleLbl="fgAccFollowNode1" presStyleIdx="2" presStyleCnt="3">
        <dgm:presLayoutVars>
          <dgm:bulletEnabled val="1"/>
        </dgm:presLayoutVars>
      </dgm:prSet>
      <dgm:spPr/>
      <dgm:t>
        <a:bodyPr/>
        <a:lstStyle/>
        <a:p>
          <a:endParaRPr lang="en-US"/>
        </a:p>
      </dgm:t>
    </dgm:pt>
    <dgm:pt modelId="{66BAADB4-AD70-2F41-AA17-13F85D06A8BD}" type="pres">
      <dgm:prSet presAssocID="{AB7DD111-34A5-AD40-993B-7BA5E3102B21}" presName="FourNodes_1_text" presStyleLbl="node1" presStyleIdx="3" presStyleCnt="4">
        <dgm:presLayoutVars>
          <dgm:bulletEnabled val="1"/>
        </dgm:presLayoutVars>
      </dgm:prSet>
      <dgm:spPr/>
      <dgm:t>
        <a:bodyPr/>
        <a:lstStyle/>
        <a:p>
          <a:endParaRPr lang="en-US"/>
        </a:p>
      </dgm:t>
    </dgm:pt>
    <dgm:pt modelId="{9D028718-1D50-9649-8F16-8B6A081C4B5C}" type="pres">
      <dgm:prSet presAssocID="{AB7DD111-34A5-AD40-993B-7BA5E3102B21}" presName="FourNodes_2_text" presStyleLbl="node1" presStyleIdx="3" presStyleCnt="4">
        <dgm:presLayoutVars>
          <dgm:bulletEnabled val="1"/>
        </dgm:presLayoutVars>
      </dgm:prSet>
      <dgm:spPr/>
      <dgm:t>
        <a:bodyPr/>
        <a:lstStyle/>
        <a:p>
          <a:endParaRPr lang="en-US"/>
        </a:p>
      </dgm:t>
    </dgm:pt>
    <dgm:pt modelId="{2B8DC952-53CD-3444-9D35-45F3455F322D}" type="pres">
      <dgm:prSet presAssocID="{AB7DD111-34A5-AD40-993B-7BA5E3102B21}" presName="FourNodes_3_text" presStyleLbl="node1" presStyleIdx="3" presStyleCnt="4">
        <dgm:presLayoutVars>
          <dgm:bulletEnabled val="1"/>
        </dgm:presLayoutVars>
      </dgm:prSet>
      <dgm:spPr/>
      <dgm:t>
        <a:bodyPr/>
        <a:lstStyle/>
        <a:p>
          <a:endParaRPr lang="en-US"/>
        </a:p>
      </dgm:t>
    </dgm:pt>
    <dgm:pt modelId="{EFD349D5-DC88-D142-AB6B-80CE6F0283F6}" type="pres">
      <dgm:prSet presAssocID="{AB7DD111-34A5-AD40-993B-7BA5E3102B21}" presName="FourNodes_4_text" presStyleLbl="node1" presStyleIdx="3" presStyleCnt="4">
        <dgm:presLayoutVars>
          <dgm:bulletEnabled val="1"/>
        </dgm:presLayoutVars>
      </dgm:prSet>
      <dgm:spPr/>
      <dgm:t>
        <a:bodyPr/>
        <a:lstStyle/>
        <a:p>
          <a:endParaRPr lang="en-US"/>
        </a:p>
      </dgm:t>
    </dgm:pt>
  </dgm:ptLst>
  <dgm:cxnLst>
    <dgm:cxn modelId="{9AA3752A-58FA-944E-8B14-4196C50BDDAA}" type="presOf" srcId="{457A3E9E-E66B-324C-BD32-CC93416FA44F}" destId="{2B8DC952-53CD-3444-9D35-45F3455F322D}" srcOrd="1" destOrd="0" presId="urn:microsoft.com/office/officeart/2005/8/layout/vProcess5"/>
    <dgm:cxn modelId="{EEBF7887-137E-6D48-9C99-EB992A6A6FCC}" srcId="{AB7DD111-34A5-AD40-993B-7BA5E3102B21}" destId="{8A254ED0-27AD-D545-B3AE-E5D2F6CD2B6E}" srcOrd="3" destOrd="0" parTransId="{338CF44F-4DFC-2244-BCA9-B8D85BD56FF4}" sibTransId="{B78AD9DF-C9E9-134C-96A2-F2BB170F844C}"/>
    <dgm:cxn modelId="{EEFEF9B8-767D-324C-8461-912AAB076F75}" type="presOf" srcId="{DDC50B25-8DBF-C840-9874-9E392EF049A5}" destId="{5F375D60-02FE-884B-A090-46F797711E5C}" srcOrd="0" destOrd="0" presId="urn:microsoft.com/office/officeart/2005/8/layout/vProcess5"/>
    <dgm:cxn modelId="{D51AEB09-6EB5-4E44-9B0B-09A1A5B83847}" type="presOf" srcId="{8A254ED0-27AD-D545-B3AE-E5D2F6CD2B6E}" destId="{EFD349D5-DC88-D142-AB6B-80CE6F0283F6}" srcOrd="1" destOrd="0" presId="urn:microsoft.com/office/officeart/2005/8/layout/vProcess5"/>
    <dgm:cxn modelId="{3A3BD38A-1533-0944-B847-6EAD664EF415}" type="presOf" srcId="{C06491C4-AFC6-F947-BAC6-D37A84310D27}" destId="{EBF826A0-90E9-894F-856D-E4F9E3EB63CC}" srcOrd="0" destOrd="0" presId="urn:microsoft.com/office/officeart/2005/8/layout/vProcess5"/>
    <dgm:cxn modelId="{36CA2D14-5ABE-DC4F-BE19-B3F8E1C2059C}" type="presOf" srcId="{8A254ED0-27AD-D545-B3AE-E5D2F6CD2B6E}" destId="{C7DCCB6C-6C59-1C48-B15B-7E75E74FD564}" srcOrd="0" destOrd="0" presId="urn:microsoft.com/office/officeart/2005/8/layout/vProcess5"/>
    <dgm:cxn modelId="{F8EF2B5A-FAA2-CF4D-83D5-77ECBD736CEF}" type="presOf" srcId="{0B0C98F6-F68A-DE46-8D84-DA45839B969B}" destId="{F76F5DD6-DC26-FB46-80DB-E73B3D72DCE6}" srcOrd="0" destOrd="0" presId="urn:microsoft.com/office/officeart/2005/8/layout/vProcess5"/>
    <dgm:cxn modelId="{F7E8964B-11BB-8348-AD0C-89EE45325E1C}" srcId="{AB7DD111-34A5-AD40-993B-7BA5E3102B21}" destId="{457A3E9E-E66B-324C-BD32-CC93416FA44F}" srcOrd="2" destOrd="0" parTransId="{98097463-6E28-9745-914B-030371CD5B1A}" sibTransId="{0B0C98F6-F68A-DE46-8D84-DA45839B969B}"/>
    <dgm:cxn modelId="{C1D493EE-9BA6-6F44-8128-7705BC608A9A}" type="presOf" srcId="{AB7DD111-34A5-AD40-993B-7BA5E3102B21}" destId="{B01AEDBA-1B10-DD4C-B651-46CDB0870236}" srcOrd="0" destOrd="0" presId="urn:microsoft.com/office/officeart/2005/8/layout/vProcess5"/>
    <dgm:cxn modelId="{E4E3A670-2BB0-9542-B121-FDB7D8276854}" type="presOf" srcId="{08162D07-F498-A242-B590-C6A5C95EDB9F}" destId="{9D028718-1D50-9649-8F16-8B6A081C4B5C}" srcOrd="1" destOrd="0" presId="urn:microsoft.com/office/officeart/2005/8/layout/vProcess5"/>
    <dgm:cxn modelId="{52402241-BEF8-4B48-87B2-E9D1D3C5CB85}" srcId="{AB7DD111-34A5-AD40-993B-7BA5E3102B21}" destId="{DDC50B25-8DBF-C840-9874-9E392EF049A5}" srcOrd="0" destOrd="0" parTransId="{3107AD13-372C-9843-9610-958B9E3F7CB8}" sibTransId="{C06491C4-AFC6-F947-BAC6-D37A84310D27}"/>
    <dgm:cxn modelId="{79C0F950-3943-CA44-B2D3-F39A05202650}" type="presOf" srcId="{DDC50B25-8DBF-C840-9874-9E392EF049A5}" destId="{66BAADB4-AD70-2F41-AA17-13F85D06A8BD}" srcOrd="1" destOrd="0" presId="urn:microsoft.com/office/officeart/2005/8/layout/vProcess5"/>
    <dgm:cxn modelId="{505EF1AD-9A76-6647-8ED7-2BDC7D307F7A}" srcId="{AB7DD111-34A5-AD40-993B-7BA5E3102B21}" destId="{08162D07-F498-A242-B590-C6A5C95EDB9F}" srcOrd="1" destOrd="0" parTransId="{1587EE4B-34F3-4F40-98BE-38B5B28DC5EF}" sibTransId="{E17DAA02-6661-704C-BD1B-FC8DD5E4A8F7}"/>
    <dgm:cxn modelId="{7D71BCB4-24BB-344E-B957-2F74C1D05A8D}" type="presOf" srcId="{E17DAA02-6661-704C-BD1B-FC8DD5E4A8F7}" destId="{BA4A9E94-94FF-3040-AF24-BB8CCC8FEA92}" srcOrd="0" destOrd="0" presId="urn:microsoft.com/office/officeart/2005/8/layout/vProcess5"/>
    <dgm:cxn modelId="{D39B696D-7277-7943-B1B3-14C26695C586}" type="presOf" srcId="{08162D07-F498-A242-B590-C6A5C95EDB9F}" destId="{6EA6F705-7C0D-EF4F-A85B-DED394FE0C36}" srcOrd="0" destOrd="0" presId="urn:microsoft.com/office/officeart/2005/8/layout/vProcess5"/>
    <dgm:cxn modelId="{837C50C2-9B0F-804C-9F4A-71BFAEEBEDC1}" type="presOf" srcId="{457A3E9E-E66B-324C-BD32-CC93416FA44F}" destId="{590EC2D5-30A5-434E-A3A6-12BABDA0CFCE}" srcOrd="0" destOrd="0" presId="urn:microsoft.com/office/officeart/2005/8/layout/vProcess5"/>
    <dgm:cxn modelId="{C69660FA-08FC-8A45-A551-61E373B88A05}" type="presParOf" srcId="{B01AEDBA-1B10-DD4C-B651-46CDB0870236}" destId="{BFAB5D39-1347-4D4B-9A1B-45A630285537}" srcOrd="0" destOrd="0" presId="urn:microsoft.com/office/officeart/2005/8/layout/vProcess5"/>
    <dgm:cxn modelId="{C02AF244-6E0F-3A42-B401-1ED65472425C}" type="presParOf" srcId="{B01AEDBA-1B10-DD4C-B651-46CDB0870236}" destId="{5F375D60-02FE-884B-A090-46F797711E5C}" srcOrd="1" destOrd="0" presId="urn:microsoft.com/office/officeart/2005/8/layout/vProcess5"/>
    <dgm:cxn modelId="{6AA0C054-6C78-964E-B728-38EC1AD7B08A}" type="presParOf" srcId="{B01AEDBA-1B10-DD4C-B651-46CDB0870236}" destId="{6EA6F705-7C0D-EF4F-A85B-DED394FE0C36}" srcOrd="2" destOrd="0" presId="urn:microsoft.com/office/officeart/2005/8/layout/vProcess5"/>
    <dgm:cxn modelId="{59931461-883C-B14B-9E7A-E57F4EC7BFE6}" type="presParOf" srcId="{B01AEDBA-1B10-DD4C-B651-46CDB0870236}" destId="{590EC2D5-30A5-434E-A3A6-12BABDA0CFCE}" srcOrd="3" destOrd="0" presId="urn:microsoft.com/office/officeart/2005/8/layout/vProcess5"/>
    <dgm:cxn modelId="{1BB5CD52-C905-D048-80BE-BEFE21B04D40}" type="presParOf" srcId="{B01AEDBA-1B10-DD4C-B651-46CDB0870236}" destId="{C7DCCB6C-6C59-1C48-B15B-7E75E74FD564}" srcOrd="4" destOrd="0" presId="urn:microsoft.com/office/officeart/2005/8/layout/vProcess5"/>
    <dgm:cxn modelId="{E1B82C6B-B3D8-4C4A-B572-DA3AFF1D9DDA}" type="presParOf" srcId="{B01AEDBA-1B10-DD4C-B651-46CDB0870236}" destId="{EBF826A0-90E9-894F-856D-E4F9E3EB63CC}" srcOrd="5" destOrd="0" presId="urn:microsoft.com/office/officeart/2005/8/layout/vProcess5"/>
    <dgm:cxn modelId="{70C0C751-CDD1-3B4D-83A7-FC70DBF3A9DF}" type="presParOf" srcId="{B01AEDBA-1B10-DD4C-B651-46CDB0870236}" destId="{BA4A9E94-94FF-3040-AF24-BB8CCC8FEA92}" srcOrd="6" destOrd="0" presId="urn:microsoft.com/office/officeart/2005/8/layout/vProcess5"/>
    <dgm:cxn modelId="{C64F0721-2E16-C44F-A6EC-96C6D356161E}" type="presParOf" srcId="{B01AEDBA-1B10-DD4C-B651-46CDB0870236}" destId="{F76F5DD6-DC26-FB46-80DB-E73B3D72DCE6}" srcOrd="7" destOrd="0" presId="urn:microsoft.com/office/officeart/2005/8/layout/vProcess5"/>
    <dgm:cxn modelId="{6186A3DB-C000-0D45-BF24-7EC956A7FDA9}" type="presParOf" srcId="{B01AEDBA-1B10-DD4C-B651-46CDB0870236}" destId="{66BAADB4-AD70-2F41-AA17-13F85D06A8BD}" srcOrd="8" destOrd="0" presId="urn:microsoft.com/office/officeart/2005/8/layout/vProcess5"/>
    <dgm:cxn modelId="{53E9CA54-3577-C44D-B142-2FFA33C509D0}" type="presParOf" srcId="{B01AEDBA-1B10-DD4C-B651-46CDB0870236}" destId="{9D028718-1D50-9649-8F16-8B6A081C4B5C}" srcOrd="9" destOrd="0" presId="urn:microsoft.com/office/officeart/2005/8/layout/vProcess5"/>
    <dgm:cxn modelId="{0EE9A2A6-2E66-D148-9A9D-036A0F5FB7A8}" type="presParOf" srcId="{B01AEDBA-1B10-DD4C-B651-46CDB0870236}" destId="{2B8DC952-53CD-3444-9D35-45F3455F322D}" srcOrd="10" destOrd="0" presId="urn:microsoft.com/office/officeart/2005/8/layout/vProcess5"/>
    <dgm:cxn modelId="{78DC3DDC-753F-6C43-9820-044E82F02613}" type="presParOf" srcId="{B01AEDBA-1B10-DD4C-B651-46CDB0870236}" destId="{EFD349D5-DC88-D142-AB6B-80CE6F0283F6}"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375D60-02FE-884B-A090-46F797711E5C}">
      <dsp:nvSpPr>
        <dsp:cNvPr id="0" name=""/>
        <dsp:cNvSpPr/>
      </dsp:nvSpPr>
      <dsp:spPr>
        <a:xfrm>
          <a:off x="0" y="0"/>
          <a:ext cx="8046720" cy="891286"/>
        </a:xfrm>
        <a:prstGeom prst="roundRect">
          <a:avLst>
            <a:gd name="adj" fmla="val 10000"/>
          </a:avLst>
        </a:prstGeom>
        <a:blipFill rotWithShape="0">
          <a:blip xmlns:r="http://schemas.openxmlformats.org/officeDocument/2006/relationships" r:embed="rId1">
            <a:duotone>
              <a:schemeClr val="lt1">
                <a:hueOff val="0"/>
                <a:satOff val="0"/>
                <a:lumOff val="0"/>
                <a:alphaOff val="0"/>
                <a:shade val="36000"/>
                <a:satMod val="120000"/>
              </a:schemeClr>
              <a:schemeClr val="l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l" defTabSz="1689100">
            <a:lnSpc>
              <a:spcPct val="90000"/>
            </a:lnSpc>
            <a:spcBef>
              <a:spcPct val="0"/>
            </a:spcBef>
            <a:spcAft>
              <a:spcPct val="35000"/>
            </a:spcAft>
          </a:pPr>
          <a:r>
            <a:rPr lang="en-US" altLang="zh-CN" sz="3800" kern="1200" dirty="0" smtClean="0"/>
            <a:t>Process</a:t>
          </a:r>
          <a:endParaRPr lang="en-US" sz="3800" kern="1200" dirty="0"/>
        </a:p>
      </dsp:txBody>
      <dsp:txXfrm>
        <a:off x="26105" y="26105"/>
        <a:ext cx="7009638" cy="839076"/>
      </dsp:txXfrm>
    </dsp:sp>
    <dsp:sp modelId="{6EA6F705-7C0D-EF4F-A85B-DED394FE0C36}">
      <dsp:nvSpPr>
        <dsp:cNvPr id="0" name=""/>
        <dsp:cNvSpPr/>
      </dsp:nvSpPr>
      <dsp:spPr>
        <a:xfrm>
          <a:off x="673912" y="1053338"/>
          <a:ext cx="8046720" cy="891286"/>
        </a:xfrm>
        <a:prstGeom prst="roundRect">
          <a:avLst>
            <a:gd name="adj" fmla="val 10000"/>
          </a:avLst>
        </a:prstGeom>
        <a:blipFill rotWithShape="0">
          <a:blip xmlns:r="http://schemas.openxmlformats.org/officeDocument/2006/relationships" r:embed="rId1">
            <a:duotone>
              <a:schemeClr val="lt1">
                <a:hueOff val="0"/>
                <a:satOff val="0"/>
                <a:lumOff val="0"/>
                <a:alphaOff val="0"/>
                <a:shade val="36000"/>
                <a:satMod val="120000"/>
              </a:schemeClr>
              <a:schemeClr val="l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l" defTabSz="1689100">
            <a:lnSpc>
              <a:spcPct val="90000"/>
            </a:lnSpc>
            <a:spcBef>
              <a:spcPct val="0"/>
            </a:spcBef>
            <a:spcAft>
              <a:spcPct val="35000"/>
            </a:spcAft>
          </a:pPr>
          <a:r>
            <a:rPr lang="en-US" altLang="zh-CN" sz="3800" kern="1200" dirty="0" smtClean="0"/>
            <a:t>Forecast</a:t>
          </a:r>
          <a:endParaRPr lang="en-US" sz="3800" kern="1200" dirty="0"/>
        </a:p>
      </dsp:txBody>
      <dsp:txXfrm>
        <a:off x="700017" y="1079443"/>
        <a:ext cx="6741261" cy="839076"/>
      </dsp:txXfrm>
    </dsp:sp>
    <dsp:sp modelId="{590EC2D5-30A5-434E-A3A6-12BABDA0CFCE}">
      <dsp:nvSpPr>
        <dsp:cNvPr id="0" name=""/>
        <dsp:cNvSpPr/>
      </dsp:nvSpPr>
      <dsp:spPr>
        <a:xfrm>
          <a:off x="1337767" y="2106676"/>
          <a:ext cx="8046720" cy="891286"/>
        </a:xfrm>
        <a:prstGeom prst="roundRect">
          <a:avLst>
            <a:gd name="adj" fmla="val 10000"/>
          </a:avLst>
        </a:prstGeom>
        <a:blipFill rotWithShape="0">
          <a:blip xmlns:r="http://schemas.openxmlformats.org/officeDocument/2006/relationships" r:embed="rId1">
            <a:duotone>
              <a:schemeClr val="lt1">
                <a:hueOff val="0"/>
                <a:satOff val="0"/>
                <a:lumOff val="0"/>
                <a:alphaOff val="0"/>
                <a:shade val="36000"/>
                <a:satMod val="120000"/>
              </a:schemeClr>
              <a:schemeClr val="l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l" defTabSz="1689100">
            <a:lnSpc>
              <a:spcPct val="90000"/>
            </a:lnSpc>
            <a:spcBef>
              <a:spcPct val="0"/>
            </a:spcBef>
            <a:spcAft>
              <a:spcPct val="35000"/>
            </a:spcAft>
          </a:pPr>
          <a:r>
            <a:rPr lang="en-US" altLang="zh-CN" sz="3800" kern="1200" dirty="0" smtClean="0"/>
            <a:t>Solution</a:t>
          </a:r>
          <a:endParaRPr lang="en-US" sz="3800" kern="1200" dirty="0" smtClean="0"/>
        </a:p>
      </dsp:txBody>
      <dsp:txXfrm>
        <a:off x="1363872" y="2132781"/>
        <a:ext cx="6751319" cy="839076"/>
      </dsp:txXfrm>
    </dsp:sp>
    <dsp:sp modelId="{C7DCCB6C-6C59-1C48-B15B-7E75E74FD564}">
      <dsp:nvSpPr>
        <dsp:cNvPr id="0" name=""/>
        <dsp:cNvSpPr/>
      </dsp:nvSpPr>
      <dsp:spPr>
        <a:xfrm>
          <a:off x="2011680" y="3160014"/>
          <a:ext cx="8046720" cy="891286"/>
        </a:xfrm>
        <a:prstGeom prst="roundRect">
          <a:avLst>
            <a:gd name="adj" fmla="val 10000"/>
          </a:avLst>
        </a:prstGeom>
        <a:blipFill rotWithShape="0">
          <a:blip xmlns:r="http://schemas.openxmlformats.org/officeDocument/2006/relationships" r:embed="rId1">
            <a:duotone>
              <a:schemeClr val="lt1">
                <a:hueOff val="0"/>
                <a:satOff val="0"/>
                <a:lumOff val="0"/>
                <a:alphaOff val="0"/>
                <a:shade val="36000"/>
                <a:satMod val="120000"/>
              </a:schemeClr>
              <a:schemeClr val="l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endParaRPr lang="en-US" sz="3900" kern="1200" dirty="0"/>
        </a:p>
      </dsp:txBody>
      <dsp:txXfrm>
        <a:off x="2037785" y="3186119"/>
        <a:ext cx="6741261" cy="839076"/>
      </dsp:txXfrm>
    </dsp:sp>
    <dsp:sp modelId="{EBF826A0-90E9-894F-856D-E4F9E3EB63CC}">
      <dsp:nvSpPr>
        <dsp:cNvPr id="0" name=""/>
        <dsp:cNvSpPr/>
      </dsp:nvSpPr>
      <dsp:spPr>
        <a:xfrm>
          <a:off x="7467384" y="682644"/>
          <a:ext cx="579335" cy="579335"/>
        </a:xfrm>
        <a:prstGeom prst="downArrow">
          <a:avLst>
            <a:gd name="adj1" fmla="val 55000"/>
            <a:gd name="adj2" fmla="val 45000"/>
          </a:avLst>
        </a:prstGeom>
        <a:solidFill>
          <a:schemeClr val="lt1">
            <a:alpha val="90000"/>
            <a:tint val="40000"/>
            <a:hueOff val="0"/>
            <a:satOff val="0"/>
            <a:lumOff val="0"/>
            <a:alphaOff val="0"/>
          </a:schemeClr>
        </a:solidFill>
        <a:ln w="6350"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dsp:txBody>
      <dsp:txXfrm>
        <a:off x="7597734" y="682644"/>
        <a:ext cx="318635" cy="435950"/>
      </dsp:txXfrm>
    </dsp:sp>
    <dsp:sp modelId="{BA4A9E94-94FF-3040-AF24-BB8CCC8FEA92}">
      <dsp:nvSpPr>
        <dsp:cNvPr id="0" name=""/>
        <dsp:cNvSpPr/>
      </dsp:nvSpPr>
      <dsp:spPr>
        <a:xfrm>
          <a:off x="8141296" y="1735982"/>
          <a:ext cx="579335" cy="579335"/>
        </a:xfrm>
        <a:prstGeom prst="downArrow">
          <a:avLst>
            <a:gd name="adj1" fmla="val 55000"/>
            <a:gd name="adj2" fmla="val 45000"/>
          </a:avLst>
        </a:prstGeom>
        <a:solidFill>
          <a:schemeClr val="lt1">
            <a:alpha val="90000"/>
            <a:tint val="40000"/>
            <a:hueOff val="0"/>
            <a:satOff val="0"/>
            <a:lumOff val="0"/>
            <a:alphaOff val="0"/>
          </a:schemeClr>
        </a:solidFill>
        <a:ln w="6350"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dsp:txBody>
      <dsp:txXfrm>
        <a:off x="8271646" y="1735982"/>
        <a:ext cx="318635" cy="435950"/>
      </dsp:txXfrm>
    </dsp:sp>
    <dsp:sp modelId="{F76F5DD6-DC26-FB46-80DB-E73B3D72DCE6}">
      <dsp:nvSpPr>
        <dsp:cNvPr id="0" name=""/>
        <dsp:cNvSpPr/>
      </dsp:nvSpPr>
      <dsp:spPr>
        <a:xfrm>
          <a:off x="8805151" y="2789320"/>
          <a:ext cx="579335" cy="579335"/>
        </a:xfrm>
        <a:prstGeom prst="downArrow">
          <a:avLst>
            <a:gd name="adj1" fmla="val 55000"/>
            <a:gd name="adj2" fmla="val 45000"/>
          </a:avLst>
        </a:prstGeom>
        <a:solidFill>
          <a:schemeClr val="lt1">
            <a:alpha val="90000"/>
            <a:tint val="40000"/>
            <a:hueOff val="0"/>
            <a:satOff val="0"/>
            <a:lumOff val="0"/>
            <a:alphaOff val="0"/>
          </a:schemeClr>
        </a:solidFill>
        <a:ln w="6350"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dsp:txBody>
      <dsp:txXfrm>
        <a:off x="8935501" y="2789320"/>
        <a:ext cx="318635" cy="43595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278C6C-96F4-9C40-B583-BC3788D08DE2}" type="datetimeFigureOut">
              <a:rPr lang="en-US" smtClean="0"/>
              <a:t>3/23/18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9FD645-9911-E44C-AE94-D1E3C8BC2923}" type="slidenum">
              <a:rPr lang="en-US" smtClean="0"/>
              <a:t>‹#›</a:t>
            </a:fld>
            <a:endParaRPr lang="en-US"/>
          </a:p>
        </p:txBody>
      </p:sp>
    </p:spTree>
    <p:extLst>
      <p:ext uri="{BB962C8B-B14F-4D97-AF65-F5344CB8AC3E}">
        <p14:creationId xmlns:p14="http://schemas.microsoft.com/office/powerpoint/2010/main" val="276080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9FD645-9911-E44C-AE94-D1E3C8BC2923}" type="slidenum">
              <a:rPr lang="en-US" smtClean="0"/>
              <a:t>0</a:t>
            </a:fld>
            <a:endParaRPr lang="en-US"/>
          </a:p>
        </p:txBody>
      </p:sp>
    </p:spTree>
    <p:extLst>
      <p:ext uri="{BB962C8B-B14F-4D97-AF65-F5344CB8AC3E}">
        <p14:creationId xmlns:p14="http://schemas.microsoft.com/office/powerpoint/2010/main" val="1675906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sym typeface="Wingdings" charset="2"/>
              </a:rPr>
              <a:t>Same situation may also showed in Panda express, the customer counts in new </a:t>
            </a:r>
            <a:r>
              <a:rPr lang="en-US" sz="1200" kern="1200" dirty="0" smtClean="0">
                <a:solidFill>
                  <a:schemeClr val="tx1"/>
                </a:solidFill>
                <a:effectLst/>
                <a:latin typeface="+mn-lt"/>
                <a:ea typeface="+mn-ea"/>
                <a:cs typeface="+mn-cs"/>
              </a:rPr>
              <a:t>semester months showed</a:t>
            </a:r>
            <a:r>
              <a:rPr lang="en-US" sz="1200" kern="1200" baseline="0" dirty="0" smtClean="0">
                <a:solidFill>
                  <a:schemeClr val="tx1"/>
                </a:solidFill>
                <a:effectLst/>
                <a:latin typeface="+mn-lt"/>
                <a:ea typeface="+mn-ea"/>
                <a:cs typeface="+mn-cs"/>
              </a:rPr>
              <a:t> decrease sign </a:t>
            </a:r>
            <a:endParaRPr lang="en-US" sz="1200" kern="120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sym typeface="Wingdings" charset="2"/>
              </a:rPr>
              <a:t>And the reason behind maybe because customers get tired of same me</a:t>
            </a:r>
            <a:r>
              <a:rPr lang="en-US" altLang="zh-CN" sz="1200" kern="1200" baseline="0" dirty="0" smtClean="0">
                <a:solidFill>
                  <a:schemeClr val="tx1"/>
                </a:solidFill>
                <a:effectLst/>
                <a:latin typeface="+mn-lt"/>
                <a:ea typeface="+mn-ea"/>
                <a:cs typeface="+mn-cs"/>
                <a:sym typeface="Wingdings" charset="2"/>
              </a:rPr>
              <a:t>nu</a:t>
            </a:r>
            <a:r>
              <a:rPr lang="en-US" sz="1200" kern="1200" baseline="0" dirty="0" smtClean="0">
                <a:solidFill>
                  <a:schemeClr val="tx1"/>
                </a:solidFill>
                <a:effectLst/>
                <a:latin typeface="+mn-lt"/>
                <a:ea typeface="+mn-ea"/>
                <a:cs typeface="+mn-cs"/>
                <a:sym typeface="Wingdings" charset="2"/>
              </a:rPr>
              <a:t> </a:t>
            </a:r>
          </a:p>
          <a:p>
            <a:r>
              <a:rPr lang="en-US" sz="1200" kern="1200" baseline="0" dirty="0" smtClean="0">
                <a:solidFill>
                  <a:schemeClr val="tx1"/>
                </a:solidFill>
                <a:effectLst/>
                <a:latin typeface="+mn-lt"/>
                <a:ea typeface="+mn-ea"/>
                <a:cs typeface="+mn-cs"/>
                <a:sym typeface="Wingdings" charset="2"/>
              </a:rPr>
              <a:t>so instead they go for something new, like food truck or new restaurant at </a:t>
            </a:r>
            <a:r>
              <a:rPr lang="en-US" sz="1200" kern="1200" baseline="0" dirty="0" err="1" smtClean="0">
                <a:solidFill>
                  <a:schemeClr val="tx1"/>
                </a:solidFill>
                <a:effectLst/>
                <a:latin typeface="+mn-lt"/>
                <a:ea typeface="+mn-ea"/>
                <a:cs typeface="+mn-cs"/>
                <a:sym typeface="Wingdings" charset="2"/>
              </a:rPr>
              <a:t>figuora</a:t>
            </a:r>
            <a:r>
              <a:rPr lang="en-US" sz="1200" kern="1200" baseline="0" dirty="0" smtClean="0">
                <a:solidFill>
                  <a:schemeClr val="tx1"/>
                </a:solidFill>
                <a:effectLst/>
                <a:latin typeface="+mn-lt"/>
                <a:ea typeface="+mn-ea"/>
                <a:cs typeface="+mn-cs"/>
                <a:sym typeface="Wingdings" charset="2"/>
              </a:rPr>
              <a:t>.  </a:t>
            </a:r>
          </a:p>
          <a:p>
            <a:endParaRPr lang="en-US" sz="1200" kern="1200" baseline="0" dirty="0" smtClean="0">
              <a:solidFill>
                <a:schemeClr val="tx1"/>
              </a:solidFill>
              <a:effectLst/>
              <a:latin typeface="+mn-lt"/>
              <a:ea typeface="+mn-ea"/>
              <a:cs typeface="+mn-cs"/>
              <a:sym typeface="Wingdings" charset="2"/>
            </a:endParaRPr>
          </a:p>
          <a:p>
            <a:r>
              <a:rPr lang="en-US" sz="1200" kern="1200" baseline="0" dirty="0" smtClean="0">
                <a:solidFill>
                  <a:schemeClr val="tx1"/>
                </a:solidFill>
                <a:effectLst/>
                <a:latin typeface="+mn-lt"/>
                <a:ea typeface="+mn-ea"/>
                <a:cs typeface="+mn-cs"/>
                <a:sym typeface="Wingdings" charset="2"/>
              </a:rPr>
              <a:t>Since we see the transfer of customer behavior, thus the advice we give would be </a:t>
            </a:r>
            <a:endParaRPr lang="en-US" sz="1200" kern="1200" dirty="0" smtClean="0">
              <a:solidFill>
                <a:schemeClr val="tx1"/>
              </a:solidFill>
              <a:effectLst/>
              <a:latin typeface="+mn-lt"/>
              <a:ea typeface="+mn-ea"/>
              <a:cs typeface="+mn-cs"/>
              <a:sym typeface="Wingdings" charset="2"/>
            </a:endParaRPr>
          </a:p>
          <a:p>
            <a:pPr marL="171450" indent="-171450">
              <a:buFont typeface="Arial" charset="0"/>
              <a:buChar char="•"/>
            </a:pPr>
            <a:r>
              <a:rPr lang="en-US" sz="1200" kern="1200" dirty="0" smtClean="0">
                <a:solidFill>
                  <a:schemeClr val="tx1"/>
                </a:solidFill>
                <a:effectLst/>
                <a:latin typeface="+mn-lt"/>
                <a:ea typeface="+mn-ea"/>
                <a:cs typeface="+mn-cs"/>
                <a:sym typeface="Wingdings" charset="2"/>
              </a:rPr>
              <a:t>Develop</a:t>
            </a:r>
            <a:r>
              <a:rPr lang="en-US" sz="1200" kern="1200" baseline="0" dirty="0" smtClean="0">
                <a:solidFill>
                  <a:schemeClr val="tx1"/>
                </a:solidFill>
                <a:effectLst/>
                <a:latin typeface="+mn-lt"/>
                <a:ea typeface="+mn-ea"/>
                <a:cs typeface="+mn-cs"/>
                <a:sym typeface="Wingdings" charset="2"/>
              </a:rPr>
              <a:t> new product with diverse flavor and healthier element</a:t>
            </a:r>
          </a:p>
          <a:p>
            <a:pPr marL="171450" indent="-171450">
              <a:buFont typeface="Arial" charset="0"/>
              <a:buChar char="•"/>
            </a:pPr>
            <a:r>
              <a:rPr lang="en-US" sz="1200" kern="1200" baseline="0" dirty="0" smtClean="0">
                <a:solidFill>
                  <a:schemeClr val="tx1"/>
                </a:solidFill>
                <a:effectLst/>
                <a:latin typeface="+mn-lt"/>
                <a:ea typeface="+mn-ea"/>
                <a:cs typeface="+mn-cs"/>
                <a:sym typeface="Wingdings" charset="2"/>
              </a:rPr>
              <a:t>Provide promotion that lower the price or try sample session to attract customer back </a:t>
            </a:r>
          </a:p>
          <a:p>
            <a:pPr marL="171450" indent="-171450">
              <a:buFont typeface="Arial" charset="0"/>
              <a:buChar char="•"/>
            </a:pPr>
            <a:r>
              <a:rPr lang="en-US" sz="1200" kern="1200" baseline="0" dirty="0" smtClean="0">
                <a:solidFill>
                  <a:schemeClr val="tx1"/>
                </a:solidFill>
                <a:effectLst/>
                <a:latin typeface="+mn-lt"/>
                <a:ea typeface="+mn-ea"/>
                <a:cs typeface="+mn-cs"/>
                <a:sym typeface="Wingdings" charset="2"/>
              </a:rPr>
              <a:t>Contract the time that not many customers come to </a:t>
            </a:r>
            <a:r>
              <a:rPr lang="en-US" sz="1200" kern="1200" baseline="0" smtClean="0">
                <a:solidFill>
                  <a:schemeClr val="tx1"/>
                </a:solidFill>
                <a:effectLst/>
                <a:latin typeface="+mn-lt"/>
                <a:ea typeface="+mn-ea"/>
                <a:cs typeface="+mn-cs"/>
                <a:sym typeface="Wingdings" charset="2"/>
              </a:rPr>
              <a:t>reduce variable cost</a:t>
            </a:r>
            <a:endParaRPr lang="en-US" sz="1200" kern="1200" baseline="0" dirty="0" smtClean="0">
              <a:solidFill>
                <a:schemeClr val="tx1"/>
              </a:solidFill>
              <a:effectLst/>
              <a:latin typeface="+mn-lt"/>
              <a:ea typeface="+mn-ea"/>
              <a:cs typeface="+mn-cs"/>
              <a:sym typeface="Wingdings" charset="2"/>
            </a:endParaRPr>
          </a:p>
          <a:p>
            <a:pPr marL="171450" indent="-171450">
              <a:buFont typeface="Arial" charset="0"/>
              <a:buChar char="•"/>
            </a:pPr>
            <a:endParaRPr lang="en-US" sz="1200" kern="1200" baseline="0" dirty="0" smtClean="0">
              <a:solidFill>
                <a:schemeClr val="tx1"/>
              </a:solidFill>
              <a:effectLst/>
              <a:latin typeface="+mn-lt"/>
              <a:ea typeface="+mn-ea"/>
              <a:cs typeface="+mn-cs"/>
              <a:sym typeface="Wingdings" charset="2"/>
            </a:endParaRPr>
          </a:p>
          <a:p>
            <a:pPr marL="171450" indent="-171450">
              <a:buFont typeface="Arial" charset="0"/>
              <a:buChar char="•"/>
            </a:pPr>
            <a:endParaRPr lang="en-US" sz="1200" kern="1200" dirty="0" smtClean="0">
              <a:solidFill>
                <a:schemeClr val="tx1"/>
              </a:solidFill>
              <a:effectLst/>
              <a:latin typeface="+mn-lt"/>
              <a:ea typeface="+mn-ea"/>
              <a:cs typeface="+mn-cs"/>
              <a:sym typeface="Wingdings" charset="2"/>
            </a:endParaRPr>
          </a:p>
          <a:p>
            <a:endParaRPr lang="en-US" sz="1200" kern="1200" dirty="0" smtClean="0">
              <a:solidFill>
                <a:schemeClr val="tx1"/>
              </a:solidFill>
              <a:effectLst/>
              <a:latin typeface="+mn-lt"/>
              <a:ea typeface="+mn-ea"/>
              <a:cs typeface="+mn-cs"/>
              <a:sym typeface="Wingdings" charset="2"/>
            </a:endParaRPr>
          </a:p>
          <a:p>
            <a:endParaRPr lang="en-US" dirty="0"/>
          </a:p>
        </p:txBody>
      </p:sp>
      <p:sp>
        <p:nvSpPr>
          <p:cNvPr id="4" name="Slide Number Placeholder 3"/>
          <p:cNvSpPr>
            <a:spLocks noGrp="1"/>
          </p:cNvSpPr>
          <p:nvPr>
            <p:ph type="sldNum" sz="quarter" idx="10"/>
          </p:nvPr>
        </p:nvSpPr>
        <p:spPr/>
        <p:txBody>
          <a:bodyPr/>
          <a:lstStyle/>
          <a:p>
            <a:fld id="{599FD645-9911-E44C-AE94-D1E3C8BC2923}" type="slidenum">
              <a:rPr lang="en-US" smtClean="0"/>
              <a:t>13</a:t>
            </a:fld>
            <a:endParaRPr lang="en-US"/>
          </a:p>
        </p:txBody>
      </p:sp>
    </p:spTree>
    <p:extLst>
      <p:ext uri="{BB962C8B-B14F-4D97-AF65-F5344CB8AC3E}">
        <p14:creationId xmlns:p14="http://schemas.microsoft.com/office/powerpoint/2010/main" val="2076242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CB6A188-185D-5245-8A5E-0AE804F0B21B}" type="slidenum">
              <a:rPr lang="en-US" smtClean="0"/>
              <a:t>1</a:t>
            </a:fld>
            <a:endParaRPr lang="en-US"/>
          </a:p>
        </p:txBody>
      </p:sp>
    </p:spTree>
    <p:extLst>
      <p:ext uri="{BB962C8B-B14F-4D97-AF65-F5344CB8AC3E}">
        <p14:creationId xmlns:p14="http://schemas.microsoft.com/office/powerpoint/2010/main" val="1520437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9FD645-9911-E44C-AE94-D1E3C8BC2923}" type="slidenum">
              <a:rPr lang="en-US" smtClean="0"/>
              <a:t>4</a:t>
            </a:fld>
            <a:endParaRPr lang="en-US"/>
          </a:p>
        </p:txBody>
      </p:sp>
    </p:spTree>
    <p:extLst>
      <p:ext uri="{BB962C8B-B14F-4D97-AF65-F5344CB8AC3E}">
        <p14:creationId xmlns:p14="http://schemas.microsoft.com/office/powerpoint/2010/main" val="161836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9FD645-9911-E44C-AE94-D1E3C8BC2923}" type="slidenum">
              <a:rPr lang="en-US" smtClean="0"/>
              <a:t>7</a:t>
            </a:fld>
            <a:endParaRPr lang="en-US"/>
          </a:p>
        </p:txBody>
      </p:sp>
    </p:spTree>
    <p:extLst>
      <p:ext uri="{BB962C8B-B14F-4D97-AF65-F5344CB8AC3E}">
        <p14:creationId xmlns:p14="http://schemas.microsoft.com/office/powerpoint/2010/main" val="97706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Boxbplot</a:t>
            </a:r>
            <a:r>
              <a:rPr lang="en-US" baseline="0" dirty="0" smtClean="0"/>
              <a:t> for Percentage error</a:t>
            </a:r>
            <a:r>
              <a:rPr lang="zh-CN" altLang="en-US" baseline="0" dirty="0" smtClean="0"/>
              <a:t> （</a:t>
            </a:r>
            <a:r>
              <a:rPr lang="en-US" altLang="zh-CN" baseline="0" dirty="0" smtClean="0"/>
              <a:t>total</a:t>
            </a:r>
            <a:r>
              <a:rPr lang="zh-CN" altLang="en-US" baseline="0" dirty="0" smtClean="0"/>
              <a:t>）</a:t>
            </a:r>
            <a:endParaRPr lang="en-US" dirty="0"/>
          </a:p>
        </p:txBody>
      </p:sp>
      <p:sp>
        <p:nvSpPr>
          <p:cNvPr id="4" name="Slide Number Placeholder 3"/>
          <p:cNvSpPr>
            <a:spLocks noGrp="1"/>
          </p:cNvSpPr>
          <p:nvPr>
            <p:ph type="sldNum" sz="quarter" idx="10"/>
          </p:nvPr>
        </p:nvSpPr>
        <p:spPr/>
        <p:txBody>
          <a:bodyPr/>
          <a:lstStyle/>
          <a:p>
            <a:fld id="{599FD645-9911-E44C-AE94-D1E3C8BC2923}" type="slidenum">
              <a:rPr lang="en-US" smtClean="0"/>
              <a:t>8</a:t>
            </a:fld>
            <a:endParaRPr lang="en-US"/>
          </a:p>
        </p:txBody>
      </p:sp>
    </p:spTree>
    <p:extLst>
      <p:ext uri="{BB962C8B-B14F-4D97-AF65-F5344CB8AC3E}">
        <p14:creationId xmlns:p14="http://schemas.microsoft.com/office/powerpoint/2010/main" val="1970764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Currently, we put operating hours for 2018 based on the average of hours in 2016,2017. </a:t>
            </a:r>
          </a:p>
          <a:p>
            <a:pPr marL="228600" indent="-228600">
              <a:buAutoNum type="arabicPeriod"/>
            </a:pPr>
            <a:r>
              <a:rPr lang="en-US" baseline="0" dirty="0" smtClean="0"/>
              <a:t>We found out some outliner extremely small. However, while building the model, we assume the data we are given at the beginning are all correct so that we didn’t remove outliners in the data preprocessing. </a:t>
            </a:r>
          </a:p>
          <a:p>
            <a:pPr marL="228600" indent="-228600">
              <a:buAutoNum type="arabicPeriod"/>
            </a:pPr>
            <a:r>
              <a:rPr lang="en-US" baseline="0" dirty="0" smtClean="0"/>
              <a:t>Since we only have data in 2016 and 2017. </a:t>
            </a:r>
          </a:p>
          <a:p>
            <a:pPr marL="228600" indent="-228600">
              <a:buAutoNum type="arabicPeriod"/>
            </a:pPr>
            <a:r>
              <a:rPr lang="en-US" baseline="0" dirty="0" smtClean="0"/>
              <a:t>Let’s recall the plot of distribution of sales data, </a:t>
            </a:r>
          </a:p>
          <a:p>
            <a:pPr marL="228600" indent="-228600">
              <a:buAutoNum type="arabicPeriod"/>
            </a:pPr>
            <a:endParaRPr lang="en-US" baseline="0" dirty="0" smtClean="0"/>
          </a:p>
          <a:p>
            <a:pPr marL="228600" indent="-228600">
              <a:buAutoNum type="arabicPeriod"/>
            </a:pPr>
            <a:endParaRPr lang="en-US" baseline="0" dirty="0" smtClean="0"/>
          </a:p>
          <a:p>
            <a:pPr marL="228600" indent="-228600">
              <a:buAutoNum type="arabicPeriod"/>
            </a:pPr>
            <a:endParaRPr lang="en-US" baseline="0"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599FD645-9911-E44C-AE94-D1E3C8BC2923}" type="slidenum">
              <a:rPr lang="en-US" smtClean="0"/>
              <a:t>9</a:t>
            </a:fld>
            <a:endParaRPr lang="en-US"/>
          </a:p>
        </p:txBody>
      </p:sp>
    </p:spTree>
    <p:extLst>
      <p:ext uri="{BB962C8B-B14F-4D97-AF65-F5344CB8AC3E}">
        <p14:creationId xmlns:p14="http://schemas.microsoft.com/office/powerpoint/2010/main" val="1591168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Moving</a:t>
            </a:r>
            <a:r>
              <a:rPr lang="en-US" baseline="0" dirty="0" smtClean="0"/>
              <a:t> to forecast trend in 2018. </a:t>
            </a:r>
          </a:p>
          <a:p>
            <a:r>
              <a:rPr lang="en-US" baseline="0" dirty="0" smtClean="0"/>
              <a:t>lets look at an example of California pizza kitchen which showed our model learned seasonality of past trend. </a:t>
            </a:r>
          </a:p>
          <a:p>
            <a:r>
              <a:rPr lang="en-US" baseline="0" dirty="0" smtClean="0"/>
              <a:t>Red line showed our forecast in 2018, and we can see Revenue and customer counts are pretty consistent.</a:t>
            </a:r>
          </a:p>
          <a:p>
            <a:r>
              <a:rPr lang="en-US" baseline="0" dirty="0" smtClean="0"/>
              <a:t>And we successfully forecast 2 peak in April and Oct which we called them midterm month. </a:t>
            </a:r>
          </a:p>
          <a:p>
            <a:r>
              <a:rPr lang="en-US" baseline="0" dirty="0" smtClean="0"/>
              <a:t>It can be regarded as a case showed area of promise, </a:t>
            </a:r>
          </a:p>
          <a:p>
            <a:r>
              <a:rPr lang="en-US" baseline="0" dirty="0" smtClean="0"/>
              <a:t>and the reason behind maybe because the the contract of operational hours make it more effective in peak hours throughout a day</a:t>
            </a:r>
          </a:p>
          <a:p>
            <a:r>
              <a:rPr lang="en-US" baseline="0" dirty="0" smtClean="0"/>
              <a:t>With more labor to serve more customer</a:t>
            </a:r>
          </a:p>
          <a:p>
            <a:endParaRPr lang="en-US" dirty="0"/>
          </a:p>
        </p:txBody>
      </p:sp>
      <p:sp>
        <p:nvSpPr>
          <p:cNvPr id="4" name="Slide Number Placeholder 3"/>
          <p:cNvSpPr>
            <a:spLocks noGrp="1"/>
          </p:cNvSpPr>
          <p:nvPr>
            <p:ph type="sldNum" sz="quarter" idx="10"/>
          </p:nvPr>
        </p:nvSpPr>
        <p:spPr/>
        <p:txBody>
          <a:bodyPr/>
          <a:lstStyle/>
          <a:p>
            <a:fld id="{599FD645-9911-E44C-AE94-D1E3C8BC2923}" type="slidenum">
              <a:rPr lang="en-US" smtClean="0"/>
              <a:t>10</a:t>
            </a:fld>
            <a:endParaRPr lang="en-US"/>
          </a:p>
        </p:txBody>
      </p:sp>
    </p:spTree>
    <p:extLst>
      <p:ext uri="{BB962C8B-B14F-4D97-AF65-F5344CB8AC3E}">
        <p14:creationId xmlns:p14="http://schemas.microsoft.com/office/powerpoint/2010/main" val="891169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CPK is</a:t>
            </a:r>
            <a:r>
              <a:rPr lang="en-US" sz="1200" kern="1200" baseline="0" dirty="0" smtClean="0">
                <a:solidFill>
                  <a:schemeClr val="tx1"/>
                </a:solidFill>
                <a:effectLst/>
                <a:latin typeface="+mn-lt"/>
                <a:ea typeface="+mn-ea"/>
                <a:cs typeface="+mn-cs"/>
              </a:rPr>
              <a:t> not the only case, we see the same trend in profit center Law school</a:t>
            </a:r>
          </a:p>
          <a:p>
            <a:r>
              <a:rPr lang="en-US" sz="1200" kern="1200" baseline="0" dirty="0" smtClean="0">
                <a:solidFill>
                  <a:schemeClr val="tx1"/>
                </a:solidFill>
                <a:effectLst/>
                <a:latin typeface="+mn-lt"/>
                <a:ea typeface="+mn-ea"/>
                <a:cs typeface="+mn-cs"/>
              </a:rPr>
              <a:t>It shows the peak at April and  Sep to Oct which is consistent with the occurrence of midterms</a:t>
            </a:r>
          </a:p>
          <a:p>
            <a:r>
              <a:rPr lang="en-US" sz="1200" kern="1200" baseline="0" dirty="0" smtClean="0">
                <a:solidFill>
                  <a:schemeClr val="tx1"/>
                </a:solidFill>
                <a:effectLst/>
                <a:latin typeface="+mn-lt"/>
                <a:ea typeface="+mn-ea"/>
                <a:cs typeface="+mn-cs"/>
              </a:rPr>
              <a:t>The longer time students stay at school, the more revenue it will showed in dining.</a:t>
            </a:r>
          </a:p>
          <a:p>
            <a:r>
              <a:rPr lang="en-US" sz="1200" kern="1200" baseline="0" dirty="0" smtClean="0">
                <a:solidFill>
                  <a:schemeClr val="tx1"/>
                </a:solidFill>
                <a:effectLst/>
                <a:latin typeface="+mn-lt"/>
                <a:ea typeface="+mn-ea"/>
                <a:cs typeface="+mn-cs"/>
              </a:rPr>
              <a:t>So the suggestion we give for maximizing these kind of effect would be:</a:t>
            </a:r>
          </a:p>
          <a:p>
            <a:pPr marL="171450" indent="-171450">
              <a:buFont typeface="Arial" charset="0"/>
              <a:buChar char="•"/>
            </a:pPr>
            <a:r>
              <a:rPr lang="en-US" sz="1200" kern="1200" baseline="0" dirty="0" smtClean="0">
                <a:solidFill>
                  <a:schemeClr val="tx1"/>
                </a:solidFill>
                <a:effectLst/>
                <a:latin typeface="+mn-lt"/>
                <a:ea typeface="+mn-ea"/>
                <a:cs typeface="+mn-cs"/>
              </a:rPr>
              <a:t>Extend the operational hours in midterm months, like March, April, Sep and Oct</a:t>
            </a:r>
          </a:p>
          <a:p>
            <a:pPr marL="171450" indent="-171450">
              <a:buFont typeface="Arial" charset="0"/>
              <a:buChar char="•"/>
            </a:pPr>
            <a:r>
              <a:rPr lang="en-US" sz="1200" kern="1200" baseline="0" dirty="0" smtClean="0">
                <a:solidFill>
                  <a:schemeClr val="tx1"/>
                </a:solidFill>
                <a:effectLst/>
                <a:latin typeface="+mn-lt"/>
                <a:ea typeface="+mn-ea"/>
                <a:cs typeface="+mn-cs"/>
              </a:rPr>
              <a:t>More labor at peak hours to increase the efficiency in order to serve more students at same time, and reduce their waiting time</a:t>
            </a:r>
          </a:p>
          <a:p>
            <a:pPr marL="171450" indent="-171450">
              <a:buFont typeface="Arial" charset="0"/>
              <a:buChar char="•"/>
            </a:pPr>
            <a:r>
              <a:rPr lang="en-US" sz="1200" kern="1200" baseline="0" dirty="0" smtClean="0">
                <a:solidFill>
                  <a:schemeClr val="tx1"/>
                </a:solidFill>
                <a:effectLst/>
                <a:latin typeface="+mn-lt"/>
                <a:ea typeface="+mn-ea"/>
                <a:cs typeface="+mn-cs"/>
              </a:rPr>
              <a:t>Prepared more grab and go product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99FD645-9911-E44C-AE94-D1E3C8BC2923}" type="slidenum">
              <a:rPr lang="en-US" smtClean="0"/>
              <a:t>11</a:t>
            </a:fld>
            <a:endParaRPr lang="en-US"/>
          </a:p>
        </p:txBody>
      </p:sp>
    </p:spTree>
    <p:extLst>
      <p:ext uri="{BB962C8B-B14F-4D97-AF65-F5344CB8AC3E}">
        <p14:creationId xmlns:p14="http://schemas.microsoft.com/office/powerpoint/2010/main" val="1071518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sym typeface="Wingdings" charset="2"/>
              </a:rPr>
              <a:t>For</a:t>
            </a:r>
            <a:r>
              <a:rPr lang="en-US" sz="1200" kern="1200" baseline="0" dirty="0" smtClean="0">
                <a:solidFill>
                  <a:schemeClr val="tx1"/>
                </a:solidFill>
                <a:effectLst/>
                <a:latin typeface="+mn-lt"/>
                <a:ea typeface="+mn-ea"/>
                <a:cs typeface="+mn-cs"/>
                <a:sym typeface="Wingdings" charset="2"/>
              </a:rPr>
              <a:t> area of increased risk, we take example like Lemonade</a:t>
            </a:r>
          </a:p>
          <a:p>
            <a:r>
              <a:rPr lang="en-US" sz="1200" kern="1200" baseline="0" dirty="0" smtClean="0">
                <a:solidFill>
                  <a:schemeClr val="tx1"/>
                </a:solidFill>
                <a:effectLst/>
                <a:latin typeface="+mn-lt"/>
                <a:ea typeface="+mn-ea"/>
                <a:cs typeface="+mn-cs"/>
                <a:sym typeface="Wingdings" charset="2"/>
              </a:rPr>
              <a:t>We see the consistent trend for revenue and cc which indicates the decrease in 2018 compare to previous 2 years</a:t>
            </a:r>
          </a:p>
          <a:p>
            <a:r>
              <a:rPr lang="en-US" sz="1200" kern="1200" baseline="0" dirty="0" smtClean="0">
                <a:solidFill>
                  <a:schemeClr val="tx1"/>
                </a:solidFill>
                <a:effectLst/>
                <a:latin typeface="+mn-lt"/>
                <a:ea typeface="+mn-ea"/>
                <a:cs typeface="+mn-cs"/>
                <a:sym typeface="Wingdings" charset="2"/>
              </a:rPr>
              <a:t>And the reason we analyze would be new restaurants in University Village like cava become the key competitors since it can be the perfect replacement of lemonade</a:t>
            </a:r>
          </a:p>
          <a:p>
            <a:r>
              <a:rPr lang="en-US" sz="1200" kern="1200" baseline="0" dirty="0" smtClean="0">
                <a:solidFill>
                  <a:schemeClr val="tx1"/>
                </a:solidFill>
                <a:effectLst/>
                <a:latin typeface="+mn-lt"/>
                <a:ea typeface="+mn-ea"/>
                <a:cs typeface="+mn-cs"/>
                <a:sym typeface="Wingdings" charset="2"/>
              </a:rPr>
              <a:t>Which provide</a:t>
            </a:r>
            <a:r>
              <a:rPr lang="zh-CN" altLang="en-US" sz="1200" kern="1200" baseline="0" dirty="0" smtClean="0">
                <a:solidFill>
                  <a:schemeClr val="tx1"/>
                </a:solidFill>
                <a:effectLst/>
                <a:latin typeface="+mn-lt"/>
                <a:ea typeface="+mn-ea"/>
                <a:cs typeface="+mn-cs"/>
                <a:sym typeface="Wingdings" charset="2"/>
              </a:rPr>
              <a:t> </a:t>
            </a:r>
            <a:r>
              <a:rPr lang="en-US" altLang="zh-CN" sz="1200" kern="1200" baseline="0" dirty="0" smtClean="0">
                <a:solidFill>
                  <a:schemeClr val="tx1"/>
                </a:solidFill>
                <a:effectLst/>
                <a:latin typeface="+mn-lt"/>
                <a:ea typeface="+mn-ea"/>
                <a:cs typeface="+mn-cs"/>
                <a:sym typeface="Wingdings" charset="2"/>
              </a:rPr>
              <a:t>same type of food but</a:t>
            </a:r>
            <a:r>
              <a:rPr lang="en-US" sz="1200" kern="1200" baseline="0" dirty="0" smtClean="0">
                <a:solidFill>
                  <a:schemeClr val="tx1"/>
                </a:solidFill>
                <a:effectLst/>
                <a:latin typeface="+mn-lt"/>
                <a:ea typeface="+mn-ea"/>
                <a:cs typeface="+mn-cs"/>
                <a:sym typeface="Wingdings" charset="2"/>
              </a:rPr>
              <a:t> healthier food with lower price. </a:t>
            </a:r>
          </a:p>
          <a:p>
            <a:endParaRPr lang="en-US" sz="1200" kern="1200" dirty="0" smtClean="0">
              <a:solidFill>
                <a:schemeClr val="tx1"/>
              </a:solidFill>
              <a:effectLst/>
              <a:latin typeface="+mn-lt"/>
              <a:ea typeface="+mn-ea"/>
              <a:cs typeface="+mn-cs"/>
              <a:sym typeface="Wingdings" charset="2"/>
            </a:endParaRPr>
          </a:p>
          <a:p>
            <a:r>
              <a:rPr lang="en-US" sz="1200" kern="1200" dirty="0" smtClean="0">
                <a:solidFill>
                  <a:schemeClr val="tx1"/>
                </a:solidFill>
                <a:effectLst/>
                <a:latin typeface="+mn-lt"/>
                <a:ea typeface="+mn-ea"/>
                <a:cs typeface="+mn-cs"/>
              </a:rPr>
              <a:t> Lemonade, new center in UV and </a:t>
            </a:r>
            <a:r>
              <a:rPr lang="zh-CN" altLang="en-US" sz="1200" kern="1200" dirty="0" smtClean="0">
                <a:solidFill>
                  <a:schemeClr val="tx1"/>
                </a:solidFill>
                <a:effectLst/>
                <a:latin typeface="+mn-lt"/>
                <a:ea typeface="+mn-ea"/>
                <a:cs typeface="+mn-cs"/>
              </a:rPr>
              <a:t>同类别产品的出现</a:t>
            </a:r>
            <a:r>
              <a:rPr lang="en-US" sz="1200" kern="1200" dirty="0" smtClean="0">
                <a:solidFill>
                  <a:schemeClr val="tx1"/>
                </a:solidFill>
                <a:effectLst/>
                <a:latin typeface="+mn-lt"/>
                <a:ea typeface="+mn-ea"/>
                <a:cs typeface="+mn-cs"/>
              </a:rPr>
              <a:t>, healthy food like cava, transfer of customer behavior, lower price </a:t>
            </a:r>
          </a:p>
          <a:p>
            <a:r>
              <a:rPr lang="en-US" sz="1200" kern="1200" dirty="0" smtClean="0">
                <a:solidFill>
                  <a:schemeClr val="tx1"/>
                </a:solidFill>
                <a:effectLst/>
                <a:latin typeface="+mn-lt"/>
                <a:ea typeface="+mn-ea"/>
                <a:cs typeface="+mn-cs"/>
                <a:sym typeface="Wingdings" charset="2"/>
              </a:rPr>
              <a:t></a:t>
            </a:r>
            <a:r>
              <a:rPr lang="en-US" sz="1200" kern="1200" dirty="0" smtClean="0">
                <a:solidFill>
                  <a:schemeClr val="tx1"/>
                </a:solidFill>
                <a:effectLst/>
                <a:latin typeface="+mn-lt"/>
                <a:ea typeface="+mn-ea"/>
                <a:cs typeface="+mn-cs"/>
              </a:rPr>
              <a:t> Panda, cc gradually decrease in new semester months. Same menu, people get tired of</a:t>
            </a:r>
          </a:p>
          <a:p>
            <a:r>
              <a:rPr lang="en-US" sz="1200" kern="1200" dirty="0" smtClean="0">
                <a:solidFill>
                  <a:schemeClr val="tx1"/>
                </a:solidFill>
                <a:effectLst/>
                <a:latin typeface="+mn-lt"/>
                <a:ea typeface="+mn-ea"/>
                <a:cs typeface="+mn-cs"/>
              </a:rPr>
              <a:t>Food truck</a:t>
            </a:r>
          </a:p>
          <a:p>
            <a:endParaRPr lang="en-US" dirty="0"/>
          </a:p>
        </p:txBody>
      </p:sp>
      <p:sp>
        <p:nvSpPr>
          <p:cNvPr id="4" name="Slide Number Placeholder 3"/>
          <p:cNvSpPr>
            <a:spLocks noGrp="1"/>
          </p:cNvSpPr>
          <p:nvPr>
            <p:ph type="sldNum" sz="quarter" idx="10"/>
          </p:nvPr>
        </p:nvSpPr>
        <p:spPr/>
        <p:txBody>
          <a:bodyPr/>
          <a:lstStyle/>
          <a:p>
            <a:fld id="{599FD645-9911-E44C-AE94-D1E3C8BC2923}" type="slidenum">
              <a:rPr lang="en-US" smtClean="0"/>
              <a:t>12</a:t>
            </a:fld>
            <a:endParaRPr lang="en-US"/>
          </a:p>
        </p:txBody>
      </p:sp>
    </p:spTree>
    <p:extLst>
      <p:ext uri="{BB962C8B-B14F-4D97-AF65-F5344CB8AC3E}">
        <p14:creationId xmlns:p14="http://schemas.microsoft.com/office/powerpoint/2010/main" val="204813987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7D2B35-B7EB-ED41-8EBC-9745FA08C2EB}" type="datetime1">
              <a:rPr lang="en-US" smtClean="0"/>
              <a:t>3/23/18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DF00AC2-C144-6F4A-A36B-289EEF0FF9C6}" type="slidenum">
              <a:rPr lang="en-US" smtClean="0"/>
              <a:t>‹#›</a:t>
            </a:fld>
            <a:endParaRPr lang="en-US"/>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747ECC-0043-FB45-AA09-581474334605}" type="datetime1">
              <a:rPr lang="en-US" smtClean="0"/>
              <a:t>3/23/18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00AC2-C144-6F4A-A36B-289EEF0FF9C6}" type="slidenum">
              <a:rPr lang="en-US" smtClean="0"/>
              <a:t>‹#›</a:t>
            </a:fld>
            <a:endParaRPr lang="en-US"/>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B345B1-ECAC-6F48-95AC-560F1487A594}" type="datetime1">
              <a:rPr lang="en-US" smtClean="0"/>
              <a:t>3/23/18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00AC2-C144-6F4A-A36B-289EEF0FF9C6}" type="slidenum">
              <a:rPr lang="en-US" smtClean="0"/>
              <a:t>‹#›</a:t>
            </a:fld>
            <a:endParaRPr 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DEF4B6-88E9-5046-87FA-4364B829C5DD}" type="datetime1">
              <a:rPr lang="en-US" smtClean="0"/>
              <a:t>3/23/18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00AC2-C144-6F4A-A36B-289EEF0FF9C6}" type="slidenum">
              <a:rPr lang="en-US" smtClean="0"/>
              <a:t>‹#›</a:t>
            </a:fld>
            <a:endParaRPr lang="en-US"/>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D7C6C08-FD55-E044-AFFD-88F9D25035E6}" type="datetime1">
              <a:rPr lang="en-US" smtClean="0"/>
              <a:t>3/23/18</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DF00AC2-C144-6F4A-A36B-289EEF0FF9C6}" type="slidenum">
              <a:rPr lang="en-US" smtClean="0"/>
              <a:t>‹#›</a:t>
            </a:fld>
            <a:endParaRPr lang="en-US"/>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DDCB00-9ECA-B447-8225-61B756CBB347}" type="datetime1">
              <a:rPr lang="en-US" smtClean="0"/>
              <a:t>3/23/18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F00AC2-C144-6F4A-A36B-289EEF0FF9C6}" type="slidenum">
              <a:rPr lang="en-US" smtClean="0"/>
              <a:t>‹#›</a:t>
            </a:fld>
            <a:endParaRPr lang="en-US"/>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74FFE30-5DD2-1049-A9E4-5B421E62F296}" type="datetime1">
              <a:rPr lang="en-US" smtClean="0"/>
              <a:t>3/23/18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F00AC2-C144-6F4A-A36B-289EEF0FF9C6}"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520D444-4B9E-BB41-9BEE-688C1F47D4AD}" type="datetime1">
              <a:rPr lang="en-US" smtClean="0"/>
              <a:t>3/23/18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F00AC2-C144-6F4A-A36B-289EEF0FF9C6}"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8589C0-118B-BB49-B878-E87902737FEE}" type="datetime1">
              <a:rPr lang="en-US" smtClean="0"/>
              <a:t>3/23/18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F00AC2-C144-6F4A-A36B-289EEF0FF9C6}" type="slidenum">
              <a:rPr lang="en-US" smtClean="0"/>
              <a:t>‹#›</a:t>
            </a:fld>
            <a:endParaRPr lang="en-US"/>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50D2BB-6E68-6347-AE76-06B07A6A6BB6}" type="datetime1">
              <a:rPr lang="en-US" smtClean="0"/>
              <a:t>3/23/18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CDF00AC2-C144-6F4A-A36B-289EEF0FF9C6}" type="slidenum">
              <a:rPr lang="en-US" smtClean="0"/>
              <a:t>‹#›</a:t>
            </a:fld>
            <a:endParaRPr lang="en-US"/>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02C7A4-F976-F545-9601-87B1454282D2}" type="datetime1">
              <a:rPr lang="en-US" smtClean="0"/>
              <a:t>3/23/18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CDF00AC2-C144-6F4A-A36B-289EEF0FF9C6}" type="slidenum">
              <a:rPr lang="en-US" smtClean="0"/>
              <a:t>‹#›</a:t>
            </a:fld>
            <a:endParaRPr lang="en-US"/>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6E34522-CBCB-134F-B049-F8ED0EA07717}" type="datetime1">
              <a:rPr lang="en-US" smtClean="0"/>
              <a:t>3/23/18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DF00AC2-C144-6F4A-A36B-289EEF0FF9C6}" type="slidenum">
              <a:rPr lang="en-US" smtClean="0"/>
              <a:t>‹#›</a:t>
            </a:fld>
            <a:endParaRPr lang="en-US"/>
          </a:p>
        </p:txBody>
      </p:sp>
    </p:spTree>
    <p:extLst>
      <p:ext uri="{BB962C8B-B14F-4D97-AF65-F5344CB8AC3E}">
        <p14:creationId xmlns:p14="http://schemas.microsoft.com/office/powerpoint/2010/main" val="16930194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4" Type="http://schemas.openxmlformats.org/officeDocument/2006/relationships/chart" Target="../charts/chart4.xml"/><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4" Type="http://schemas.openxmlformats.org/officeDocument/2006/relationships/chart" Target="../charts/chart6.xml"/><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3" Type="http://schemas.openxmlformats.org/officeDocument/2006/relationships/chart" Target="../charts/chart7.xml"/><Relationship Id="rId4" Type="http://schemas.openxmlformats.org/officeDocument/2006/relationships/chart" Target="../charts/chart8.xml"/><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chart" Target="../charts/chart9.xml"/><Relationship Id="rId4" Type="http://schemas.openxmlformats.org/officeDocument/2006/relationships/chart" Target="../charts/chart10.xml"/><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chart" Target="../charts/chart1.xml"/><Relationship Id="rId5" Type="http://schemas.openxmlformats.org/officeDocument/2006/relationships/image" Target="../media/image3.png"/><Relationship Id="rId6"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chart" Target="../charts/chart2.xml"/><Relationship Id="rId5" Type="http://schemas.openxmlformats.org/officeDocument/2006/relationships/image" Target="../media/image3.png"/><Relationship Id="rId6"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a:t>Marshall </a:t>
            </a:r>
            <a:r>
              <a:rPr lang="en-US" sz="6600" dirty="0" smtClean="0"/>
              <a:t>Data </a:t>
            </a:r>
            <a:r>
              <a:rPr lang="en-US" sz="6600" dirty="0"/>
              <a:t>Analytics Competition</a:t>
            </a:r>
          </a:p>
        </p:txBody>
      </p:sp>
      <p:sp>
        <p:nvSpPr>
          <p:cNvPr id="3" name="Subtitle 2"/>
          <p:cNvSpPr>
            <a:spLocks noGrp="1"/>
          </p:cNvSpPr>
          <p:nvPr>
            <p:ph type="subTitle" idx="1"/>
          </p:nvPr>
        </p:nvSpPr>
        <p:spPr>
          <a:xfrm>
            <a:off x="921931" y="4429461"/>
            <a:ext cx="7891272" cy="1069848"/>
          </a:xfrm>
        </p:spPr>
        <p:txBody>
          <a:bodyPr>
            <a:noAutofit/>
          </a:bodyPr>
          <a:lstStyle/>
          <a:p>
            <a:r>
              <a:rPr lang="en-US" sz="2800" dirty="0" smtClean="0"/>
              <a:t>Team Members: Xueying Wang, </a:t>
            </a:r>
            <a:r>
              <a:rPr lang="en-US" sz="2800" dirty="0"/>
              <a:t>Ying </a:t>
            </a:r>
            <a:r>
              <a:rPr lang="en-US" sz="2800" dirty="0" err="1" smtClean="0"/>
              <a:t>Tu</a:t>
            </a:r>
            <a:r>
              <a:rPr lang="en-US" sz="2800" dirty="0" smtClean="0"/>
              <a:t>, </a:t>
            </a:r>
            <a:r>
              <a:rPr lang="en-US" sz="2800" dirty="0" err="1"/>
              <a:t>Manqi</a:t>
            </a:r>
            <a:r>
              <a:rPr lang="en-US" sz="2800" dirty="0"/>
              <a:t> </a:t>
            </a:r>
            <a:r>
              <a:rPr lang="en-US" sz="2800" dirty="0" smtClean="0"/>
              <a:t>Wang and </a:t>
            </a:r>
            <a:r>
              <a:rPr lang="en-US" sz="2800" dirty="0" err="1"/>
              <a:t>Zikun</a:t>
            </a:r>
            <a:r>
              <a:rPr lang="en-US" sz="2800" dirty="0"/>
              <a:t> Tian</a:t>
            </a:r>
          </a:p>
        </p:txBody>
      </p:sp>
    </p:spTree>
    <p:extLst>
      <p:ext uri="{BB962C8B-B14F-4D97-AF65-F5344CB8AC3E}">
        <p14:creationId xmlns:p14="http://schemas.microsoft.com/office/powerpoint/2010/main" val="18677312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807080"/>
            <a:ext cx="10058400" cy="2707770"/>
          </a:xfrm>
        </p:spPr>
        <p:txBody>
          <a:bodyPr>
            <a:normAutofit/>
          </a:bodyPr>
          <a:lstStyle/>
          <a:p>
            <a:r>
              <a:rPr lang="en-US" altLang="zh-CN" sz="2400" dirty="0" smtClean="0"/>
              <a:t>Lacking</a:t>
            </a:r>
            <a:r>
              <a:rPr lang="zh-CN" altLang="en-US" sz="2400" dirty="0" smtClean="0"/>
              <a:t> </a:t>
            </a:r>
            <a:r>
              <a:rPr lang="en-US" altLang="zh-CN" sz="2400" dirty="0" smtClean="0"/>
              <a:t>of information</a:t>
            </a:r>
            <a:r>
              <a:rPr lang="zh-CN" altLang="en-US" sz="2400" dirty="0" smtClean="0"/>
              <a:t> </a:t>
            </a:r>
            <a:r>
              <a:rPr lang="en-US" altLang="zh-CN" sz="2400" dirty="0" smtClean="0"/>
              <a:t>in # </a:t>
            </a:r>
            <a:r>
              <a:rPr lang="en-US" altLang="zh-CN" sz="2400" dirty="0" smtClean="0"/>
              <a:t>days opening per month</a:t>
            </a:r>
            <a:r>
              <a:rPr lang="zh-CN" altLang="en-US" sz="2400" dirty="0" smtClean="0"/>
              <a:t> </a:t>
            </a:r>
            <a:r>
              <a:rPr lang="en-US" altLang="zh-CN" sz="2400" dirty="0" smtClean="0"/>
              <a:t>in</a:t>
            </a:r>
            <a:r>
              <a:rPr lang="zh-CN" altLang="en-US" sz="2400" dirty="0" smtClean="0"/>
              <a:t> </a:t>
            </a:r>
            <a:r>
              <a:rPr lang="en-US" altLang="zh-CN" sz="2400" dirty="0" smtClean="0"/>
              <a:t>2018</a:t>
            </a:r>
          </a:p>
          <a:p>
            <a:r>
              <a:rPr lang="en-US" altLang="zh-CN" sz="2400" dirty="0" smtClean="0"/>
              <a:t>Some given revenue don’t match well with customer counts value </a:t>
            </a:r>
          </a:p>
          <a:p>
            <a:r>
              <a:rPr lang="en-US" altLang="zh-CN" sz="2400" dirty="0" smtClean="0"/>
              <a:t>The</a:t>
            </a:r>
            <a:r>
              <a:rPr lang="zh-CN" altLang="en-US" sz="2400" dirty="0" smtClean="0"/>
              <a:t> </a:t>
            </a:r>
            <a:r>
              <a:rPr lang="en-US" altLang="zh-CN" sz="2400" dirty="0" smtClean="0"/>
              <a:t>model</a:t>
            </a:r>
            <a:r>
              <a:rPr lang="zh-CN" altLang="en-US" sz="2400" dirty="0" smtClean="0"/>
              <a:t> </a:t>
            </a:r>
            <a:r>
              <a:rPr lang="en-US" altLang="zh-CN" sz="2400" dirty="0" smtClean="0"/>
              <a:t>will</a:t>
            </a:r>
            <a:r>
              <a:rPr lang="zh-CN" altLang="en-US" sz="2400" dirty="0" smtClean="0"/>
              <a:t> </a:t>
            </a:r>
            <a:r>
              <a:rPr lang="en-US" altLang="zh-CN" sz="2400" dirty="0" smtClean="0"/>
              <a:t>predict</a:t>
            </a:r>
            <a:r>
              <a:rPr lang="zh-CN" altLang="en-US" sz="2400" dirty="0" smtClean="0"/>
              <a:t> </a:t>
            </a:r>
            <a:r>
              <a:rPr lang="en-US" altLang="zh-CN" sz="2400" dirty="0" smtClean="0"/>
              <a:t>better</a:t>
            </a:r>
            <a:r>
              <a:rPr lang="zh-CN" altLang="en-US" sz="2400" dirty="0" smtClean="0"/>
              <a:t> </a:t>
            </a:r>
            <a:r>
              <a:rPr lang="en-US" altLang="zh-CN" sz="2400" dirty="0" smtClean="0"/>
              <a:t>if</a:t>
            </a:r>
            <a:r>
              <a:rPr lang="zh-CN" altLang="en-US" sz="2400" dirty="0" smtClean="0"/>
              <a:t> </a:t>
            </a:r>
            <a:r>
              <a:rPr lang="en-US" altLang="zh-CN" sz="2400" dirty="0" smtClean="0"/>
              <a:t>we</a:t>
            </a:r>
            <a:r>
              <a:rPr lang="zh-CN" altLang="en-US" sz="2400" dirty="0" smtClean="0"/>
              <a:t> </a:t>
            </a:r>
            <a:r>
              <a:rPr lang="en-US" altLang="zh-CN" sz="2400" dirty="0" smtClean="0"/>
              <a:t>have</a:t>
            </a:r>
            <a:r>
              <a:rPr lang="zh-CN" altLang="en-US" sz="2400" dirty="0" smtClean="0"/>
              <a:t> </a:t>
            </a:r>
            <a:r>
              <a:rPr lang="en-US" altLang="zh-CN" sz="2400" dirty="0" smtClean="0"/>
              <a:t>more</a:t>
            </a:r>
            <a:r>
              <a:rPr lang="zh-CN" altLang="en-US" sz="2400" dirty="0" smtClean="0"/>
              <a:t> </a:t>
            </a:r>
            <a:r>
              <a:rPr lang="en-US" altLang="zh-CN" sz="2400" dirty="0" smtClean="0"/>
              <a:t>historical</a:t>
            </a:r>
            <a:r>
              <a:rPr lang="zh-CN" altLang="en-US" sz="2400" dirty="0" smtClean="0"/>
              <a:t> </a:t>
            </a:r>
            <a:r>
              <a:rPr lang="en-US" altLang="zh-CN" sz="2400" dirty="0" smtClean="0"/>
              <a:t>sales</a:t>
            </a:r>
            <a:r>
              <a:rPr lang="zh-CN" altLang="en-US" sz="2400" dirty="0" smtClean="0"/>
              <a:t> </a:t>
            </a:r>
            <a:r>
              <a:rPr lang="en-US" altLang="zh-CN" sz="2400" dirty="0" smtClean="0"/>
              <a:t>data</a:t>
            </a:r>
            <a:endParaRPr lang="en-US" altLang="zh-CN" sz="2400" dirty="0" smtClean="0"/>
          </a:p>
          <a:p>
            <a:endParaRPr lang="en-US" sz="2400" dirty="0"/>
          </a:p>
        </p:txBody>
      </p:sp>
      <p:sp>
        <p:nvSpPr>
          <p:cNvPr id="4" name="Title 1"/>
          <p:cNvSpPr>
            <a:spLocks noGrp="1"/>
          </p:cNvSpPr>
          <p:nvPr>
            <p:ph type="title"/>
          </p:nvPr>
        </p:nvSpPr>
        <p:spPr>
          <a:xfrm>
            <a:off x="1069848" y="484632"/>
            <a:ext cx="10058400" cy="539496"/>
          </a:xfrm>
        </p:spPr>
        <p:txBody>
          <a:bodyPr>
            <a:normAutofit/>
          </a:bodyPr>
          <a:lstStyle/>
          <a:p>
            <a:r>
              <a:rPr lang="en-US" altLang="zh-CN" sz="2800" dirty="0" smtClean="0"/>
              <a:t>Variables</a:t>
            </a:r>
            <a:r>
              <a:rPr lang="zh-CN" altLang="en-US" sz="2800" dirty="0" smtClean="0"/>
              <a:t> </a:t>
            </a:r>
            <a:r>
              <a:rPr lang="en-US" altLang="zh-CN" sz="2800" dirty="0" smtClean="0"/>
              <a:t>may</a:t>
            </a:r>
            <a:r>
              <a:rPr lang="zh-CN" altLang="en-US" sz="2800" dirty="0" smtClean="0"/>
              <a:t> </a:t>
            </a:r>
            <a:r>
              <a:rPr lang="en-US" altLang="zh-CN" sz="2800" dirty="0" smtClean="0"/>
              <a:t>cause</a:t>
            </a:r>
            <a:r>
              <a:rPr lang="zh-CN" altLang="en-US" sz="2800" dirty="0" smtClean="0"/>
              <a:t> </a:t>
            </a:r>
            <a:r>
              <a:rPr lang="en-US" altLang="zh-CN" sz="2800" dirty="0" smtClean="0"/>
              <a:t>inaccuracy</a:t>
            </a:r>
            <a:endParaRPr lang="en-US" sz="2800" dirty="0"/>
          </a:p>
        </p:txBody>
      </p:sp>
      <p:sp>
        <p:nvSpPr>
          <p:cNvPr id="5" name="Slide Number Placeholder 4"/>
          <p:cNvSpPr>
            <a:spLocks noGrp="1"/>
          </p:cNvSpPr>
          <p:nvPr>
            <p:ph type="sldNum" sz="quarter" idx="12"/>
          </p:nvPr>
        </p:nvSpPr>
        <p:spPr/>
        <p:txBody>
          <a:bodyPr/>
          <a:lstStyle/>
          <a:p>
            <a:fld id="{CDF00AC2-C144-6F4A-A36B-289EEF0FF9C6}" type="slidenum">
              <a:rPr lang="en-US" smtClean="0"/>
              <a:t>9</a:t>
            </a:fld>
            <a:endParaRPr lang="en-US"/>
          </a:p>
        </p:txBody>
      </p:sp>
    </p:spTree>
    <p:extLst>
      <p:ext uri="{BB962C8B-B14F-4D97-AF65-F5344CB8AC3E}">
        <p14:creationId xmlns:p14="http://schemas.microsoft.com/office/powerpoint/2010/main" val="20882177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6469792"/>
              </p:ext>
            </p:extLst>
          </p:nvPr>
        </p:nvGraphicFramePr>
        <p:xfrm>
          <a:off x="0" y="1073055"/>
          <a:ext cx="6129338" cy="48070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p:nvPr>
            <p:extLst>
              <p:ext uri="{D42A27DB-BD31-4B8C-83A1-F6EECF244321}">
                <p14:modId xmlns:p14="http://schemas.microsoft.com/office/powerpoint/2010/main" val="1072630094"/>
              </p:ext>
            </p:extLst>
          </p:nvPr>
        </p:nvGraphicFramePr>
        <p:xfrm>
          <a:off x="6129338" y="1024129"/>
          <a:ext cx="5757862" cy="4807013"/>
        </p:xfrm>
        <a:graphic>
          <a:graphicData uri="http://schemas.openxmlformats.org/drawingml/2006/chart">
            <c:chart xmlns:c="http://schemas.openxmlformats.org/drawingml/2006/chart" xmlns:r="http://schemas.openxmlformats.org/officeDocument/2006/relationships" r:id="rId4"/>
          </a:graphicData>
        </a:graphic>
      </p:graphicFrame>
      <p:sp>
        <p:nvSpPr>
          <p:cNvPr id="3" name="Slide Number Placeholder 2"/>
          <p:cNvSpPr>
            <a:spLocks noGrp="1"/>
          </p:cNvSpPr>
          <p:nvPr>
            <p:ph type="sldNum" sz="quarter" idx="12"/>
          </p:nvPr>
        </p:nvSpPr>
        <p:spPr/>
        <p:txBody>
          <a:bodyPr/>
          <a:lstStyle/>
          <a:p>
            <a:fld id="{CDF00AC2-C144-6F4A-A36B-289EEF0FF9C6}" type="slidenum">
              <a:rPr lang="en-US" smtClean="0"/>
              <a:t>10</a:t>
            </a:fld>
            <a:endParaRPr lang="en-US"/>
          </a:p>
        </p:txBody>
      </p:sp>
      <p:sp>
        <p:nvSpPr>
          <p:cNvPr id="7" name="Title 1"/>
          <p:cNvSpPr txBox="1">
            <a:spLocks/>
          </p:cNvSpPr>
          <p:nvPr/>
        </p:nvSpPr>
        <p:spPr>
          <a:xfrm>
            <a:off x="1100138" y="582486"/>
            <a:ext cx="10058400" cy="5394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800" dirty="0" smtClean="0"/>
              <a:t>Forecast - Areas of Promise</a:t>
            </a:r>
            <a:endParaRPr lang="en-US" sz="2800" dirty="0"/>
          </a:p>
        </p:txBody>
      </p:sp>
    </p:spTree>
    <p:extLst>
      <p:ext uri="{BB962C8B-B14F-4D97-AF65-F5344CB8AC3E}">
        <p14:creationId xmlns:p14="http://schemas.microsoft.com/office/powerpoint/2010/main" val="16313152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2091643353"/>
              </p:ext>
            </p:extLst>
          </p:nvPr>
        </p:nvGraphicFramePr>
        <p:xfrm>
          <a:off x="0" y="1181290"/>
          <a:ext cx="6000750" cy="450513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p:nvPr>
            <p:extLst>
              <p:ext uri="{D42A27DB-BD31-4B8C-83A1-F6EECF244321}">
                <p14:modId xmlns:p14="http://schemas.microsoft.com/office/powerpoint/2010/main" val="2052742933"/>
              </p:ext>
            </p:extLst>
          </p:nvPr>
        </p:nvGraphicFramePr>
        <p:xfrm>
          <a:off x="6000750" y="1232725"/>
          <a:ext cx="6079596" cy="4520565"/>
        </p:xfrm>
        <a:graphic>
          <a:graphicData uri="http://schemas.openxmlformats.org/drawingml/2006/chart">
            <c:chart xmlns:c="http://schemas.openxmlformats.org/drawingml/2006/chart" xmlns:r="http://schemas.openxmlformats.org/officeDocument/2006/relationships" r:id="rId4"/>
          </a:graphicData>
        </a:graphic>
      </p:graphicFrame>
      <p:sp>
        <p:nvSpPr>
          <p:cNvPr id="6" name="Title 1"/>
          <p:cNvSpPr txBox="1">
            <a:spLocks/>
          </p:cNvSpPr>
          <p:nvPr/>
        </p:nvSpPr>
        <p:spPr>
          <a:xfrm>
            <a:off x="1069848" y="484632"/>
            <a:ext cx="10058400" cy="5394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800" dirty="0" smtClean="0"/>
              <a:t>Forecast - Areas of Promise</a:t>
            </a:r>
            <a:endParaRPr lang="en-US" sz="2800" dirty="0"/>
          </a:p>
        </p:txBody>
      </p:sp>
      <p:sp>
        <p:nvSpPr>
          <p:cNvPr id="7" name="Slide Number Placeholder 6"/>
          <p:cNvSpPr>
            <a:spLocks noGrp="1"/>
          </p:cNvSpPr>
          <p:nvPr>
            <p:ph type="sldNum" sz="quarter" idx="12"/>
          </p:nvPr>
        </p:nvSpPr>
        <p:spPr/>
        <p:txBody>
          <a:bodyPr/>
          <a:lstStyle/>
          <a:p>
            <a:fld id="{CDF00AC2-C144-6F4A-A36B-289EEF0FF9C6}" type="slidenum">
              <a:rPr lang="en-US" smtClean="0"/>
              <a:t>11</a:t>
            </a:fld>
            <a:endParaRPr lang="en-US"/>
          </a:p>
        </p:txBody>
      </p:sp>
    </p:spTree>
    <p:extLst>
      <p:ext uri="{BB962C8B-B14F-4D97-AF65-F5344CB8AC3E}">
        <p14:creationId xmlns:p14="http://schemas.microsoft.com/office/powerpoint/2010/main" val="16026902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72681323"/>
              </p:ext>
            </p:extLst>
          </p:nvPr>
        </p:nvGraphicFramePr>
        <p:xfrm>
          <a:off x="185738" y="1308164"/>
          <a:ext cx="6043613" cy="44354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p:nvPr>
            <p:extLst>
              <p:ext uri="{D42A27DB-BD31-4B8C-83A1-F6EECF244321}">
                <p14:modId xmlns:p14="http://schemas.microsoft.com/office/powerpoint/2010/main" val="1002314447"/>
              </p:ext>
            </p:extLst>
          </p:nvPr>
        </p:nvGraphicFramePr>
        <p:xfrm>
          <a:off x="6229351" y="1308164"/>
          <a:ext cx="5815012" cy="4435412"/>
        </p:xfrm>
        <a:graphic>
          <a:graphicData uri="http://schemas.openxmlformats.org/drawingml/2006/chart">
            <c:chart xmlns:c="http://schemas.openxmlformats.org/drawingml/2006/chart" xmlns:r="http://schemas.openxmlformats.org/officeDocument/2006/relationships" r:id="rId4"/>
          </a:graphicData>
        </a:graphic>
      </p:graphicFrame>
      <p:sp>
        <p:nvSpPr>
          <p:cNvPr id="6" name="Title 1"/>
          <p:cNvSpPr txBox="1">
            <a:spLocks/>
          </p:cNvSpPr>
          <p:nvPr/>
        </p:nvSpPr>
        <p:spPr>
          <a:xfrm>
            <a:off x="1069848" y="484632"/>
            <a:ext cx="10058400" cy="5394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800" dirty="0" smtClean="0"/>
              <a:t>Forecast</a:t>
            </a:r>
            <a:r>
              <a:rPr lang="zh-CN" altLang="en-US" sz="2800" dirty="0" smtClean="0"/>
              <a:t> </a:t>
            </a:r>
            <a:r>
              <a:rPr lang="en-US" altLang="zh-CN" sz="2800" dirty="0" smtClean="0"/>
              <a:t>-</a:t>
            </a:r>
            <a:r>
              <a:rPr lang="zh-CN" altLang="en-US" sz="2800" dirty="0" smtClean="0"/>
              <a:t> </a:t>
            </a:r>
            <a:r>
              <a:rPr lang="en-US" sz="2800" dirty="0" smtClean="0"/>
              <a:t>Areas of </a:t>
            </a:r>
            <a:r>
              <a:rPr lang="en-US" altLang="zh-CN" sz="2800" dirty="0" smtClean="0"/>
              <a:t>Increase</a:t>
            </a:r>
            <a:r>
              <a:rPr lang="zh-CN" altLang="en-US" sz="2800" dirty="0" smtClean="0"/>
              <a:t> </a:t>
            </a:r>
            <a:r>
              <a:rPr lang="en-US" altLang="zh-CN" sz="2800" dirty="0" smtClean="0"/>
              <a:t>Risk</a:t>
            </a:r>
            <a:endParaRPr lang="en-US" sz="2800" dirty="0"/>
          </a:p>
        </p:txBody>
      </p:sp>
      <p:sp>
        <p:nvSpPr>
          <p:cNvPr id="7" name="Slide Number Placeholder 6"/>
          <p:cNvSpPr>
            <a:spLocks noGrp="1"/>
          </p:cNvSpPr>
          <p:nvPr>
            <p:ph type="sldNum" sz="quarter" idx="12"/>
          </p:nvPr>
        </p:nvSpPr>
        <p:spPr/>
        <p:txBody>
          <a:bodyPr/>
          <a:lstStyle/>
          <a:p>
            <a:fld id="{CDF00AC2-C144-6F4A-A36B-289EEF0FF9C6}" type="slidenum">
              <a:rPr lang="en-US" smtClean="0"/>
              <a:t>12</a:t>
            </a:fld>
            <a:endParaRPr lang="en-US"/>
          </a:p>
        </p:txBody>
      </p:sp>
    </p:spTree>
    <p:extLst>
      <p:ext uri="{BB962C8B-B14F-4D97-AF65-F5344CB8AC3E}">
        <p14:creationId xmlns:p14="http://schemas.microsoft.com/office/powerpoint/2010/main" val="11452280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326985684"/>
              </p:ext>
            </p:extLst>
          </p:nvPr>
        </p:nvGraphicFramePr>
        <p:xfrm>
          <a:off x="228601" y="1428750"/>
          <a:ext cx="5514974" cy="41433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p:nvPr>
            <p:extLst>
              <p:ext uri="{D42A27DB-BD31-4B8C-83A1-F6EECF244321}">
                <p14:modId xmlns:p14="http://schemas.microsoft.com/office/powerpoint/2010/main" val="1628431770"/>
              </p:ext>
            </p:extLst>
          </p:nvPr>
        </p:nvGraphicFramePr>
        <p:xfrm>
          <a:off x="5600700" y="1428749"/>
          <a:ext cx="5857875" cy="4143375"/>
        </p:xfrm>
        <a:graphic>
          <a:graphicData uri="http://schemas.openxmlformats.org/drawingml/2006/chart">
            <c:chart xmlns:c="http://schemas.openxmlformats.org/drawingml/2006/chart" xmlns:r="http://schemas.openxmlformats.org/officeDocument/2006/relationships" r:id="rId4"/>
          </a:graphicData>
        </a:graphic>
      </p:graphicFrame>
      <p:sp>
        <p:nvSpPr>
          <p:cNvPr id="6" name="Title 1"/>
          <p:cNvSpPr txBox="1">
            <a:spLocks/>
          </p:cNvSpPr>
          <p:nvPr/>
        </p:nvSpPr>
        <p:spPr>
          <a:xfrm>
            <a:off x="1069848" y="484632"/>
            <a:ext cx="10058400" cy="5394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800" dirty="0" smtClean="0"/>
              <a:t>Forecast</a:t>
            </a:r>
            <a:r>
              <a:rPr lang="zh-CN" altLang="en-US" sz="2800" dirty="0" smtClean="0"/>
              <a:t> </a:t>
            </a:r>
            <a:r>
              <a:rPr lang="en-US" altLang="zh-CN" sz="2800" dirty="0" smtClean="0"/>
              <a:t>-</a:t>
            </a:r>
            <a:r>
              <a:rPr lang="zh-CN" altLang="en-US" sz="2800" dirty="0" smtClean="0"/>
              <a:t> </a:t>
            </a:r>
            <a:r>
              <a:rPr lang="en-US" sz="2800" dirty="0" smtClean="0"/>
              <a:t>Areas of </a:t>
            </a:r>
            <a:r>
              <a:rPr lang="en-US" altLang="zh-CN" sz="2800" dirty="0" smtClean="0"/>
              <a:t>Increase</a:t>
            </a:r>
            <a:r>
              <a:rPr lang="zh-CN" altLang="en-US" sz="2800" dirty="0" smtClean="0"/>
              <a:t> </a:t>
            </a:r>
            <a:r>
              <a:rPr lang="en-US" altLang="zh-CN" sz="2800" dirty="0" smtClean="0"/>
              <a:t>Risk</a:t>
            </a:r>
            <a:endParaRPr lang="en-US" sz="2800" dirty="0"/>
          </a:p>
        </p:txBody>
      </p:sp>
      <p:sp>
        <p:nvSpPr>
          <p:cNvPr id="7" name="Slide Number Placeholder 6"/>
          <p:cNvSpPr>
            <a:spLocks noGrp="1"/>
          </p:cNvSpPr>
          <p:nvPr>
            <p:ph type="sldNum" sz="quarter" idx="12"/>
          </p:nvPr>
        </p:nvSpPr>
        <p:spPr/>
        <p:txBody>
          <a:bodyPr/>
          <a:lstStyle/>
          <a:p>
            <a:fld id="{CDF00AC2-C144-6F4A-A36B-289EEF0FF9C6}" type="slidenum">
              <a:rPr lang="en-US" smtClean="0"/>
              <a:t>13</a:t>
            </a:fld>
            <a:endParaRPr lang="en-US"/>
          </a:p>
        </p:txBody>
      </p:sp>
    </p:spTree>
    <p:extLst>
      <p:ext uri="{BB962C8B-B14F-4D97-AF65-F5344CB8AC3E}">
        <p14:creationId xmlns:p14="http://schemas.microsoft.com/office/powerpoint/2010/main" val="11477821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副标题 2">
            <a:extLst>
              <a:ext uri="{FF2B5EF4-FFF2-40B4-BE49-F238E27FC236}">
                <a16:creationId xmlns="" xmlns:a16="http://schemas.microsoft.com/office/drawing/2014/main" id="{D099D789-55F0-5840-BF02-CD0108994ACB}"/>
              </a:ext>
            </a:extLst>
          </p:cNvPr>
          <p:cNvSpPr>
            <a:spLocks noGrp="1"/>
          </p:cNvSpPr>
          <p:nvPr>
            <p:ph type="subTitle" idx="1"/>
          </p:nvPr>
        </p:nvSpPr>
        <p:spPr>
          <a:xfrm>
            <a:off x="974767" y="4740372"/>
            <a:ext cx="9144000" cy="1655762"/>
          </a:xfrm>
        </p:spPr>
        <p:txBody>
          <a:bodyPr>
            <a:normAutofit/>
          </a:bodyPr>
          <a:lstStyle/>
          <a:p>
            <a:r>
              <a:rPr kumimoji="1" lang="en-US" altLang="zh-CN" sz="2400" dirty="0"/>
              <a:t>Q1:</a:t>
            </a:r>
            <a:r>
              <a:rPr kumimoji="1" lang="zh-CN" altLang="en-US" sz="2400" dirty="0"/>
              <a:t> </a:t>
            </a:r>
            <a:r>
              <a:rPr kumimoji="1" lang="en-US" altLang="zh-CN" sz="2400" dirty="0"/>
              <a:t>General</a:t>
            </a:r>
            <a:r>
              <a:rPr kumimoji="1" lang="zh-CN" altLang="en-US" sz="2400" dirty="0"/>
              <a:t> </a:t>
            </a:r>
            <a:r>
              <a:rPr kumimoji="1" lang="en-US" altLang="zh-CN" sz="2400" dirty="0"/>
              <a:t>statistic</a:t>
            </a:r>
            <a:r>
              <a:rPr kumimoji="1" lang="zh-CN" altLang="en-US" sz="2400" dirty="0"/>
              <a:t> </a:t>
            </a:r>
            <a:r>
              <a:rPr kumimoji="1" lang="en-US" altLang="zh-CN" sz="2400" dirty="0"/>
              <a:t>models</a:t>
            </a:r>
            <a:r>
              <a:rPr kumimoji="1" lang="zh-CN" altLang="en-US" sz="2400" dirty="0"/>
              <a:t> </a:t>
            </a:r>
            <a:r>
              <a:rPr kumimoji="1" lang="en-US" altLang="zh-CN" sz="2400" dirty="0" smtClean="0"/>
              <a:t>are not precise in this case.</a:t>
            </a:r>
            <a:endParaRPr kumimoji="1" lang="en-US" altLang="zh-CN" sz="2400" dirty="0"/>
          </a:p>
          <a:p>
            <a:r>
              <a:rPr kumimoji="1" lang="en-US" altLang="zh-CN" sz="2400" dirty="0"/>
              <a:t>Q2:</a:t>
            </a:r>
            <a:r>
              <a:rPr kumimoji="1" lang="zh-CN" altLang="en-US" sz="2400" dirty="0"/>
              <a:t> </a:t>
            </a:r>
            <a:r>
              <a:rPr kumimoji="1" lang="en-US" altLang="zh-CN" sz="2400" dirty="0" smtClean="0"/>
              <a:t>lack</a:t>
            </a:r>
            <a:r>
              <a:rPr kumimoji="1" lang="zh-CN" altLang="en-US" sz="2400" dirty="0" smtClean="0"/>
              <a:t> </a:t>
            </a:r>
            <a:r>
              <a:rPr kumimoji="1" lang="en-US" altLang="zh-CN" sz="2400" dirty="0" smtClean="0"/>
              <a:t>of data</a:t>
            </a:r>
            <a:r>
              <a:rPr kumimoji="1" lang="zh-CN" altLang="en-US" sz="2400" dirty="0" smtClean="0"/>
              <a:t> </a:t>
            </a:r>
            <a:r>
              <a:rPr kumimoji="1" lang="en-US" altLang="zh-CN" sz="2400" dirty="0"/>
              <a:t>for</a:t>
            </a:r>
            <a:r>
              <a:rPr kumimoji="1" lang="zh-CN" altLang="en-US" sz="2400" dirty="0"/>
              <a:t> </a:t>
            </a:r>
            <a:r>
              <a:rPr kumimoji="1" lang="en-US" altLang="zh-CN" sz="2400" dirty="0" smtClean="0"/>
              <a:t>Cost</a:t>
            </a:r>
            <a:endParaRPr kumimoji="1" lang="en-US" altLang="zh-CN" sz="2400" b="1" i="1" dirty="0" smtClean="0">
              <a:cs typeface="Times New Roman" panose="02020603050405020304" pitchFamily="18" charset="0"/>
            </a:endParaRPr>
          </a:p>
          <a:p>
            <a:pPr algn="l"/>
            <a:r>
              <a:rPr kumimoji="1" lang="en-US" altLang="zh-CN" sz="2400" b="1" i="1" dirty="0" smtClean="0">
                <a:cs typeface="Times New Roman" panose="02020603050405020304" pitchFamily="18" charset="0"/>
              </a:rPr>
              <a:t>Break</a:t>
            </a:r>
            <a:r>
              <a:rPr kumimoji="1" lang="zh-CN" altLang="en-US" sz="2400" b="1" i="1" dirty="0" smtClean="0">
                <a:cs typeface="Times New Roman" panose="02020603050405020304" pitchFamily="18" charset="0"/>
              </a:rPr>
              <a:t> </a:t>
            </a:r>
            <a:r>
              <a:rPr kumimoji="1" lang="en-US" altLang="zh-CN" sz="2400" b="1" i="1" dirty="0">
                <a:cs typeface="Times New Roman" panose="02020603050405020304" pitchFamily="18" charset="0"/>
              </a:rPr>
              <a:t>Even</a:t>
            </a:r>
            <a:r>
              <a:rPr kumimoji="1" lang="zh-CN" altLang="en-US" sz="2400" b="1" i="1" dirty="0">
                <a:cs typeface="Times New Roman" panose="02020603050405020304" pitchFamily="18" charset="0"/>
              </a:rPr>
              <a:t> </a:t>
            </a:r>
            <a:r>
              <a:rPr kumimoji="1" lang="en-US" altLang="zh-CN" sz="2400" b="1" i="1" dirty="0">
                <a:cs typeface="Times New Roman" panose="02020603050405020304" pitchFamily="18" charset="0"/>
              </a:rPr>
              <a:t>Point</a:t>
            </a:r>
            <a:r>
              <a:rPr kumimoji="1" lang="zh-CN" altLang="en-US" sz="2400" b="1" i="1" dirty="0">
                <a:cs typeface="Times New Roman" panose="02020603050405020304" pitchFamily="18" charset="0"/>
              </a:rPr>
              <a:t> </a:t>
            </a:r>
            <a:r>
              <a:rPr kumimoji="1" lang="en-US" altLang="zh-CN" sz="2400" b="1" i="1" dirty="0" smtClean="0">
                <a:cs typeface="Times New Roman" panose="02020603050405020304" pitchFamily="18" charset="0"/>
              </a:rPr>
              <a:t>:</a:t>
            </a:r>
            <a:r>
              <a:rPr kumimoji="1" lang="zh-CN" altLang="en-US" sz="2400" b="1" i="1" dirty="0" smtClean="0">
                <a:cs typeface="Times New Roman" panose="02020603050405020304" pitchFamily="18" charset="0"/>
              </a:rPr>
              <a:t> </a:t>
            </a:r>
            <a:r>
              <a:rPr kumimoji="1" lang="en-US" altLang="zh-CN" sz="2400" b="1" i="1" dirty="0" smtClean="0">
                <a:cs typeface="Times New Roman" panose="02020603050405020304" pitchFamily="18" charset="0"/>
              </a:rPr>
              <a:t>Revenue</a:t>
            </a:r>
            <a:r>
              <a:rPr kumimoji="1" lang="zh-CN" altLang="en-US" sz="2400" b="1" i="1" dirty="0" smtClean="0">
                <a:cs typeface="Times New Roman" panose="02020603050405020304" pitchFamily="18" charset="0"/>
              </a:rPr>
              <a:t> </a:t>
            </a:r>
            <a:r>
              <a:rPr kumimoji="1" lang="en-US" altLang="zh-CN" sz="2400" b="1" i="1" dirty="0">
                <a:cs typeface="Times New Roman" panose="02020603050405020304" pitchFamily="18" charset="0"/>
              </a:rPr>
              <a:t>=</a:t>
            </a:r>
            <a:r>
              <a:rPr kumimoji="1" lang="zh-CN" altLang="en-US" sz="2400" b="1" i="1" dirty="0">
                <a:cs typeface="Times New Roman" panose="02020603050405020304" pitchFamily="18" charset="0"/>
              </a:rPr>
              <a:t> </a:t>
            </a:r>
            <a:r>
              <a:rPr kumimoji="1" lang="en-US" altLang="zh-CN" sz="2400" b="1" i="1" dirty="0">
                <a:cs typeface="Times New Roman" panose="02020603050405020304" pitchFamily="18" charset="0"/>
              </a:rPr>
              <a:t>Labor</a:t>
            </a:r>
            <a:r>
              <a:rPr kumimoji="1" lang="zh-CN" altLang="en-US" sz="2400" b="1" i="1" dirty="0">
                <a:cs typeface="Times New Roman" panose="02020603050405020304" pitchFamily="18" charset="0"/>
              </a:rPr>
              <a:t> </a:t>
            </a:r>
            <a:r>
              <a:rPr kumimoji="1" lang="en-US" altLang="zh-CN" sz="2400" b="1" i="1" dirty="0">
                <a:cs typeface="Times New Roman" panose="02020603050405020304" pitchFamily="18" charset="0"/>
              </a:rPr>
              <a:t>Cost</a:t>
            </a:r>
            <a:r>
              <a:rPr kumimoji="1" lang="zh-CN" altLang="en-US" sz="2400" b="1" i="1" dirty="0">
                <a:cs typeface="Times New Roman" panose="02020603050405020304" pitchFamily="18" charset="0"/>
              </a:rPr>
              <a:t> </a:t>
            </a:r>
            <a:r>
              <a:rPr kumimoji="1" lang="en-US" altLang="zh-CN" sz="2400" b="1" i="1" dirty="0">
                <a:cs typeface="Times New Roman" panose="02020603050405020304" pitchFamily="18" charset="0"/>
              </a:rPr>
              <a:t>+</a:t>
            </a:r>
            <a:r>
              <a:rPr kumimoji="1" lang="zh-CN" altLang="en-US" sz="2400" b="1" i="1" dirty="0">
                <a:cs typeface="Times New Roman" panose="02020603050405020304" pitchFamily="18" charset="0"/>
              </a:rPr>
              <a:t> </a:t>
            </a:r>
            <a:r>
              <a:rPr kumimoji="1" lang="en-US" altLang="zh-CN" sz="2400" b="1" i="1" dirty="0">
                <a:cs typeface="Times New Roman" panose="02020603050405020304" pitchFamily="18" charset="0"/>
              </a:rPr>
              <a:t>Other</a:t>
            </a:r>
            <a:r>
              <a:rPr kumimoji="1" lang="zh-CN" altLang="en-US" sz="2400" b="1" i="1" dirty="0">
                <a:cs typeface="Times New Roman" panose="02020603050405020304" pitchFamily="18" charset="0"/>
              </a:rPr>
              <a:t> </a:t>
            </a:r>
            <a:r>
              <a:rPr kumimoji="1" lang="en-US" altLang="zh-CN" sz="2400" b="1" i="1" dirty="0">
                <a:cs typeface="Times New Roman" panose="02020603050405020304" pitchFamily="18" charset="0"/>
              </a:rPr>
              <a:t>Cost</a:t>
            </a:r>
            <a:endParaRPr kumimoji="1" lang="zh-CN" altLang="en-US" sz="2400" b="1" i="1" dirty="0">
              <a:cs typeface="Times New Roman" panose="02020603050405020304" pitchFamily="18" charset="0"/>
            </a:endParaRPr>
          </a:p>
        </p:txBody>
      </p:sp>
      <p:graphicFrame>
        <p:nvGraphicFramePr>
          <p:cNvPr id="8" name="表格 7">
            <a:extLst>
              <a:ext uri="{FF2B5EF4-FFF2-40B4-BE49-F238E27FC236}">
                <a16:creationId xmlns="" xmlns:a16="http://schemas.microsoft.com/office/drawing/2014/main" id="{5188A2B6-43A1-224C-85F3-06F6AE7EA72D}"/>
              </a:ext>
            </a:extLst>
          </p:cNvPr>
          <p:cNvGraphicFramePr>
            <a:graphicFrameLocks noGrp="1"/>
          </p:cNvGraphicFramePr>
          <p:nvPr>
            <p:extLst>
              <p:ext uri="{D42A27DB-BD31-4B8C-83A1-F6EECF244321}">
                <p14:modId xmlns:p14="http://schemas.microsoft.com/office/powerpoint/2010/main" val="1290487721"/>
              </p:ext>
            </p:extLst>
          </p:nvPr>
        </p:nvGraphicFramePr>
        <p:xfrm>
          <a:off x="974767" y="1290960"/>
          <a:ext cx="8544985" cy="3182580"/>
        </p:xfrm>
        <a:graphic>
          <a:graphicData uri="http://schemas.openxmlformats.org/drawingml/2006/table">
            <a:tbl>
              <a:tblPr firstRow="1" bandRow="1">
                <a:tableStyleId>{21E4AEA4-8DFA-4A89-87EB-49C32662AFE0}</a:tableStyleId>
              </a:tblPr>
              <a:tblGrid>
                <a:gridCol w="1424164">
                  <a:extLst>
                    <a:ext uri="{9D8B030D-6E8A-4147-A177-3AD203B41FA5}">
                      <a16:colId xmlns="" xmlns:a16="http://schemas.microsoft.com/office/drawing/2014/main" val="319119952"/>
                    </a:ext>
                  </a:extLst>
                </a:gridCol>
                <a:gridCol w="1424164">
                  <a:extLst>
                    <a:ext uri="{9D8B030D-6E8A-4147-A177-3AD203B41FA5}">
                      <a16:colId xmlns="" xmlns:a16="http://schemas.microsoft.com/office/drawing/2014/main" val="674754290"/>
                    </a:ext>
                  </a:extLst>
                </a:gridCol>
                <a:gridCol w="1298375">
                  <a:extLst>
                    <a:ext uri="{9D8B030D-6E8A-4147-A177-3AD203B41FA5}">
                      <a16:colId xmlns="" xmlns:a16="http://schemas.microsoft.com/office/drawing/2014/main" val="2869186652"/>
                    </a:ext>
                  </a:extLst>
                </a:gridCol>
                <a:gridCol w="1549954">
                  <a:extLst>
                    <a:ext uri="{9D8B030D-6E8A-4147-A177-3AD203B41FA5}">
                      <a16:colId xmlns="" xmlns:a16="http://schemas.microsoft.com/office/drawing/2014/main" val="2375087022"/>
                    </a:ext>
                  </a:extLst>
                </a:gridCol>
                <a:gridCol w="1424164">
                  <a:extLst>
                    <a:ext uri="{9D8B030D-6E8A-4147-A177-3AD203B41FA5}">
                      <a16:colId xmlns="" xmlns:a16="http://schemas.microsoft.com/office/drawing/2014/main" val="456443735"/>
                    </a:ext>
                  </a:extLst>
                </a:gridCol>
                <a:gridCol w="1424164">
                  <a:extLst>
                    <a:ext uri="{9D8B030D-6E8A-4147-A177-3AD203B41FA5}">
                      <a16:colId xmlns="" xmlns:a16="http://schemas.microsoft.com/office/drawing/2014/main" val="1056515869"/>
                    </a:ext>
                  </a:extLst>
                </a:gridCol>
              </a:tblGrid>
              <a:tr h="652865">
                <a:tc>
                  <a:txBody>
                    <a:bodyPr/>
                    <a:lstStyle/>
                    <a:p>
                      <a:pPr algn="ctr" fontAlgn="ctr"/>
                      <a:r>
                        <a:rPr lang="en-US" sz="1800" b="1" u="none" strike="noStrike" dirty="0">
                          <a:effectLst/>
                          <a:latin typeface="+mj-ea"/>
                          <a:ea typeface="+mj-ea"/>
                          <a:cs typeface="Times New Roman" panose="02020603050405020304" pitchFamily="18" charset="0"/>
                        </a:rPr>
                        <a:t>ID</a:t>
                      </a:r>
                      <a:endParaRPr lang="en-US" sz="1800" b="1" i="0" u="none" strike="noStrike" dirty="0">
                        <a:solidFill>
                          <a:srgbClr val="000000"/>
                        </a:solidFill>
                        <a:effectLst/>
                        <a:latin typeface="+mj-ea"/>
                        <a:ea typeface="+mj-ea"/>
                        <a:cs typeface="Times New Roman" panose="02020603050405020304" pitchFamily="18" charset="0"/>
                      </a:endParaRPr>
                    </a:p>
                  </a:txBody>
                  <a:tcPr marL="9525" marR="9525" marT="9525" marB="0" anchor="ctr"/>
                </a:tc>
                <a:tc>
                  <a:txBody>
                    <a:bodyPr/>
                    <a:lstStyle/>
                    <a:p>
                      <a:pPr algn="ctr" fontAlgn="ctr"/>
                      <a:r>
                        <a:rPr lang="en-US" sz="1800" b="1" u="none" strike="noStrike" dirty="0">
                          <a:effectLst/>
                          <a:latin typeface="+mj-ea"/>
                          <a:ea typeface="+mj-ea"/>
                          <a:cs typeface="Times New Roman" panose="02020603050405020304" pitchFamily="18" charset="0"/>
                        </a:rPr>
                        <a:t>Unit Cost</a:t>
                      </a:r>
                      <a:endParaRPr lang="en-US" sz="1800" b="1" i="0" u="none" strike="noStrike" dirty="0">
                        <a:solidFill>
                          <a:srgbClr val="000000"/>
                        </a:solidFill>
                        <a:effectLst/>
                        <a:latin typeface="+mj-ea"/>
                        <a:ea typeface="+mj-ea"/>
                        <a:cs typeface="Times New Roman" panose="02020603050405020304" pitchFamily="18" charset="0"/>
                      </a:endParaRPr>
                    </a:p>
                  </a:txBody>
                  <a:tcPr marL="9525" marR="9525" marT="9525" marB="0" anchor="ctr"/>
                </a:tc>
                <a:tc>
                  <a:txBody>
                    <a:bodyPr/>
                    <a:lstStyle/>
                    <a:p>
                      <a:pPr algn="ctr" fontAlgn="ctr"/>
                      <a:r>
                        <a:rPr lang="en-US" sz="1800" b="1" u="none" strike="noStrike" dirty="0">
                          <a:effectLst/>
                          <a:latin typeface="+mj-ea"/>
                          <a:ea typeface="+mj-ea"/>
                          <a:cs typeface="Times New Roman" panose="02020603050405020304" pitchFamily="18" charset="0"/>
                        </a:rPr>
                        <a:t>Revenue16</a:t>
                      </a:r>
                      <a:endParaRPr lang="en-US" sz="1800" b="1" i="0" u="none" strike="noStrike" dirty="0">
                        <a:solidFill>
                          <a:srgbClr val="000000"/>
                        </a:solidFill>
                        <a:effectLst/>
                        <a:latin typeface="+mj-ea"/>
                        <a:ea typeface="+mj-ea"/>
                        <a:cs typeface="Times New Roman" panose="02020603050405020304" pitchFamily="18" charset="0"/>
                      </a:endParaRPr>
                    </a:p>
                  </a:txBody>
                  <a:tcPr marL="9525" marR="9525" marT="9525" marB="0" anchor="ctr"/>
                </a:tc>
                <a:tc>
                  <a:txBody>
                    <a:bodyPr/>
                    <a:lstStyle/>
                    <a:p>
                      <a:pPr algn="ctr" fontAlgn="ctr"/>
                      <a:r>
                        <a:rPr lang="en-US" sz="1800" b="1" u="none" strike="noStrike" dirty="0">
                          <a:effectLst/>
                          <a:latin typeface="+mj-ea"/>
                          <a:ea typeface="+mj-ea"/>
                          <a:cs typeface="Times New Roman" panose="02020603050405020304" pitchFamily="18" charset="0"/>
                        </a:rPr>
                        <a:t>Revenue17</a:t>
                      </a:r>
                      <a:endParaRPr lang="en-US" sz="1800" b="1" i="0" u="none" strike="noStrike" dirty="0">
                        <a:solidFill>
                          <a:srgbClr val="000000"/>
                        </a:solidFill>
                        <a:effectLst/>
                        <a:latin typeface="+mj-ea"/>
                        <a:ea typeface="+mj-ea"/>
                        <a:cs typeface="Times New Roman" panose="02020603050405020304" pitchFamily="18" charset="0"/>
                      </a:endParaRPr>
                    </a:p>
                  </a:txBody>
                  <a:tcPr marL="9525" marR="9525" marT="9525" marB="0" anchor="ctr"/>
                </a:tc>
                <a:tc>
                  <a:txBody>
                    <a:bodyPr/>
                    <a:lstStyle/>
                    <a:p>
                      <a:pPr algn="ctr" fontAlgn="ctr"/>
                      <a:r>
                        <a:rPr lang="en-US" sz="1800" b="1" u="none" strike="noStrike" dirty="0">
                          <a:effectLst/>
                          <a:latin typeface="+mj-ea"/>
                          <a:ea typeface="+mj-ea"/>
                          <a:cs typeface="Times New Roman" panose="02020603050405020304" pitchFamily="18" charset="0"/>
                        </a:rPr>
                        <a:t>Margin16</a:t>
                      </a:r>
                      <a:endParaRPr lang="en-US" sz="1800" b="1" i="0" u="none" strike="noStrike" dirty="0">
                        <a:solidFill>
                          <a:srgbClr val="000000"/>
                        </a:solidFill>
                        <a:effectLst/>
                        <a:latin typeface="+mj-ea"/>
                        <a:ea typeface="+mj-ea"/>
                        <a:cs typeface="Times New Roman" panose="02020603050405020304" pitchFamily="18" charset="0"/>
                      </a:endParaRPr>
                    </a:p>
                  </a:txBody>
                  <a:tcPr marL="9525" marR="9525" marT="9525" marB="0" anchor="ctr"/>
                </a:tc>
                <a:tc>
                  <a:txBody>
                    <a:bodyPr/>
                    <a:lstStyle/>
                    <a:p>
                      <a:pPr algn="ctr" fontAlgn="ctr"/>
                      <a:r>
                        <a:rPr lang="en-US" sz="1800" b="1" u="none" strike="noStrike" dirty="0">
                          <a:effectLst/>
                          <a:latin typeface="+mj-ea"/>
                          <a:ea typeface="+mj-ea"/>
                          <a:cs typeface="Times New Roman" panose="02020603050405020304" pitchFamily="18" charset="0"/>
                        </a:rPr>
                        <a:t>Margin17</a:t>
                      </a:r>
                      <a:endParaRPr lang="en-US" sz="1800" b="1" i="0" u="none" strike="noStrike" dirty="0">
                        <a:solidFill>
                          <a:srgbClr val="000000"/>
                        </a:solidFill>
                        <a:effectLst/>
                        <a:latin typeface="+mj-ea"/>
                        <a:ea typeface="+mj-ea"/>
                        <a:cs typeface="Times New Roman" panose="02020603050405020304" pitchFamily="18" charset="0"/>
                      </a:endParaRPr>
                    </a:p>
                  </a:txBody>
                  <a:tcPr marL="9525" marR="9525" marT="9525" marB="0" anchor="ctr"/>
                </a:tc>
                <a:extLst>
                  <a:ext uri="{0D108BD9-81ED-4DB2-BD59-A6C34878D82A}">
                    <a16:rowId xmlns="" xmlns:a16="http://schemas.microsoft.com/office/drawing/2014/main" val="1360857978"/>
                  </a:ext>
                </a:extLst>
              </a:tr>
              <a:tr h="438138">
                <a:tc>
                  <a:txBody>
                    <a:bodyPr/>
                    <a:lstStyle/>
                    <a:p>
                      <a:pPr algn="ctr" fontAlgn="ctr"/>
                      <a:r>
                        <a:rPr lang="en-US" altLang="zh-CN" sz="1600" b="0" u="none" strike="noStrike" dirty="0">
                          <a:effectLst/>
                          <a:latin typeface="Tahoma" panose="020B0604030504040204" pitchFamily="34" charset="0"/>
                          <a:ea typeface="Tahoma" panose="020B0604030504040204" pitchFamily="34" charset="0"/>
                          <a:cs typeface="Tahoma" panose="020B0604030504040204" pitchFamily="34" charset="0"/>
                        </a:rPr>
                        <a:t>2989 </a:t>
                      </a:r>
                      <a:endParaRPr lang="en-US" altLang="zh-CN"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tc>
                <a:tc>
                  <a:txBody>
                    <a:bodyPr/>
                    <a:lstStyle/>
                    <a:p>
                      <a:pPr algn="ctr" fontAlgn="ctr"/>
                      <a:r>
                        <a:rPr lang="en-US" altLang="zh-CN" sz="1600" b="0" u="none" strike="noStrike" dirty="0">
                          <a:effectLst/>
                          <a:latin typeface="Tahoma" panose="020B0604030504040204" pitchFamily="34" charset="0"/>
                          <a:ea typeface="Tahoma" panose="020B0604030504040204" pitchFamily="34" charset="0"/>
                          <a:cs typeface="Tahoma" panose="020B0604030504040204" pitchFamily="34" charset="0"/>
                        </a:rPr>
                        <a:t>0.99 </a:t>
                      </a:r>
                      <a:endParaRPr lang="en-US" altLang="zh-CN"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tc>
                <a:tc>
                  <a:txBody>
                    <a:bodyPr/>
                    <a:lstStyle/>
                    <a:p>
                      <a:pPr algn="ctr" fontAlgn="ctr"/>
                      <a:r>
                        <a:rPr lang="en-US" altLang="zh-CN" sz="1600" b="0" u="none" strike="noStrike" dirty="0">
                          <a:effectLst/>
                          <a:latin typeface="Tahoma" panose="020B0604030504040204" pitchFamily="34" charset="0"/>
                          <a:ea typeface="Tahoma" panose="020B0604030504040204" pitchFamily="34" charset="0"/>
                          <a:cs typeface="Tahoma" panose="020B0604030504040204" pitchFamily="34" charset="0"/>
                        </a:rPr>
                        <a:t>130942.74 </a:t>
                      </a:r>
                      <a:endParaRPr lang="en-US" altLang="zh-CN"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solidFill>
                      <a:schemeClr val="accent4">
                        <a:lumMod val="40000"/>
                        <a:lumOff val="60000"/>
                      </a:schemeClr>
                    </a:solidFill>
                  </a:tcPr>
                </a:tc>
                <a:tc>
                  <a:txBody>
                    <a:bodyPr/>
                    <a:lstStyle/>
                    <a:p>
                      <a:pPr algn="ctr" fontAlgn="ctr"/>
                      <a:r>
                        <a:rPr lang="en-US" altLang="zh-CN" sz="1600" b="0" u="none" strike="noStrike" dirty="0">
                          <a:effectLst/>
                          <a:latin typeface="Tahoma" panose="020B0604030504040204" pitchFamily="34" charset="0"/>
                          <a:ea typeface="Tahoma" panose="020B0604030504040204" pitchFamily="34" charset="0"/>
                          <a:cs typeface="Tahoma" panose="020B0604030504040204" pitchFamily="34" charset="0"/>
                        </a:rPr>
                        <a:t>167910.01 </a:t>
                      </a:r>
                      <a:endParaRPr lang="en-US" altLang="zh-CN"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solidFill>
                      <a:schemeClr val="accent4">
                        <a:lumMod val="40000"/>
                        <a:lumOff val="60000"/>
                      </a:schemeClr>
                    </a:solidFill>
                  </a:tcPr>
                </a:tc>
                <a:tc>
                  <a:txBody>
                    <a:bodyPr/>
                    <a:lstStyle/>
                    <a:p>
                      <a:pPr algn="ctr" fontAlgn="ctr"/>
                      <a:r>
                        <a:rPr lang="en-US" altLang="zh-CN" sz="1600" b="0" u="none" strike="noStrike" dirty="0">
                          <a:effectLst/>
                          <a:latin typeface="Tahoma" panose="020B0604030504040204" pitchFamily="34" charset="0"/>
                          <a:ea typeface="Tahoma" panose="020B0604030504040204" pitchFamily="34" charset="0"/>
                          <a:cs typeface="Tahoma" panose="020B0604030504040204" pitchFamily="34" charset="0"/>
                        </a:rPr>
                        <a:t>50.23%</a:t>
                      </a:r>
                      <a:endParaRPr lang="en-US" altLang="zh-CN"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solidFill>
                      <a:schemeClr val="accent4">
                        <a:lumMod val="60000"/>
                        <a:lumOff val="40000"/>
                      </a:schemeClr>
                    </a:solidFill>
                  </a:tcPr>
                </a:tc>
                <a:tc>
                  <a:txBody>
                    <a:bodyPr/>
                    <a:lstStyle/>
                    <a:p>
                      <a:pPr algn="ctr" fontAlgn="ctr"/>
                      <a:r>
                        <a:rPr lang="en-US" altLang="zh-CN" sz="1600" b="0" u="none" strike="noStrike">
                          <a:effectLst/>
                          <a:latin typeface="Tahoma" panose="020B0604030504040204" pitchFamily="34" charset="0"/>
                          <a:ea typeface="Tahoma" panose="020B0604030504040204" pitchFamily="34" charset="0"/>
                          <a:cs typeface="Tahoma" panose="020B0604030504040204" pitchFamily="34" charset="0"/>
                        </a:rPr>
                        <a:t>50.23%</a:t>
                      </a:r>
                      <a:endParaRPr lang="en-US" altLang="zh-CN" sz="16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solidFill>
                      <a:schemeClr val="accent4">
                        <a:lumMod val="60000"/>
                        <a:lumOff val="40000"/>
                      </a:schemeClr>
                    </a:solidFill>
                  </a:tcPr>
                </a:tc>
                <a:extLst>
                  <a:ext uri="{0D108BD9-81ED-4DB2-BD59-A6C34878D82A}">
                    <a16:rowId xmlns="" xmlns:a16="http://schemas.microsoft.com/office/drawing/2014/main" val="2082663477"/>
                  </a:ext>
                </a:extLst>
              </a:tr>
              <a:tr h="438138">
                <a:tc>
                  <a:txBody>
                    <a:bodyPr/>
                    <a:lstStyle/>
                    <a:p>
                      <a:pPr algn="ctr" fontAlgn="ctr"/>
                      <a:r>
                        <a:rPr lang="en-US" altLang="zh-CN" sz="1600" b="0" u="none" strike="noStrike" dirty="0">
                          <a:effectLst/>
                          <a:latin typeface="Tahoma" panose="020B0604030504040204" pitchFamily="34" charset="0"/>
                          <a:ea typeface="Tahoma" panose="020B0604030504040204" pitchFamily="34" charset="0"/>
                          <a:cs typeface="Tahoma" panose="020B0604030504040204" pitchFamily="34" charset="0"/>
                        </a:rPr>
                        <a:t>368 </a:t>
                      </a:r>
                      <a:endParaRPr lang="en-US" altLang="zh-CN"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tc>
                <a:tc>
                  <a:txBody>
                    <a:bodyPr/>
                    <a:lstStyle/>
                    <a:p>
                      <a:pPr algn="ctr" fontAlgn="ctr"/>
                      <a:r>
                        <a:rPr lang="en-US" altLang="zh-CN" sz="1600" b="0" u="none" strike="noStrike" dirty="0">
                          <a:effectLst/>
                          <a:latin typeface="Tahoma" panose="020B0604030504040204" pitchFamily="34" charset="0"/>
                          <a:ea typeface="Tahoma" panose="020B0604030504040204" pitchFamily="34" charset="0"/>
                          <a:cs typeface="Tahoma" panose="020B0604030504040204" pitchFamily="34" charset="0"/>
                        </a:rPr>
                        <a:t>1.42 </a:t>
                      </a:r>
                      <a:endParaRPr lang="en-US" altLang="zh-CN"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tc>
                <a:tc>
                  <a:txBody>
                    <a:bodyPr/>
                    <a:lstStyle/>
                    <a:p>
                      <a:pPr algn="ctr" fontAlgn="ctr"/>
                      <a:r>
                        <a:rPr lang="en-US" altLang="zh-CN" sz="1600" b="0" u="none" strike="noStrike" dirty="0">
                          <a:effectLst/>
                          <a:latin typeface="Tahoma" panose="020B0604030504040204" pitchFamily="34" charset="0"/>
                          <a:ea typeface="Tahoma" panose="020B0604030504040204" pitchFamily="34" charset="0"/>
                          <a:cs typeface="Tahoma" panose="020B0604030504040204" pitchFamily="34" charset="0"/>
                        </a:rPr>
                        <a:t>217452.21 </a:t>
                      </a:r>
                      <a:endParaRPr lang="en-US" altLang="zh-CN"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solidFill>
                      <a:schemeClr val="accent4">
                        <a:lumMod val="40000"/>
                        <a:lumOff val="60000"/>
                      </a:schemeClr>
                    </a:solidFill>
                  </a:tcPr>
                </a:tc>
                <a:tc>
                  <a:txBody>
                    <a:bodyPr/>
                    <a:lstStyle/>
                    <a:p>
                      <a:pPr algn="ctr" fontAlgn="ctr"/>
                      <a:r>
                        <a:rPr lang="en-US" altLang="zh-CN" sz="1600" b="0" u="none" strike="noStrike" dirty="0">
                          <a:effectLst/>
                          <a:latin typeface="Tahoma" panose="020B0604030504040204" pitchFamily="34" charset="0"/>
                          <a:ea typeface="Tahoma" panose="020B0604030504040204" pitchFamily="34" charset="0"/>
                          <a:cs typeface="Tahoma" panose="020B0604030504040204" pitchFamily="34" charset="0"/>
                        </a:rPr>
                        <a:t>179485.13 </a:t>
                      </a:r>
                      <a:endParaRPr lang="en-US" altLang="zh-CN"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solidFill>
                      <a:schemeClr val="accent4">
                        <a:lumMod val="40000"/>
                        <a:lumOff val="60000"/>
                      </a:schemeClr>
                    </a:solidFill>
                  </a:tcPr>
                </a:tc>
                <a:tc>
                  <a:txBody>
                    <a:bodyPr/>
                    <a:lstStyle/>
                    <a:p>
                      <a:pPr algn="ctr" fontAlgn="ctr"/>
                      <a:r>
                        <a:rPr lang="en-US" altLang="zh-CN" sz="1600" b="0" u="none" strike="noStrike" dirty="0">
                          <a:effectLst/>
                          <a:latin typeface="Tahoma" panose="020B0604030504040204" pitchFamily="34" charset="0"/>
                          <a:ea typeface="Tahoma" panose="020B0604030504040204" pitchFamily="34" charset="0"/>
                          <a:cs typeface="Tahoma" panose="020B0604030504040204" pitchFamily="34" charset="0"/>
                        </a:rPr>
                        <a:t>52.49%</a:t>
                      </a:r>
                      <a:endParaRPr lang="en-US" altLang="zh-CN"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solidFill>
                      <a:schemeClr val="accent4">
                        <a:lumMod val="60000"/>
                        <a:lumOff val="40000"/>
                      </a:schemeClr>
                    </a:solidFill>
                  </a:tcPr>
                </a:tc>
                <a:tc>
                  <a:txBody>
                    <a:bodyPr/>
                    <a:lstStyle/>
                    <a:p>
                      <a:pPr algn="ctr" fontAlgn="ctr"/>
                      <a:r>
                        <a:rPr lang="en-US" altLang="zh-CN" sz="1600" b="0" u="none" strike="noStrike" dirty="0">
                          <a:effectLst/>
                          <a:latin typeface="Tahoma" panose="020B0604030504040204" pitchFamily="34" charset="0"/>
                          <a:ea typeface="Tahoma" panose="020B0604030504040204" pitchFamily="34" charset="0"/>
                          <a:cs typeface="Tahoma" panose="020B0604030504040204" pitchFamily="34" charset="0"/>
                        </a:rPr>
                        <a:t>52.49%</a:t>
                      </a:r>
                      <a:endParaRPr lang="en-US" altLang="zh-CN"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solidFill>
                      <a:schemeClr val="accent4">
                        <a:lumMod val="60000"/>
                        <a:lumOff val="40000"/>
                      </a:schemeClr>
                    </a:solidFill>
                  </a:tcPr>
                </a:tc>
                <a:extLst>
                  <a:ext uri="{0D108BD9-81ED-4DB2-BD59-A6C34878D82A}">
                    <a16:rowId xmlns="" xmlns:a16="http://schemas.microsoft.com/office/drawing/2014/main" val="4215603891"/>
                  </a:ext>
                </a:extLst>
              </a:tr>
              <a:tr h="438138">
                <a:tc>
                  <a:txBody>
                    <a:bodyPr/>
                    <a:lstStyle/>
                    <a:p>
                      <a:pPr algn="ctr" fontAlgn="ctr"/>
                      <a:r>
                        <a:rPr lang="en-US" altLang="zh-CN" sz="1600" b="0" u="none" strike="noStrike" dirty="0">
                          <a:effectLst/>
                          <a:latin typeface="Tahoma" panose="020B0604030504040204" pitchFamily="34" charset="0"/>
                          <a:ea typeface="Tahoma" panose="020B0604030504040204" pitchFamily="34" charset="0"/>
                          <a:cs typeface="Tahoma" panose="020B0604030504040204" pitchFamily="34" charset="0"/>
                        </a:rPr>
                        <a:t>98 </a:t>
                      </a:r>
                      <a:endParaRPr lang="en-US" altLang="zh-CN"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tc>
                <a:tc>
                  <a:txBody>
                    <a:bodyPr/>
                    <a:lstStyle/>
                    <a:p>
                      <a:pPr algn="ctr" fontAlgn="ctr"/>
                      <a:r>
                        <a:rPr lang="en-US" altLang="zh-CN" sz="1600" b="0" u="none" strike="noStrike" dirty="0">
                          <a:effectLst/>
                          <a:latin typeface="Tahoma" panose="020B0604030504040204" pitchFamily="34" charset="0"/>
                          <a:ea typeface="Tahoma" panose="020B0604030504040204" pitchFamily="34" charset="0"/>
                          <a:cs typeface="Tahoma" panose="020B0604030504040204" pitchFamily="34" charset="0"/>
                        </a:rPr>
                        <a:t>0.67 </a:t>
                      </a:r>
                      <a:endParaRPr lang="en-US" altLang="zh-CN"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tc>
                <a:tc>
                  <a:txBody>
                    <a:bodyPr/>
                    <a:lstStyle/>
                    <a:p>
                      <a:pPr algn="ctr" fontAlgn="ctr"/>
                      <a:r>
                        <a:rPr lang="en-US" altLang="zh-CN" sz="1600" b="0" u="none" strike="noStrike" dirty="0">
                          <a:effectLst/>
                          <a:latin typeface="Tahoma" panose="020B0604030504040204" pitchFamily="34" charset="0"/>
                          <a:ea typeface="Tahoma" panose="020B0604030504040204" pitchFamily="34" charset="0"/>
                          <a:cs typeface="Tahoma" panose="020B0604030504040204" pitchFamily="34" charset="0"/>
                        </a:rPr>
                        <a:t>112132.77 </a:t>
                      </a:r>
                      <a:endParaRPr lang="en-US" altLang="zh-CN"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solidFill>
                      <a:schemeClr val="accent4">
                        <a:lumMod val="40000"/>
                        <a:lumOff val="60000"/>
                      </a:schemeClr>
                    </a:solidFill>
                  </a:tcPr>
                </a:tc>
                <a:tc>
                  <a:txBody>
                    <a:bodyPr/>
                    <a:lstStyle/>
                    <a:p>
                      <a:pPr algn="ctr" fontAlgn="ctr"/>
                      <a:r>
                        <a:rPr lang="en-US" altLang="zh-CN" sz="1600" b="0" u="none" strike="noStrike" dirty="0">
                          <a:effectLst/>
                          <a:latin typeface="Tahoma" panose="020B0604030504040204" pitchFamily="34" charset="0"/>
                          <a:ea typeface="Tahoma" panose="020B0604030504040204" pitchFamily="34" charset="0"/>
                          <a:cs typeface="Tahoma" panose="020B0604030504040204" pitchFamily="34" charset="0"/>
                        </a:rPr>
                        <a:t>81851.89 </a:t>
                      </a:r>
                      <a:endParaRPr lang="en-US" altLang="zh-CN"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solidFill>
                      <a:schemeClr val="accent4">
                        <a:lumMod val="40000"/>
                        <a:lumOff val="60000"/>
                      </a:schemeClr>
                    </a:solidFill>
                  </a:tcPr>
                </a:tc>
                <a:tc>
                  <a:txBody>
                    <a:bodyPr/>
                    <a:lstStyle/>
                    <a:p>
                      <a:pPr algn="ctr" fontAlgn="ctr"/>
                      <a:r>
                        <a:rPr lang="en-US" altLang="zh-CN" sz="1600" b="0" u="none" strike="noStrike" dirty="0">
                          <a:effectLst/>
                          <a:latin typeface="Tahoma" panose="020B0604030504040204" pitchFamily="34" charset="0"/>
                          <a:ea typeface="Tahoma" panose="020B0604030504040204" pitchFamily="34" charset="0"/>
                          <a:cs typeface="Tahoma" panose="020B0604030504040204" pitchFamily="34" charset="0"/>
                        </a:rPr>
                        <a:t>64.51%</a:t>
                      </a:r>
                      <a:endParaRPr lang="en-US" altLang="zh-CN"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solidFill>
                      <a:schemeClr val="accent4">
                        <a:lumMod val="60000"/>
                        <a:lumOff val="40000"/>
                      </a:schemeClr>
                    </a:solidFill>
                  </a:tcPr>
                </a:tc>
                <a:tc>
                  <a:txBody>
                    <a:bodyPr/>
                    <a:lstStyle/>
                    <a:p>
                      <a:pPr algn="ctr" fontAlgn="ctr"/>
                      <a:r>
                        <a:rPr lang="en-US" altLang="zh-CN" sz="1600" b="0" u="none" strike="noStrike" dirty="0">
                          <a:effectLst/>
                          <a:latin typeface="Tahoma" panose="020B0604030504040204" pitchFamily="34" charset="0"/>
                          <a:ea typeface="Tahoma" panose="020B0604030504040204" pitchFamily="34" charset="0"/>
                          <a:cs typeface="Tahoma" panose="020B0604030504040204" pitchFamily="34" charset="0"/>
                        </a:rPr>
                        <a:t>64.52%</a:t>
                      </a:r>
                      <a:endParaRPr lang="en-US" altLang="zh-CN"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solidFill>
                      <a:schemeClr val="accent4">
                        <a:lumMod val="60000"/>
                        <a:lumOff val="40000"/>
                      </a:schemeClr>
                    </a:solidFill>
                  </a:tcPr>
                </a:tc>
                <a:extLst>
                  <a:ext uri="{0D108BD9-81ED-4DB2-BD59-A6C34878D82A}">
                    <a16:rowId xmlns="" xmlns:a16="http://schemas.microsoft.com/office/drawing/2014/main" val="4185026577"/>
                  </a:ext>
                </a:extLst>
              </a:tr>
              <a:tr h="438730">
                <a:tc>
                  <a:txBody>
                    <a:bodyPr/>
                    <a:lstStyle/>
                    <a:p>
                      <a:pPr algn="ctr" fontAlgn="ctr"/>
                      <a:r>
                        <a:rPr lang="en-US" altLang="zh-CN" sz="1600" b="0" u="none" strike="noStrike" dirty="0">
                          <a:effectLst/>
                          <a:latin typeface="Tahoma" panose="020B0604030504040204" pitchFamily="34" charset="0"/>
                          <a:ea typeface="Tahoma" panose="020B0604030504040204" pitchFamily="34" charset="0"/>
                          <a:cs typeface="Tahoma" panose="020B0604030504040204" pitchFamily="34" charset="0"/>
                        </a:rPr>
                        <a:t>993 </a:t>
                      </a:r>
                      <a:endParaRPr lang="en-US" altLang="zh-CN"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tc>
                <a:tc>
                  <a:txBody>
                    <a:bodyPr/>
                    <a:lstStyle/>
                    <a:p>
                      <a:pPr algn="ctr" fontAlgn="ctr"/>
                      <a:r>
                        <a:rPr lang="en-US" altLang="zh-CN" sz="1600" b="0" u="none" strike="noStrike">
                          <a:effectLst/>
                          <a:latin typeface="Tahoma" panose="020B0604030504040204" pitchFamily="34" charset="0"/>
                          <a:ea typeface="Tahoma" panose="020B0604030504040204" pitchFamily="34" charset="0"/>
                          <a:cs typeface="Tahoma" panose="020B0604030504040204" pitchFamily="34" charset="0"/>
                        </a:rPr>
                        <a:t>0.19 </a:t>
                      </a:r>
                      <a:endParaRPr lang="en-US" altLang="zh-CN" sz="16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tc>
                <a:tc>
                  <a:txBody>
                    <a:bodyPr/>
                    <a:lstStyle/>
                    <a:p>
                      <a:pPr algn="ctr" fontAlgn="ctr"/>
                      <a:r>
                        <a:rPr lang="en-US" altLang="zh-CN" sz="1600" b="0" u="none" strike="noStrike" dirty="0">
                          <a:effectLst/>
                          <a:latin typeface="Tahoma" panose="020B0604030504040204" pitchFamily="34" charset="0"/>
                          <a:ea typeface="Tahoma" panose="020B0604030504040204" pitchFamily="34" charset="0"/>
                          <a:cs typeface="Tahoma" panose="020B0604030504040204" pitchFamily="34" charset="0"/>
                        </a:rPr>
                        <a:t>33583.13 </a:t>
                      </a:r>
                      <a:endParaRPr lang="en-US" altLang="zh-CN"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solidFill>
                      <a:schemeClr val="accent4">
                        <a:lumMod val="40000"/>
                        <a:lumOff val="60000"/>
                      </a:schemeClr>
                    </a:solidFill>
                  </a:tcPr>
                </a:tc>
                <a:tc>
                  <a:txBody>
                    <a:bodyPr/>
                    <a:lstStyle/>
                    <a:p>
                      <a:pPr algn="ctr" fontAlgn="ctr"/>
                      <a:r>
                        <a:rPr lang="en-US" altLang="zh-CN" sz="1600" b="0" u="none" strike="noStrike" dirty="0">
                          <a:effectLst/>
                          <a:latin typeface="Tahoma" panose="020B0604030504040204" pitchFamily="34" charset="0"/>
                          <a:ea typeface="Tahoma" panose="020B0604030504040204" pitchFamily="34" charset="0"/>
                          <a:cs typeface="Tahoma" panose="020B0604030504040204" pitchFamily="34" charset="0"/>
                        </a:rPr>
                        <a:t>28148.25 </a:t>
                      </a:r>
                      <a:endParaRPr lang="en-US" altLang="zh-CN"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solidFill>
                      <a:schemeClr val="accent4">
                        <a:lumMod val="40000"/>
                        <a:lumOff val="60000"/>
                      </a:schemeClr>
                    </a:solidFill>
                  </a:tcPr>
                </a:tc>
                <a:tc>
                  <a:txBody>
                    <a:bodyPr/>
                    <a:lstStyle/>
                    <a:p>
                      <a:pPr algn="ctr" fontAlgn="ctr"/>
                      <a:r>
                        <a:rPr lang="en-US" altLang="zh-CN" sz="1600" b="0" u="none" strike="noStrike" dirty="0">
                          <a:effectLst/>
                          <a:latin typeface="Tahoma" panose="020B0604030504040204" pitchFamily="34" charset="0"/>
                          <a:ea typeface="Tahoma" panose="020B0604030504040204" pitchFamily="34" charset="0"/>
                          <a:cs typeface="Tahoma" panose="020B0604030504040204" pitchFamily="34" charset="0"/>
                        </a:rPr>
                        <a:t>80.78%</a:t>
                      </a:r>
                      <a:endParaRPr lang="en-US" altLang="zh-CN"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solidFill>
                      <a:schemeClr val="accent4">
                        <a:lumMod val="60000"/>
                        <a:lumOff val="40000"/>
                      </a:schemeClr>
                    </a:solidFill>
                  </a:tcPr>
                </a:tc>
                <a:tc>
                  <a:txBody>
                    <a:bodyPr/>
                    <a:lstStyle/>
                    <a:p>
                      <a:pPr algn="ctr" fontAlgn="ctr"/>
                      <a:r>
                        <a:rPr lang="en-US" altLang="zh-CN" sz="1600" b="0" u="none" strike="noStrike" dirty="0">
                          <a:effectLst/>
                          <a:latin typeface="Tahoma" panose="020B0604030504040204" pitchFamily="34" charset="0"/>
                          <a:ea typeface="Tahoma" panose="020B0604030504040204" pitchFamily="34" charset="0"/>
                          <a:cs typeface="Tahoma" panose="020B0604030504040204" pitchFamily="34" charset="0"/>
                        </a:rPr>
                        <a:t>80.79%</a:t>
                      </a:r>
                      <a:endParaRPr lang="en-US" altLang="zh-CN"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solidFill>
                      <a:schemeClr val="accent4">
                        <a:lumMod val="60000"/>
                        <a:lumOff val="40000"/>
                      </a:schemeClr>
                    </a:solidFill>
                  </a:tcPr>
                </a:tc>
                <a:extLst>
                  <a:ext uri="{0D108BD9-81ED-4DB2-BD59-A6C34878D82A}">
                    <a16:rowId xmlns="" xmlns:a16="http://schemas.microsoft.com/office/drawing/2014/main" val="2890791292"/>
                  </a:ext>
                </a:extLst>
              </a:tr>
              <a:tr h="438138">
                <a:tc>
                  <a:txBody>
                    <a:bodyPr/>
                    <a:lstStyle/>
                    <a:p>
                      <a:pPr algn="ctr" fontAlgn="ctr"/>
                      <a:r>
                        <a:rPr lang="en-US" altLang="zh-CN" sz="1600" b="0" u="none" strike="noStrike" dirty="0">
                          <a:effectLst/>
                          <a:latin typeface="Tahoma" panose="020B0604030504040204" pitchFamily="34" charset="0"/>
                          <a:ea typeface="Tahoma" panose="020B0604030504040204" pitchFamily="34" charset="0"/>
                          <a:cs typeface="Tahoma" panose="020B0604030504040204" pitchFamily="34" charset="0"/>
                        </a:rPr>
                        <a:t>153 </a:t>
                      </a:r>
                      <a:endParaRPr lang="en-US" altLang="zh-CN"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tc>
                <a:tc>
                  <a:txBody>
                    <a:bodyPr/>
                    <a:lstStyle/>
                    <a:p>
                      <a:pPr algn="ctr" fontAlgn="ctr"/>
                      <a:r>
                        <a:rPr lang="en-US" altLang="zh-CN" sz="1600" b="0" u="none" strike="noStrike">
                          <a:effectLst/>
                          <a:latin typeface="Tahoma" panose="020B0604030504040204" pitchFamily="34" charset="0"/>
                          <a:ea typeface="Tahoma" panose="020B0604030504040204" pitchFamily="34" charset="0"/>
                          <a:cs typeface="Tahoma" panose="020B0604030504040204" pitchFamily="34" charset="0"/>
                        </a:rPr>
                        <a:t>0.89 </a:t>
                      </a:r>
                      <a:endParaRPr lang="en-US" altLang="zh-CN" sz="1600" b="0"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tc>
                <a:tc>
                  <a:txBody>
                    <a:bodyPr/>
                    <a:lstStyle/>
                    <a:p>
                      <a:pPr algn="ctr" fontAlgn="ctr"/>
                      <a:r>
                        <a:rPr lang="en-US" altLang="zh-CN" sz="1600" b="0" u="none" strike="noStrike" dirty="0">
                          <a:effectLst/>
                          <a:latin typeface="Tahoma" panose="020B0604030504040204" pitchFamily="34" charset="0"/>
                          <a:ea typeface="Tahoma" panose="020B0604030504040204" pitchFamily="34" charset="0"/>
                          <a:cs typeface="Tahoma" panose="020B0604030504040204" pitchFamily="34" charset="0"/>
                        </a:rPr>
                        <a:t>38391.27 </a:t>
                      </a:r>
                      <a:endParaRPr lang="en-US" altLang="zh-CN"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solidFill>
                      <a:schemeClr val="accent4">
                        <a:lumMod val="40000"/>
                        <a:lumOff val="60000"/>
                      </a:schemeClr>
                    </a:solidFill>
                  </a:tcPr>
                </a:tc>
                <a:tc>
                  <a:txBody>
                    <a:bodyPr/>
                    <a:lstStyle/>
                    <a:p>
                      <a:pPr algn="ctr" fontAlgn="ctr"/>
                      <a:r>
                        <a:rPr lang="en-US" altLang="zh-CN" sz="1600" b="0" u="none" strike="noStrike" dirty="0">
                          <a:effectLst/>
                          <a:latin typeface="Tahoma" panose="020B0604030504040204" pitchFamily="34" charset="0"/>
                          <a:ea typeface="Tahoma" panose="020B0604030504040204" pitchFamily="34" charset="0"/>
                          <a:cs typeface="Tahoma" panose="020B0604030504040204" pitchFamily="34" charset="0"/>
                        </a:rPr>
                        <a:t>39417.40 </a:t>
                      </a:r>
                      <a:endParaRPr lang="en-US" altLang="zh-CN"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solidFill>
                      <a:schemeClr val="accent4">
                        <a:lumMod val="40000"/>
                        <a:lumOff val="60000"/>
                      </a:schemeClr>
                    </a:solidFill>
                  </a:tcPr>
                </a:tc>
                <a:tc>
                  <a:txBody>
                    <a:bodyPr/>
                    <a:lstStyle/>
                    <a:p>
                      <a:pPr algn="ctr" fontAlgn="ctr"/>
                      <a:r>
                        <a:rPr lang="en-US" altLang="zh-CN" sz="1600" b="0" u="none" strike="noStrike" dirty="0">
                          <a:effectLst/>
                          <a:latin typeface="Tahoma" panose="020B0604030504040204" pitchFamily="34" charset="0"/>
                          <a:ea typeface="Tahoma" panose="020B0604030504040204" pitchFamily="34" charset="0"/>
                          <a:cs typeface="Tahoma" panose="020B0604030504040204" pitchFamily="34" charset="0"/>
                        </a:rPr>
                        <a:t>52.85%</a:t>
                      </a:r>
                      <a:endParaRPr lang="en-US" altLang="zh-CN"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solidFill>
                      <a:schemeClr val="accent4">
                        <a:lumMod val="60000"/>
                        <a:lumOff val="40000"/>
                      </a:schemeClr>
                    </a:solidFill>
                  </a:tcPr>
                </a:tc>
                <a:tc>
                  <a:txBody>
                    <a:bodyPr/>
                    <a:lstStyle/>
                    <a:p>
                      <a:pPr algn="ctr" fontAlgn="ctr"/>
                      <a:r>
                        <a:rPr lang="en-US" altLang="zh-CN" sz="1600" b="0" u="none" strike="noStrike" dirty="0">
                          <a:effectLst/>
                          <a:latin typeface="Tahoma" panose="020B0604030504040204" pitchFamily="34" charset="0"/>
                          <a:ea typeface="Tahoma" panose="020B0604030504040204" pitchFamily="34" charset="0"/>
                          <a:cs typeface="Tahoma" panose="020B0604030504040204" pitchFamily="34" charset="0"/>
                        </a:rPr>
                        <a:t>53.56%</a:t>
                      </a:r>
                      <a:endParaRPr lang="en-US" altLang="zh-CN"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9525" marR="9525" marT="9525" marB="0" anchor="ctr">
                    <a:solidFill>
                      <a:schemeClr val="accent4">
                        <a:lumMod val="60000"/>
                        <a:lumOff val="40000"/>
                      </a:schemeClr>
                    </a:solidFill>
                  </a:tcPr>
                </a:tc>
                <a:extLst>
                  <a:ext uri="{0D108BD9-81ED-4DB2-BD59-A6C34878D82A}">
                    <a16:rowId xmlns="" xmlns:a16="http://schemas.microsoft.com/office/drawing/2014/main" val="1313503872"/>
                  </a:ext>
                </a:extLst>
              </a:tr>
              <a:tr h="338433">
                <a:tc>
                  <a:txBody>
                    <a:bodyPr/>
                    <a:lstStyle/>
                    <a:p>
                      <a:pPr algn="ctr" fontAlgn="ctr"/>
                      <a:r>
                        <a:rPr lang="en-US" altLang="zh-CN"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a:t>
                      </a:r>
                    </a:p>
                  </a:txBody>
                  <a:tcPr marL="9525" marR="9525" marT="9525" marB="0" anchor="ctr"/>
                </a:tc>
                <a:tc>
                  <a:txBody>
                    <a:bodyPr/>
                    <a:lstStyle/>
                    <a:p>
                      <a:pPr algn="ctr" fontAlgn="ctr"/>
                      <a:r>
                        <a:rPr lang="en-US" altLang="zh-CN"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a:t>
                      </a:r>
                    </a:p>
                  </a:txBody>
                  <a:tcPr marL="9525" marR="9525" marT="9525" marB="0" anchor="ctr"/>
                </a:tc>
                <a:tc>
                  <a:txBody>
                    <a:bodyPr/>
                    <a:lstStyle/>
                    <a:p>
                      <a:pPr algn="ctr" fontAlgn="ctr"/>
                      <a:r>
                        <a:rPr lang="en-US" altLang="zh-CN"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a:t>
                      </a:r>
                    </a:p>
                  </a:txBody>
                  <a:tcPr marL="9525" marR="9525" marT="9525" marB="0" anchor="ctr">
                    <a:solidFill>
                      <a:schemeClr val="accent4">
                        <a:lumMod val="40000"/>
                        <a:lumOff val="60000"/>
                      </a:schemeClr>
                    </a:solidFill>
                  </a:tcPr>
                </a:tc>
                <a:tc>
                  <a:txBody>
                    <a:bodyPr/>
                    <a:lstStyle/>
                    <a:p>
                      <a:pPr algn="ctr" fontAlgn="ctr"/>
                      <a:r>
                        <a:rPr lang="en-US" altLang="zh-CN"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a:t>
                      </a:r>
                    </a:p>
                  </a:txBody>
                  <a:tcPr marL="9525" marR="9525" marT="9525" marB="0" anchor="ctr">
                    <a:solidFill>
                      <a:schemeClr val="accent4">
                        <a:lumMod val="40000"/>
                        <a:lumOff val="60000"/>
                      </a:schemeClr>
                    </a:solidFill>
                  </a:tcPr>
                </a:tc>
                <a:tc>
                  <a:txBody>
                    <a:bodyPr/>
                    <a:lstStyle/>
                    <a:p>
                      <a:pPr algn="ctr" fontAlgn="ctr"/>
                      <a:r>
                        <a:rPr lang="en-US" altLang="zh-CN"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a:t>
                      </a:r>
                    </a:p>
                  </a:txBody>
                  <a:tcPr marL="9525" marR="9525" marT="9525" marB="0" anchor="ctr">
                    <a:solidFill>
                      <a:schemeClr val="accent4">
                        <a:lumMod val="60000"/>
                        <a:lumOff val="40000"/>
                      </a:schemeClr>
                    </a:solidFill>
                  </a:tcPr>
                </a:tc>
                <a:tc>
                  <a:txBody>
                    <a:bodyPr/>
                    <a:lstStyle/>
                    <a:p>
                      <a:pPr algn="ctr" fontAlgn="ctr"/>
                      <a:r>
                        <a:rPr lang="en-US" altLang="zh-CN" sz="16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a:t>
                      </a:r>
                    </a:p>
                  </a:txBody>
                  <a:tcPr marL="9525" marR="9525" marT="9525" marB="0" anchor="ctr">
                    <a:solidFill>
                      <a:schemeClr val="accent4">
                        <a:lumMod val="60000"/>
                        <a:lumOff val="40000"/>
                      </a:schemeClr>
                    </a:solidFill>
                  </a:tcPr>
                </a:tc>
                <a:extLst>
                  <a:ext uri="{0D108BD9-81ED-4DB2-BD59-A6C34878D82A}">
                    <a16:rowId xmlns="" xmlns:a16="http://schemas.microsoft.com/office/drawing/2014/main" val="4265902750"/>
                  </a:ext>
                </a:extLst>
              </a:tr>
            </a:tbl>
          </a:graphicData>
        </a:graphic>
      </p:graphicFrame>
      <p:sp>
        <p:nvSpPr>
          <p:cNvPr id="5" name="Title 1"/>
          <p:cNvSpPr txBox="1">
            <a:spLocks/>
          </p:cNvSpPr>
          <p:nvPr/>
        </p:nvSpPr>
        <p:spPr>
          <a:xfrm>
            <a:off x="1069848" y="484632"/>
            <a:ext cx="10058400" cy="5394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ltLang="zh-CN" sz="2800" dirty="0" smtClean="0"/>
              <a:t>Optional</a:t>
            </a:r>
            <a:r>
              <a:rPr lang="zh-CN" altLang="en-US" sz="2800" dirty="0"/>
              <a:t> </a:t>
            </a:r>
            <a:r>
              <a:rPr lang="en-US" altLang="zh-CN" sz="2800" dirty="0" smtClean="0"/>
              <a:t>Exploration</a:t>
            </a:r>
            <a:r>
              <a:rPr lang="zh-CN" altLang="en-US" sz="2800" dirty="0" smtClean="0"/>
              <a:t> </a:t>
            </a:r>
            <a:r>
              <a:rPr lang="en-US" altLang="zh-CN" sz="2800" dirty="0" smtClean="0"/>
              <a:t>Areas</a:t>
            </a:r>
            <a:endParaRPr lang="en-US" sz="2800" dirty="0"/>
          </a:p>
        </p:txBody>
      </p:sp>
      <p:sp>
        <p:nvSpPr>
          <p:cNvPr id="2" name="Slide Number Placeholder 1"/>
          <p:cNvSpPr>
            <a:spLocks noGrp="1"/>
          </p:cNvSpPr>
          <p:nvPr>
            <p:ph type="sldNum" sz="quarter" idx="12"/>
          </p:nvPr>
        </p:nvSpPr>
        <p:spPr/>
        <p:txBody>
          <a:bodyPr/>
          <a:lstStyle/>
          <a:p>
            <a:fld id="{CDF00AC2-C144-6F4A-A36B-289EEF0FF9C6}" type="slidenum">
              <a:rPr lang="en-US" smtClean="0"/>
              <a:t>14</a:t>
            </a:fld>
            <a:endParaRPr lang="en-US"/>
          </a:p>
        </p:txBody>
      </p:sp>
    </p:spTree>
    <p:extLst>
      <p:ext uri="{BB962C8B-B14F-4D97-AF65-F5344CB8AC3E}">
        <p14:creationId xmlns:p14="http://schemas.microsoft.com/office/powerpoint/2010/main" val="8139115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2922" y="2442020"/>
            <a:ext cx="6545390" cy="1609344"/>
          </a:xfrm>
        </p:spPr>
        <p:txBody>
          <a:bodyPr/>
          <a:lstStyle/>
          <a:p>
            <a:r>
              <a:rPr lang="en-US" dirty="0" smtClean="0"/>
              <a:t>Thanks for listening ! </a:t>
            </a:r>
            <a:endParaRPr lang="en-US" dirty="0"/>
          </a:p>
        </p:txBody>
      </p:sp>
      <p:sp>
        <p:nvSpPr>
          <p:cNvPr id="4" name="Slide Number Placeholder 3"/>
          <p:cNvSpPr>
            <a:spLocks noGrp="1"/>
          </p:cNvSpPr>
          <p:nvPr>
            <p:ph type="sldNum" sz="quarter" idx="12"/>
          </p:nvPr>
        </p:nvSpPr>
        <p:spPr/>
        <p:txBody>
          <a:bodyPr/>
          <a:lstStyle/>
          <a:p>
            <a:fld id="{CDF00AC2-C144-6F4A-A36B-289EEF0FF9C6}" type="slidenum">
              <a:rPr lang="en-US" smtClean="0"/>
              <a:t>15</a:t>
            </a:fld>
            <a:endParaRPr lang="en-US"/>
          </a:p>
        </p:txBody>
      </p:sp>
    </p:spTree>
    <p:extLst>
      <p:ext uri="{BB962C8B-B14F-4D97-AF65-F5344CB8AC3E}">
        <p14:creationId xmlns:p14="http://schemas.microsoft.com/office/powerpoint/2010/main" val="8053677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44093"/>
          </a:xfrm>
        </p:spPr>
        <p:txBody>
          <a:bodyPr>
            <a:normAutofit/>
          </a:bodyPr>
          <a:lstStyle/>
          <a:p>
            <a:r>
              <a:rPr lang="en-US" altLang="zh-CN" sz="2800" dirty="0" err="1" smtClean="0"/>
              <a:t>ApPENDIX</a:t>
            </a:r>
            <a:r>
              <a:rPr lang="en-US" altLang="zh-CN" sz="2800" dirty="0" smtClean="0"/>
              <a:t>:</a:t>
            </a:r>
            <a:r>
              <a:rPr lang="zh-CN" altLang="en-US" sz="2800" dirty="0" smtClean="0"/>
              <a:t> </a:t>
            </a:r>
            <a:r>
              <a:rPr lang="en-US" sz="2800" dirty="0" smtClean="0"/>
              <a:t>One-hot encoding</a:t>
            </a:r>
            <a:endParaRPr lang="en-US" sz="2800" dirty="0"/>
          </a:p>
        </p:txBody>
      </p:sp>
      <p:graphicFrame>
        <p:nvGraphicFramePr>
          <p:cNvPr id="4" name="Content Placeholder 3"/>
          <p:cNvGraphicFramePr>
            <a:graphicFrameLocks noGrp="1"/>
          </p:cNvGraphicFramePr>
          <p:nvPr>
            <p:ph idx="1"/>
            <p:extLst/>
          </p:nvPr>
        </p:nvGraphicFramePr>
        <p:xfrm>
          <a:off x="1069975" y="2120900"/>
          <a:ext cx="1716088" cy="2225040"/>
        </p:xfrm>
        <a:graphic>
          <a:graphicData uri="http://schemas.openxmlformats.org/drawingml/2006/table">
            <a:tbl>
              <a:tblPr firstRow="1" bandRow="1">
                <a:tableStyleId>{5C22544A-7EE6-4342-B048-85BDC9FD1C3A}</a:tableStyleId>
              </a:tblPr>
              <a:tblGrid>
                <a:gridCol w="1716088"/>
              </a:tblGrid>
              <a:tr h="370840">
                <a:tc>
                  <a:txBody>
                    <a:bodyPr/>
                    <a:lstStyle/>
                    <a:p>
                      <a:r>
                        <a:rPr lang="en-US" dirty="0" smtClean="0"/>
                        <a:t>Month</a:t>
                      </a:r>
                      <a:endParaRPr lang="en-US" dirty="0"/>
                    </a:p>
                  </a:txBody>
                  <a:tcPr/>
                </a:tc>
              </a:tr>
              <a:tr h="370840">
                <a:tc>
                  <a:txBody>
                    <a:bodyPr/>
                    <a:lstStyle/>
                    <a:p>
                      <a:r>
                        <a:rPr lang="en-US" dirty="0" smtClean="0"/>
                        <a:t>Jan</a:t>
                      </a:r>
                      <a:endParaRPr lang="en-US" dirty="0"/>
                    </a:p>
                  </a:txBody>
                  <a:tcPr/>
                </a:tc>
              </a:tr>
              <a:tr h="370840">
                <a:tc>
                  <a:txBody>
                    <a:bodyPr/>
                    <a:lstStyle/>
                    <a:p>
                      <a:r>
                        <a:rPr lang="en-US" dirty="0" smtClean="0"/>
                        <a:t>Feb</a:t>
                      </a:r>
                      <a:endParaRPr lang="en-US" dirty="0"/>
                    </a:p>
                  </a:txBody>
                  <a:tcPr/>
                </a:tc>
              </a:tr>
              <a:tr h="370840">
                <a:tc>
                  <a:txBody>
                    <a:bodyPr/>
                    <a:lstStyle/>
                    <a:p>
                      <a:r>
                        <a:rPr lang="en-US" dirty="0" smtClean="0"/>
                        <a:t>Mar</a:t>
                      </a:r>
                      <a:endParaRPr lang="en-US" dirty="0"/>
                    </a:p>
                  </a:txBody>
                  <a:tcPr/>
                </a:tc>
              </a:tr>
              <a:tr h="370840">
                <a:tc>
                  <a:txBody>
                    <a:bodyPr/>
                    <a:lstStyle/>
                    <a:p>
                      <a:r>
                        <a:rPr lang="is-IS" dirty="0" smtClean="0"/>
                        <a:t>…</a:t>
                      </a:r>
                      <a:endParaRPr lang="en-US" dirty="0"/>
                    </a:p>
                  </a:txBody>
                  <a:tcPr/>
                </a:tc>
              </a:tr>
              <a:tr h="370840">
                <a:tc>
                  <a:txBody>
                    <a:bodyPr/>
                    <a:lstStyle/>
                    <a:p>
                      <a:r>
                        <a:rPr lang="en-US" dirty="0" smtClean="0"/>
                        <a:t>Dec</a:t>
                      </a:r>
                      <a:endParaRPr lang="en-US" dirty="0"/>
                    </a:p>
                  </a:txBody>
                  <a:tcPr/>
                </a:tc>
              </a:tr>
            </a:tbl>
          </a:graphicData>
        </a:graphic>
      </p:graphicFrame>
      <p:cxnSp>
        <p:nvCxnSpPr>
          <p:cNvPr id="6" name="Straight Arrow Connector 5"/>
          <p:cNvCxnSpPr/>
          <p:nvPr/>
        </p:nvCxnSpPr>
        <p:spPr>
          <a:xfrm>
            <a:off x="2957513" y="3071814"/>
            <a:ext cx="1228725" cy="14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nvPr>
        </p:nvGraphicFramePr>
        <p:xfrm>
          <a:off x="4357688" y="1877060"/>
          <a:ext cx="6395910" cy="2468880"/>
        </p:xfrm>
        <a:graphic>
          <a:graphicData uri="http://schemas.openxmlformats.org/drawingml/2006/table">
            <a:tbl>
              <a:tblPr firstRow="1" bandRow="1">
                <a:tableStyleId>{5C22544A-7EE6-4342-B048-85BDC9FD1C3A}</a:tableStyleId>
              </a:tblPr>
              <a:tblGrid>
                <a:gridCol w="1279182"/>
                <a:gridCol w="1279182"/>
                <a:gridCol w="1279182"/>
                <a:gridCol w="1279182"/>
                <a:gridCol w="1279182"/>
              </a:tblGrid>
              <a:tr h="622974">
                <a:tc>
                  <a:txBody>
                    <a:bodyPr/>
                    <a:lstStyle/>
                    <a:p>
                      <a:r>
                        <a:rPr lang="en-US" dirty="0" smtClean="0"/>
                        <a:t>Month_</a:t>
                      </a:r>
                    </a:p>
                    <a:p>
                      <a:r>
                        <a:rPr lang="en-US" dirty="0" smtClean="0"/>
                        <a:t>Jan</a:t>
                      </a:r>
                      <a:endParaRPr lang="en-US" dirty="0"/>
                    </a:p>
                  </a:txBody>
                  <a:tcPr/>
                </a:tc>
                <a:tc>
                  <a:txBody>
                    <a:bodyPr/>
                    <a:lstStyle/>
                    <a:p>
                      <a:r>
                        <a:rPr lang="en-US" dirty="0" err="1" smtClean="0"/>
                        <a:t>Month_Feb</a:t>
                      </a:r>
                      <a:endParaRPr lang="en-US" dirty="0"/>
                    </a:p>
                  </a:txBody>
                  <a:tcPr/>
                </a:tc>
                <a:tc>
                  <a:txBody>
                    <a:bodyPr/>
                    <a:lstStyle/>
                    <a:p>
                      <a:r>
                        <a:rPr lang="en-US" dirty="0" err="1" smtClean="0"/>
                        <a:t>Month_Mar</a:t>
                      </a:r>
                      <a:endParaRPr lang="en-US" dirty="0"/>
                    </a:p>
                  </a:txBody>
                  <a:tcPr/>
                </a:tc>
                <a:tc>
                  <a:txBody>
                    <a:bodyPr/>
                    <a:lstStyle/>
                    <a:p>
                      <a:r>
                        <a:rPr lang="is-IS" dirty="0" smtClean="0"/>
                        <a:t>…</a:t>
                      </a:r>
                      <a:endParaRPr lang="en-US" dirty="0"/>
                    </a:p>
                  </a:txBody>
                  <a:tcPr/>
                </a:tc>
                <a:tc>
                  <a:txBody>
                    <a:bodyPr/>
                    <a:lstStyle/>
                    <a:p>
                      <a:r>
                        <a:rPr lang="en-US" smtClean="0"/>
                        <a:t>Month_Dec</a:t>
                      </a:r>
                      <a:endParaRPr lang="en-US"/>
                    </a:p>
                  </a:txBody>
                  <a:tcPr/>
                </a:tc>
              </a:tr>
              <a:tr h="324113">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endParaRPr lang="en-US"/>
                    </a:p>
                  </a:txBody>
                  <a:tcPr/>
                </a:tc>
                <a:tc>
                  <a:txBody>
                    <a:bodyPr/>
                    <a:lstStyle/>
                    <a:p>
                      <a:r>
                        <a:rPr lang="en-US" dirty="0" smtClean="0"/>
                        <a:t>0</a:t>
                      </a:r>
                      <a:endParaRPr lang="en-US" dirty="0"/>
                    </a:p>
                  </a:txBody>
                  <a:tcPr/>
                </a:tc>
              </a:tr>
              <a:tr h="324113">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endParaRPr lang="en-US"/>
                    </a:p>
                  </a:txBody>
                  <a:tcPr/>
                </a:tc>
                <a:tc>
                  <a:txBody>
                    <a:bodyPr/>
                    <a:lstStyle/>
                    <a:p>
                      <a:r>
                        <a:rPr lang="en-US" dirty="0" smtClean="0"/>
                        <a:t>0</a:t>
                      </a:r>
                      <a:endParaRPr lang="en-US" dirty="0"/>
                    </a:p>
                  </a:txBody>
                  <a:tcPr/>
                </a:tc>
              </a:tr>
              <a:tr h="324113">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endParaRPr lang="en-US"/>
                    </a:p>
                  </a:txBody>
                  <a:tcPr/>
                </a:tc>
                <a:tc>
                  <a:txBody>
                    <a:bodyPr/>
                    <a:lstStyle/>
                    <a:p>
                      <a:r>
                        <a:rPr lang="en-US" dirty="0" smtClean="0"/>
                        <a:t>0</a:t>
                      </a:r>
                      <a:endParaRPr lang="en-US" dirty="0"/>
                    </a:p>
                  </a:txBody>
                  <a:tcPr/>
                </a:tc>
              </a:tr>
              <a:tr h="32411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324113">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endParaRPr lang="en-US"/>
                    </a:p>
                  </a:txBody>
                  <a:tcPr/>
                </a:tc>
                <a:tc>
                  <a:txBody>
                    <a:bodyPr/>
                    <a:lstStyle/>
                    <a:p>
                      <a:r>
                        <a:rPr lang="en-US" dirty="0" smtClean="0"/>
                        <a:t>1</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CDF00AC2-C144-6F4A-A36B-289EEF0FF9C6}" type="slidenum">
              <a:rPr lang="en-US" smtClean="0"/>
              <a:t>16</a:t>
            </a:fld>
            <a:endParaRPr lang="en-US"/>
          </a:p>
        </p:txBody>
      </p:sp>
    </p:spTree>
    <p:extLst>
      <p:ext uri="{BB962C8B-B14F-4D97-AF65-F5344CB8AC3E}">
        <p14:creationId xmlns:p14="http://schemas.microsoft.com/office/powerpoint/2010/main" val="19318955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61932140"/>
              </p:ext>
            </p:extLst>
          </p:nvPr>
        </p:nvGraphicFramePr>
        <p:xfrm>
          <a:off x="963957" y="2160658"/>
          <a:ext cx="10058400" cy="4051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Slide Number Placeholder 10"/>
          <p:cNvSpPr>
            <a:spLocks noGrp="1"/>
          </p:cNvSpPr>
          <p:nvPr>
            <p:ph type="sldNum" sz="quarter" idx="12"/>
          </p:nvPr>
        </p:nvSpPr>
        <p:spPr/>
        <p:txBody>
          <a:bodyPr/>
          <a:lstStyle/>
          <a:p>
            <a:fld id="{4FAB73BC-B049-4115-A692-8D63A059BFB8}" type="slidenum">
              <a:rPr lang="en-US" smtClean="0"/>
              <a:t>1</a:t>
            </a:fld>
            <a:endParaRPr lang="en-US"/>
          </a:p>
        </p:txBody>
      </p:sp>
      <p:sp>
        <p:nvSpPr>
          <p:cNvPr id="10" name="TextBox 9"/>
          <p:cNvSpPr txBox="1"/>
          <p:nvPr/>
        </p:nvSpPr>
        <p:spPr>
          <a:xfrm>
            <a:off x="2939864" y="5403176"/>
            <a:ext cx="6250173" cy="677108"/>
          </a:xfrm>
          <a:prstGeom prst="rect">
            <a:avLst/>
          </a:prstGeom>
          <a:noFill/>
        </p:spPr>
        <p:txBody>
          <a:bodyPr wrap="none" rtlCol="0">
            <a:spAutoFit/>
          </a:bodyPr>
          <a:lstStyle/>
          <a:p>
            <a:r>
              <a:rPr lang="en-US" altLang="zh-CN" sz="3800" dirty="0" smtClean="0"/>
              <a:t>Optional</a:t>
            </a:r>
            <a:r>
              <a:rPr lang="zh-CN" altLang="en-US" sz="3800" dirty="0" smtClean="0"/>
              <a:t> </a:t>
            </a:r>
            <a:r>
              <a:rPr lang="en-US" altLang="zh-CN" sz="3800" dirty="0" smtClean="0"/>
              <a:t>Exploration</a:t>
            </a:r>
            <a:r>
              <a:rPr lang="zh-CN" altLang="en-US" sz="3800" dirty="0" smtClean="0"/>
              <a:t> </a:t>
            </a:r>
            <a:r>
              <a:rPr lang="en-US" altLang="zh-CN" sz="3800" dirty="0" smtClean="0"/>
              <a:t>Areas</a:t>
            </a:r>
            <a:endParaRPr lang="en-US" sz="3800" dirty="0"/>
          </a:p>
        </p:txBody>
      </p:sp>
    </p:spTree>
    <p:extLst>
      <p:ext uri="{BB962C8B-B14F-4D97-AF65-F5344CB8AC3E}">
        <p14:creationId xmlns:p14="http://schemas.microsoft.com/office/powerpoint/2010/main" val="11907345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273745"/>
            <a:ext cx="10058400" cy="604502"/>
          </a:xfrm>
        </p:spPr>
        <p:txBody>
          <a:bodyPr/>
          <a:lstStyle/>
          <a:p>
            <a:r>
              <a:rPr lang="en-US" dirty="0" smtClean="0"/>
              <a:t>1. Transfer Time Series Data into Supervised Learning Data</a:t>
            </a:r>
          </a:p>
          <a:p>
            <a:endParaRPr lang="en-US" dirty="0"/>
          </a:p>
        </p:txBody>
      </p:sp>
      <p:sp>
        <p:nvSpPr>
          <p:cNvPr id="4" name="Title 1"/>
          <p:cNvSpPr>
            <a:spLocks noGrp="1"/>
          </p:cNvSpPr>
          <p:nvPr>
            <p:ph type="title"/>
          </p:nvPr>
        </p:nvSpPr>
        <p:spPr>
          <a:xfrm>
            <a:off x="1069848" y="484632"/>
            <a:ext cx="10058400" cy="703231"/>
          </a:xfrm>
        </p:spPr>
        <p:txBody>
          <a:bodyPr>
            <a:normAutofit/>
          </a:bodyPr>
          <a:lstStyle/>
          <a:p>
            <a:r>
              <a:rPr lang="en-US" altLang="zh-CN" sz="2800" dirty="0" smtClean="0"/>
              <a:t>Forecast</a:t>
            </a:r>
            <a:r>
              <a:rPr lang="zh-CN" altLang="en-US" sz="2800" dirty="0" smtClean="0"/>
              <a:t> </a:t>
            </a:r>
            <a:r>
              <a:rPr lang="en-US" altLang="zh-CN" sz="2800" dirty="0" smtClean="0"/>
              <a:t>Process</a:t>
            </a:r>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251662152"/>
              </p:ext>
            </p:extLst>
          </p:nvPr>
        </p:nvGraphicFramePr>
        <p:xfrm>
          <a:off x="1069847" y="2067957"/>
          <a:ext cx="4670298" cy="3547030"/>
        </p:xfrm>
        <a:graphic>
          <a:graphicData uri="http://schemas.openxmlformats.org/drawingml/2006/table">
            <a:tbl>
              <a:tblPr firstRow="1" bandRow="1">
                <a:tableStyleId>{5C22544A-7EE6-4342-B048-85BDC9FD1C3A}</a:tableStyleId>
              </a:tblPr>
              <a:tblGrid>
                <a:gridCol w="1556766"/>
                <a:gridCol w="1556766"/>
                <a:gridCol w="1556766"/>
              </a:tblGrid>
              <a:tr h="709405">
                <a:tc>
                  <a:txBody>
                    <a:bodyPr/>
                    <a:lstStyle/>
                    <a:p>
                      <a:pPr algn="ctr"/>
                      <a:r>
                        <a:rPr lang="en-US" sz="1600" dirty="0" smtClean="0"/>
                        <a:t>Time</a:t>
                      </a:r>
                      <a:endParaRPr lang="en-US" sz="1600" dirty="0"/>
                    </a:p>
                  </a:txBody>
                  <a:tcPr/>
                </a:tc>
                <a:tc>
                  <a:txBody>
                    <a:bodyPr/>
                    <a:lstStyle/>
                    <a:p>
                      <a:pPr algn="ctr"/>
                      <a:r>
                        <a:rPr lang="en-US" sz="1600" dirty="0" smtClean="0"/>
                        <a:t>Revenue</a:t>
                      </a:r>
                      <a:endParaRPr lang="en-US" sz="1600" dirty="0"/>
                    </a:p>
                  </a:txBody>
                  <a:tcPr/>
                </a:tc>
                <a:tc>
                  <a:txBody>
                    <a:bodyPr/>
                    <a:lstStyle/>
                    <a:p>
                      <a:pPr algn="ctr"/>
                      <a:r>
                        <a:rPr lang="en-US" sz="1600" dirty="0" err="1" smtClean="0"/>
                        <a:t>CustomerCounts</a:t>
                      </a:r>
                      <a:endParaRPr lang="en-US" sz="1600" dirty="0"/>
                    </a:p>
                  </a:txBody>
                  <a:tcPr/>
                </a:tc>
              </a:tr>
              <a:tr h="405375">
                <a:tc>
                  <a:txBody>
                    <a:bodyPr/>
                    <a:lstStyle/>
                    <a:p>
                      <a:pPr algn="ctr"/>
                      <a:r>
                        <a:rPr lang="en-US" sz="1600" dirty="0" smtClean="0"/>
                        <a:t>1/11/2016</a:t>
                      </a:r>
                      <a:endParaRPr lang="en-US" sz="1600" dirty="0"/>
                    </a:p>
                  </a:txBody>
                  <a:tcPr/>
                </a:tc>
                <a:tc>
                  <a:txBody>
                    <a:bodyPr/>
                    <a:lstStyle/>
                    <a:p>
                      <a:pPr algn="ctr"/>
                      <a:r>
                        <a:rPr lang="en-US" sz="1600" dirty="0" smtClean="0"/>
                        <a:t>$488.11</a:t>
                      </a:r>
                      <a:endParaRPr lang="en-US" sz="1600" dirty="0"/>
                    </a:p>
                  </a:txBody>
                  <a:tcPr/>
                </a:tc>
                <a:tc>
                  <a:txBody>
                    <a:bodyPr/>
                    <a:lstStyle/>
                    <a:p>
                      <a:pPr algn="ctr"/>
                      <a:r>
                        <a:rPr lang="en-US" sz="1600" dirty="0" smtClean="0"/>
                        <a:t>145</a:t>
                      </a:r>
                      <a:endParaRPr lang="en-US" sz="1600" dirty="0"/>
                    </a:p>
                  </a:txBody>
                  <a:tcPr/>
                </a:tc>
              </a:tr>
              <a:tr h="405375">
                <a:tc>
                  <a:txBody>
                    <a:bodyPr/>
                    <a:lstStyle/>
                    <a:p>
                      <a:pPr algn="ctr"/>
                      <a:r>
                        <a:rPr lang="en-US" sz="1600" dirty="0" smtClean="0"/>
                        <a:t>1/12/2016</a:t>
                      </a:r>
                      <a:endParaRPr lang="en-US" sz="1600" dirty="0"/>
                    </a:p>
                  </a:txBody>
                  <a:tcPr/>
                </a:tc>
                <a:tc>
                  <a:txBody>
                    <a:bodyPr/>
                    <a:lstStyle/>
                    <a:p>
                      <a:pPr algn="ctr"/>
                      <a:r>
                        <a:rPr lang="en-US" sz="1600" dirty="0" smtClean="0"/>
                        <a:t>$657.57</a:t>
                      </a:r>
                      <a:endParaRPr lang="en-US" sz="1600" dirty="0"/>
                    </a:p>
                  </a:txBody>
                  <a:tcPr/>
                </a:tc>
                <a:tc>
                  <a:txBody>
                    <a:bodyPr/>
                    <a:lstStyle/>
                    <a:p>
                      <a:pPr algn="ctr"/>
                      <a:r>
                        <a:rPr lang="en-US" sz="1600" dirty="0" smtClean="0"/>
                        <a:t>182</a:t>
                      </a:r>
                      <a:endParaRPr lang="en-US" sz="1600" dirty="0"/>
                    </a:p>
                  </a:txBody>
                  <a:tcPr/>
                </a:tc>
              </a:tr>
              <a:tr h="405375">
                <a:tc>
                  <a:txBody>
                    <a:bodyPr/>
                    <a:lstStyle/>
                    <a:p>
                      <a:pPr algn="ctr"/>
                      <a:r>
                        <a:rPr lang="en-US" sz="1600" dirty="0" smtClean="0"/>
                        <a:t>1/13/2016</a:t>
                      </a:r>
                      <a:endParaRPr lang="en-US" sz="1600" dirty="0"/>
                    </a:p>
                  </a:txBody>
                  <a:tcPr/>
                </a:tc>
                <a:tc>
                  <a:txBody>
                    <a:bodyPr/>
                    <a:lstStyle/>
                    <a:p>
                      <a:pPr algn="ctr"/>
                      <a:r>
                        <a:rPr lang="en-US" sz="1600" dirty="0" smtClean="0"/>
                        <a:t>$598.10</a:t>
                      </a:r>
                      <a:endParaRPr lang="en-US" sz="1600" dirty="0"/>
                    </a:p>
                  </a:txBody>
                  <a:tcPr/>
                </a:tc>
                <a:tc>
                  <a:txBody>
                    <a:bodyPr/>
                    <a:lstStyle/>
                    <a:p>
                      <a:pPr algn="ctr"/>
                      <a:r>
                        <a:rPr lang="en-US" sz="1600" dirty="0" smtClean="0"/>
                        <a:t>164</a:t>
                      </a:r>
                      <a:endParaRPr lang="en-US" sz="1600" dirty="0"/>
                    </a:p>
                  </a:txBody>
                  <a:tcPr/>
                </a:tc>
              </a:tr>
              <a:tr h="405375">
                <a:tc>
                  <a:txBody>
                    <a:bodyPr/>
                    <a:lstStyle/>
                    <a:p>
                      <a:pPr algn="ctr"/>
                      <a:r>
                        <a:rPr lang="en-US" sz="1600" dirty="0" smtClean="0"/>
                        <a:t>1/14/2016</a:t>
                      </a:r>
                      <a:endParaRPr lang="en-US" sz="1600" dirty="0"/>
                    </a:p>
                  </a:txBody>
                  <a:tcPr/>
                </a:tc>
                <a:tc>
                  <a:txBody>
                    <a:bodyPr/>
                    <a:lstStyle/>
                    <a:p>
                      <a:pPr algn="ctr"/>
                      <a:r>
                        <a:rPr lang="en-US" sz="1600" dirty="0" smtClean="0"/>
                        <a:t>$660.52</a:t>
                      </a:r>
                      <a:endParaRPr lang="en-US" sz="1600" dirty="0"/>
                    </a:p>
                  </a:txBody>
                  <a:tcPr/>
                </a:tc>
                <a:tc>
                  <a:txBody>
                    <a:bodyPr/>
                    <a:lstStyle/>
                    <a:p>
                      <a:pPr algn="ctr"/>
                      <a:r>
                        <a:rPr lang="en-US" sz="1600" dirty="0" smtClean="0"/>
                        <a:t>191</a:t>
                      </a:r>
                    </a:p>
                  </a:txBody>
                  <a:tcPr/>
                </a:tc>
              </a:tr>
              <a:tr h="405375">
                <a:tc>
                  <a:txBody>
                    <a:bodyPr/>
                    <a:lstStyle/>
                    <a:p>
                      <a:pPr algn="ctr"/>
                      <a:r>
                        <a:rPr lang="en-US" sz="1600" dirty="0" smtClean="0"/>
                        <a:t>1/19/2016</a:t>
                      </a:r>
                      <a:endParaRPr lang="en-US" sz="1600" dirty="0"/>
                    </a:p>
                  </a:txBody>
                  <a:tcPr/>
                </a:tc>
                <a:tc>
                  <a:txBody>
                    <a:bodyPr/>
                    <a:lstStyle/>
                    <a:p>
                      <a:pPr algn="ctr"/>
                      <a:r>
                        <a:rPr lang="en-US" sz="1600" dirty="0" smtClean="0"/>
                        <a:t>$929.59</a:t>
                      </a:r>
                      <a:endParaRPr lang="en-US" sz="1600" dirty="0"/>
                    </a:p>
                  </a:txBody>
                  <a:tcPr/>
                </a:tc>
                <a:tc>
                  <a:txBody>
                    <a:bodyPr/>
                    <a:lstStyle/>
                    <a:p>
                      <a:pPr algn="ctr"/>
                      <a:r>
                        <a:rPr lang="en-US" sz="1600" dirty="0" smtClean="0"/>
                        <a:t>255</a:t>
                      </a:r>
                    </a:p>
                  </a:txBody>
                  <a:tcPr/>
                </a:tc>
              </a:tr>
              <a:tr h="405375">
                <a:tc>
                  <a:txBody>
                    <a:bodyPr/>
                    <a:lstStyle/>
                    <a:p>
                      <a:pPr algn="ctr"/>
                      <a:r>
                        <a:rPr lang="en-US" sz="1600" dirty="0" smtClean="0"/>
                        <a:t>1/20/2016</a:t>
                      </a:r>
                      <a:endParaRPr lang="en-US" sz="1600" dirty="0"/>
                    </a:p>
                  </a:txBody>
                  <a:tcPr/>
                </a:tc>
                <a:tc>
                  <a:txBody>
                    <a:bodyPr/>
                    <a:lstStyle/>
                    <a:p>
                      <a:pPr algn="ctr"/>
                      <a:r>
                        <a:rPr lang="en-US" sz="1600" dirty="0" smtClean="0"/>
                        <a:t>$681.33</a:t>
                      </a:r>
                      <a:endParaRPr lang="en-US" sz="1600" dirty="0"/>
                    </a:p>
                  </a:txBody>
                  <a:tcPr/>
                </a:tc>
                <a:tc>
                  <a:txBody>
                    <a:bodyPr/>
                    <a:lstStyle/>
                    <a:p>
                      <a:pPr algn="ctr"/>
                      <a:r>
                        <a:rPr lang="en-US" sz="1600" dirty="0" smtClean="0"/>
                        <a:t>201</a:t>
                      </a:r>
                    </a:p>
                  </a:txBody>
                  <a:tcPr/>
                </a:tc>
              </a:tr>
              <a:tr h="405375">
                <a:tc>
                  <a:txBody>
                    <a:bodyPr/>
                    <a:lstStyle/>
                    <a:p>
                      <a:pPr algn="ctr"/>
                      <a:r>
                        <a:rPr lang="en-US" sz="1600" dirty="0" smtClean="0"/>
                        <a:t>1/21/2016</a:t>
                      </a:r>
                      <a:endParaRPr lang="en-US" sz="1600" dirty="0"/>
                    </a:p>
                  </a:txBody>
                  <a:tcPr/>
                </a:tc>
                <a:tc>
                  <a:txBody>
                    <a:bodyPr/>
                    <a:lstStyle/>
                    <a:p>
                      <a:pPr algn="ctr"/>
                      <a:r>
                        <a:rPr lang="en-US" sz="1600" dirty="0" smtClean="0"/>
                        <a:t>$715.66</a:t>
                      </a:r>
                      <a:endParaRPr lang="en-US" sz="1600" dirty="0"/>
                    </a:p>
                  </a:txBody>
                  <a:tcPr/>
                </a:tc>
                <a:tc>
                  <a:txBody>
                    <a:bodyPr/>
                    <a:lstStyle/>
                    <a:p>
                      <a:pPr algn="ctr"/>
                      <a:r>
                        <a:rPr lang="en-US" sz="1600" dirty="0" smtClean="0"/>
                        <a:t>198</a:t>
                      </a:r>
                    </a:p>
                  </a:txBody>
                  <a:tcPr/>
                </a:tc>
              </a:tr>
            </a:tbl>
          </a:graphicData>
        </a:graphic>
      </p:graphicFrame>
      <p:sp>
        <p:nvSpPr>
          <p:cNvPr id="6" name="TextBox 5"/>
          <p:cNvSpPr txBox="1"/>
          <p:nvPr/>
        </p:nvSpPr>
        <p:spPr>
          <a:xfrm>
            <a:off x="5924356" y="3508724"/>
            <a:ext cx="3314470" cy="369332"/>
          </a:xfrm>
          <a:prstGeom prst="rect">
            <a:avLst/>
          </a:prstGeom>
          <a:noFill/>
        </p:spPr>
        <p:txBody>
          <a:bodyPr wrap="square" rtlCol="0">
            <a:spAutoFit/>
          </a:bodyPr>
          <a:lstStyle/>
          <a:p>
            <a:r>
              <a:rPr lang="en-US" dirty="0" smtClean="0"/>
              <a:t>Add </a:t>
            </a:r>
            <a:r>
              <a:rPr lang="en-US" smtClean="0"/>
              <a:t>external variables </a:t>
            </a:r>
            <a:endParaRPr lang="en-US"/>
          </a:p>
        </p:txBody>
      </p:sp>
      <p:cxnSp>
        <p:nvCxnSpPr>
          <p:cNvPr id="7" name="Straight Arrow Connector 6"/>
          <p:cNvCxnSpPr/>
          <p:nvPr/>
        </p:nvCxnSpPr>
        <p:spPr>
          <a:xfrm>
            <a:off x="5753306" y="3963938"/>
            <a:ext cx="367962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9121716" y="3333130"/>
            <a:ext cx="2335147" cy="153861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Supervised Learning Data</a:t>
            </a:r>
            <a:endParaRPr lang="en-US" dirty="0">
              <a:solidFill>
                <a:sysClr val="windowText" lastClr="000000"/>
              </a:solidFill>
            </a:endParaRPr>
          </a:p>
        </p:txBody>
      </p:sp>
      <p:sp>
        <p:nvSpPr>
          <p:cNvPr id="11" name="Slide Number Placeholder 10"/>
          <p:cNvSpPr>
            <a:spLocks noGrp="1"/>
          </p:cNvSpPr>
          <p:nvPr>
            <p:ph type="sldNum" sz="quarter" idx="12"/>
          </p:nvPr>
        </p:nvSpPr>
        <p:spPr/>
        <p:txBody>
          <a:bodyPr/>
          <a:lstStyle/>
          <a:p>
            <a:fld id="{CDF00AC2-C144-6F4A-A36B-289EEF0FF9C6}" type="slidenum">
              <a:rPr lang="en-US" smtClean="0"/>
              <a:t>2</a:t>
            </a:fld>
            <a:endParaRPr lang="en-US"/>
          </a:p>
        </p:txBody>
      </p:sp>
    </p:spTree>
    <p:extLst>
      <p:ext uri="{BB962C8B-B14F-4D97-AF65-F5344CB8AC3E}">
        <p14:creationId xmlns:p14="http://schemas.microsoft.com/office/powerpoint/2010/main" val="1792263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69848" y="1407913"/>
            <a:ext cx="9874377" cy="1015663"/>
          </a:xfrm>
          <a:prstGeom prst="rect">
            <a:avLst/>
          </a:prstGeom>
          <a:noFill/>
        </p:spPr>
        <p:txBody>
          <a:bodyPr wrap="square" rtlCol="0">
            <a:spAutoFit/>
          </a:bodyPr>
          <a:lstStyle/>
          <a:p>
            <a:r>
              <a:rPr lang="en-US" sz="2000" dirty="0" smtClean="0"/>
              <a:t>Supervised Learning Data:                                                   </a:t>
            </a:r>
          </a:p>
          <a:p>
            <a:r>
              <a:rPr lang="en-US" sz="2000" dirty="0"/>
              <a:t> </a:t>
            </a:r>
            <a:r>
              <a:rPr lang="en-US" sz="2000" dirty="0" smtClean="0"/>
              <a:t>                                                                                         </a:t>
            </a:r>
            <a:r>
              <a:rPr lang="en-US" sz="2000" dirty="0" smtClean="0">
                <a:solidFill>
                  <a:srgbClr val="FF0000"/>
                </a:solidFill>
              </a:rPr>
              <a:t>---- </a:t>
            </a:r>
            <a:r>
              <a:rPr lang="en-US" sz="2000" dirty="0">
                <a:solidFill>
                  <a:srgbClr val="FF0000"/>
                </a:solidFill>
              </a:rPr>
              <a:t>seasonality     </a:t>
            </a:r>
            <a:r>
              <a:rPr lang="en-US" sz="2000" dirty="0">
                <a:solidFill>
                  <a:srgbClr val="0070C0"/>
                </a:solidFill>
              </a:rPr>
              <a:t>---- profit center</a:t>
            </a:r>
          </a:p>
          <a:p>
            <a:r>
              <a:rPr lang="en-US" sz="2000" dirty="0" smtClean="0"/>
              <a:t> </a:t>
            </a:r>
            <a:endParaRPr lang="en-US" sz="2000" dirty="0">
              <a:solidFill>
                <a:srgbClr val="0070C0"/>
              </a:solidFill>
            </a:endParaRP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551293"/>
            <a:ext cx="10188702" cy="3435169"/>
          </a:xfrm>
        </p:spPr>
      </p:pic>
      <p:sp>
        <p:nvSpPr>
          <p:cNvPr id="8" name="Title 1"/>
          <p:cNvSpPr>
            <a:spLocks noGrp="1"/>
          </p:cNvSpPr>
          <p:nvPr>
            <p:ph type="title"/>
          </p:nvPr>
        </p:nvSpPr>
        <p:spPr>
          <a:xfrm>
            <a:off x="1069848" y="484632"/>
            <a:ext cx="10058400" cy="703231"/>
          </a:xfrm>
        </p:spPr>
        <p:txBody>
          <a:bodyPr>
            <a:normAutofit/>
          </a:bodyPr>
          <a:lstStyle/>
          <a:p>
            <a:r>
              <a:rPr lang="en-US" altLang="zh-CN" sz="2800" dirty="0" smtClean="0"/>
              <a:t>Forecast</a:t>
            </a:r>
            <a:r>
              <a:rPr lang="zh-CN" altLang="en-US" sz="2800" dirty="0" smtClean="0"/>
              <a:t> </a:t>
            </a:r>
            <a:r>
              <a:rPr lang="en-US" altLang="zh-CN" sz="2800" dirty="0" smtClean="0"/>
              <a:t>Process</a:t>
            </a:r>
            <a:endParaRPr lang="en-US" sz="2800" dirty="0"/>
          </a:p>
        </p:txBody>
      </p:sp>
      <p:sp>
        <p:nvSpPr>
          <p:cNvPr id="3" name="Slide Number Placeholder 2"/>
          <p:cNvSpPr>
            <a:spLocks noGrp="1"/>
          </p:cNvSpPr>
          <p:nvPr>
            <p:ph type="sldNum" sz="quarter" idx="12"/>
          </p:nvPr>
        </p:nvSpPr>
        <p:spPr/>
        <p:txBody>
          <a:bodyPr/>
          <a:lstStyle/>
          <a:p>
            <a:fld id="{CDF00AC2-C144-6F4A-A36B-289EEF0FF9C6}" type="slidenum">
              <a:rPr lang="en-US" smtClean="0"/>
              <a:t>3</a:t>
            </a:fld>
            <a:endParaRPr lang="en-US"/>
          </a:p>
        </p:txBody>
      </p:sp>
    </p:spTree>
    <p:extLst>
      <p:ext uri="{BB962C8B-B14F-4D97-AF65-F5344CB8AC3E}">
        <p14:creationId xmlns:p14="http://schemas.microsoft.com/office/powerpoint/2010/main" val="1462031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1260" y="948880"/>
            <a:ext cx="10058400" cy="936117"/>
          </a:xfrm>
        </p:spPr>
        <p:txBody>
          <a:bodyPr>
            <a:normAutofit/>
          </a:bodyPr>
          <a:lstStyle/>
          <a:p>
            <a:r>
              <a:rPr lang="en-US" dirty="0" smtClean="0"/>
              <a:t>1. Transfer Original Data into log(x+1) form to get </a:t>
            </a:r>
            <a:r>
              <a:rPr lang="en-US" altLang="zh-CN" dirty="0" smtClean="0"/>
              <a:t>better </a:t>
            </a:r>
            <a:r>
              <a:rPr lang="en-US" dirty="0" smtClean="0"/>
              <a:t>Gaussian Distribution</a:t>
            </a:r>
          </a:p>
        </p:txBody>
      </p:sp>
      <p:grpSp>
        <p:nvGrpSpPr>
          <p:cNvPr id="11" name="Group 10"/>
          <p:cNvGrpSpPr/>
          <p:nvPr/>
        </p:nvGrpSpPr>
        <p:grpSpPr>
          <a:xfrm>
            <a:off x="120586" y="1448182"/>
            <a:ext cx="11699748" cy="5100849"/>
            <a:chOff x="214312" y="1416938"/>
            <a:chExt cx="11699748" cy="5100849"/>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312" y="1416938"/>
              <a:ext cx="5756148" cy="473382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3638" y="1416938"/>
              <a:ext cx="5670422" cy="4735406"/>
            </a:xfrm>
            <a:prstGeom prst="rect">
              <a:avLst/>
            </a:prstGeom>
          </p:spPr>
        </p:pic>
        <p:sp>
          <p:nvSpPr>
            <p:cNvPr id="9" name="TextBox 8"/>
            <p:cNvSpPr txBox="1"/>
            <p:nvPr/>
          </p:nvSpPr>
          <p:spPr>
            <a:xfrm>
              <a:off x="2614613" y="6210010"/>
              <a:ext cx="1276696" cy="307777"/>
            </a:xfrm>
            <a:prstGeom prst="rect">
              <a:avLst/>
            </a:prstGeom>
            <a:noFill/>
          </p:spPr>
          <p:txBody>
            <a:bodyPr wrap="none" rtlCol="0">
              <a:spAutoFit/>
            </a:bodyPr>
            <a:lstStyle/>
            <a:p>
              <a:r>
                <a:rPr lang="en-US" sz="1400" dirty="0" smtClean="0"/>
                <a:t>Original data</a:t>
              </a:r>
              <a:endParaRPr lang="en-US" sz="1400" dirty="0"/>
            </a:p>
          </p:txBody>
        </p:sp>
        <p:sp>
          <p:nvSpPr>
            <p:cNvPr id="10" name="TextBox 9"/>
            <p:cNvSpPr txBox="1"/>
            <p:nvPr/>
          </p:nvSpPr>
          <p:spPr>
            <a:xfrm>
              <a:off x="8358188" y="6210009"/>
              <a:ext cx="1739964" cy="307777"/>
            </a:xfrm>
            <a:prstGeom prst="rect">
              <a:avLst/>
            </a:prstGeom>
            <a:noFill/>
          </p:spPr>
          <p:txBody>
            <a:bodyPr wrap="none" rtlCol="0">
              <a:spAutoFit/>
            </a:bodyPr>
            <a:lstStyle/>
            <a:p>
              <a:r>
                <a:rPr lang="en-US" sz="1400" dirty="0" smtClean="0"/>
                <a:t>log(x+1) form data</a:t>
              </a:r>
              <a:endParaRPr lang="en-US" sz="1400" dirty="0"/>
            </a:p>
          </p:txBody>
        </p:sp>
      </p:grpSp>
      <p:sp>
        <p:nvSpPr>
          <p:cNvPr id="4" name="Slide Number Placeholder 3"/>
          <p:cNvSpPr>
            <a:spLocks noGrp="1"/>
          </p:cNvSpPr>
          <p:nvPr>
            <p:ph type="sldNum" sz="quarter" idx="12"/>
          </p:nvPr>
        </p:nvSpPr>
        <p:spPr/>
        <p:txBody>
          <a:bodyPr/>
          <a:lstStyle/>
          <a:p>
            <a:fld id="{CDF00AC2-C144-6F4A-A36B-289EEF0FF9C6}" type="slidenum">
              <a:rPr lang="en-US" smtClean="0"/>
              <a:t>4</a:t>
            </a:fld>
            <a:endParaRPr lang="en-US"/>
          </a:p>
        </p:txBody>
      </p:sp>
      <p:sp>
        <p:nvSpPr>
          <p:cNvPr id="12" name="Title 1"/>
          <p:cNvSpPr>
            <a:spLocks noGrp="1"/>
          </p:cNvSpPr>
          <p:nvPr>
            <p:ph type="title"/>
          </p:nvPr>
        </p:nvSpPr>
        <p:spPr>
          <a:xfrm>
            <a:off x="941260" y="245649"/>
            <a:ext cx="10058400" cy="703231"/>
          </a:xfrm>
        </p:spPr>
        <p:txBody>
          <a:bodyPr>
            <a:normAutofit/>
          </a:bodyPr>
          <a:lstStyle/>
          <a:p>
            <a:r>
              <a:rPr lang="en-US" altLang="zh-CN" sz="2800" dirty="0" smtClean="0"/>
              <a:t>Data</a:t>
            </a:r>
            <a:r>
              <a:rPr lang="zh-CN" altLang="en-US" sz="2800" dirty="0" smtClean="0"/>
              <a:t> </a:t>
            </a:r>
            <a:r>
              <a:rPr lang="en-US" altLang="zh-CN" sz="2800" dirty="0" smtClean="0"/>
              <a:t>Preprocessing</a:t>
            </a:r>
            <a:endParaRPr lang="en-US" sz="2800" dirty="0"/>
          </a:p>
        </p:txBody>
      </p:sp>
    </p:spTree>
    <p:extLst>
      <p:ext uri="{BB962C8B-B14F-4D97-AF65-F5344CB8AC3E}">
        <p14:creationId xmlns:p14="http://schemas.microsoft.com/office/powerpoint/2010/main" val="14196973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noGrp="1"/>
          </p:cNvSpPr>
          <p:nvPr>
            <p:ph idx="1"/>
          </p:nvPr>
        </p:nvSpPr>
        <p:spPr>
          <a:xfrm>
            <a:off x="941260" y="1421320"/>
            <a:ext cx="10058400"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2400" dirty="0"/>
              <a:t>1. Transfer Original Data into log(x+1) form to get Gaussian </a:t>
            </a:r>
            <a:r>
              <a:rPr lang="en-US" sz="2400" dirty="0" smtClean="0"/>
              <a:t>Distribution</a:t>
            </a:r>
          </a:p>
          <a:p>
            <a:r>
              <a:rPr lang="en-US" sz="2400" dirty="0" smtClean="0"/>
              <a:t>2. Use One-hot Encoding to convert categorical variables into dummy variables </a:t>
            </a:r>
          </a:p>
          <a:p>
            <a:r>
              <a:rPr lang="en-US" sz="2400" dirty="0" smtClean="0"/>
              <a:t>3. Compute correlation matrix, drop features which are highly correlated with each other</a:t>
            </a:r>
          </a:p>
        </p:txBody>
      </p:sp>
      <p:sp>
        <p:nvSpPr>
          <p:cNvPr id="2" name="Slide Number Placeholder 1"/>
          <p:cNvSpPr>
            <a:spLocks noGrp="1"/>
          </p:cNvSpPr>
          <p:nvPr>
            <p:ph type="sldNum" sz="quarter" idx="12"/>
          </p:nvPr>
        </p:nvSpPr>
        <p:spPr/>
        <p:txBody>
          <a:bodyPr/>
          <a:lstStyle/>
          <a:p>
            <a:fld id="{CDF00AC2-C144-6F4A-A36B-289EEF0FF9C6}" type="slidenum">
              <a:rPr lang="en-US" smtClean="0"/>
              <a:t>5</a:t>
            </a:fld>
            <a:endParaRPr lang="en-US"/>
          </a:p>
        </p:txBody>
      </p:sp>
      <p:sp>
        <p:nvSpPr>
          <p:cNvPr id="6" name="Title 1"/>
          <p:cNvSpPr>
            <a:spLocks noGrp="1"/>
          </p:cNvSpPr>
          <p:nvPr>
            <p:ph type="title"/>
          </p:nvPr>
        </p:nvSpPr>
        <p:spPr>
          <a:xfrm>
            <a:off x="941260" y="245649"/>
            <a:ext cx="10058400" cy="703231"/>
          </a:xfrm>
        </p:spPr>
        <p:txBody>
          <a:bodyPr>
            <a:normAutofit/>
          </a:bodyPr>
          <a:lstStyle/>
          <a:p>
            <a:r>
              <a:rPr lang="en-US" altLang="zh-CN" sz="2800" dirty="0" smtClean="0"/>
              <a:t>Data</a:t>
            </a:r>
            <a:r>
              <a:rPr lang="zh-CN" altLang="en-US" sz="2800" dirty="0" smtClean="0"/>
              <a:t> </a:t>
            </a:r>
            <a:r>
              <a:rPr lang="en-US" altLang="zh-CN" sz="2800" dirty="0" smtClean="0"/>
              <a:t>Preprocessing</a:t>
            </a:r>
            <a:endParaRPr lang="en-US" sz="2800" dirty="0"/>
          </a:p>
        </p:txBody>
      </p:sp>
    </p:spTree>
    <p:extLst>
      <p:ext uri="{BB962C8B-B14F-4D97-AF65-F5344CB8AC3E}">
        <p14:creationId xmlns:p14="http://schemas.microsoft.com/office/powerpoint/2010/main" val="1279019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8">
            <a:extLst>
              <a:ext uri="{FF2B5EF4-FFF2-40B4-BE49-F238E27FC236}">
                <a16:creationId xmlns:a16="http://schemas.microsoft.com/office/drawing/2014/main" xmlns="" id="{B6B42006-C253-6F4B-9F44-C2C7E83E6DAF}"/>
              </a:ext>
            </a:extLst>
          </p:cNvPr>
          <p:cNvPicPr>
            <a:picLocks noGrp="1" noChangeAspect="1"/>
          </p:cNvPicPr>
          <p:nvPr>
            <p:ph idx="1"/>
          </p:nvPr>
        </p:nvPicPr>
        <p:blipFill>
          <a:blip r:embed="rId2"/>
          <a:stretch>
            <a:fillRect/>
          </a:stretch>
        </p:blipFill>
        <p:spPr>
          <a:xfrm>
            <a:off x="1069848" y="2207328"/>
            <a:ext cx="6769100" cy="584200"/>
          </a:xfrm>
        </p:spPr>
      </p:pic>
      <p:pic>
        <p:nvPicPr>
          <p:cNvPr id="11" name="图片 10">
            <a:extLst>
              <a:ext uri="{FF2B5EF4-FFF2-40B4-BE49-F238E27FC236}">
                <a16:creationId xmlns:a16="http://schemas.microsoft.com/office/drawing/2014/main" xmlns="" id="{F11B967C-0EA2-1749-86DC-B6A306219AD2}"/>
              </a:ext>
            </a:extLst>
          </p:cNvPr>
          <p:cNvPicPr>
            <a:picLocks noChangeAspect="1"/>
          </p:cNvPicPr>
          <p:nvPr/>
        </p:nvPicPr>
        <p:blipFill>
          <a:blip r:embed="rId3"/>
          <a:stretch>
            <a:fillRect/>
          </a:stretch>
        </p:blipFill>
        <p:spPr>
          <a:xfrm>
            <a:off x="1069848" y="4390972"/>
            <a:ext cx="7531100" cy="723900"/>
          </a:xfrm>
          <a:prstGeom prst="rect">
            <a:avLst/>
          </a:prstGeom>
        </p:spPr>
      </p:pic>
      <p:sp>
        <p:nvSpPr>
          <p:cNvPr id="17" name="文本框 16">
            <a:extLst>
              <a:ext uri="{FF2B5EF4-FFF2-40B4-BE49-F238E27FC236}">
                <a16:creationId xmlns:a16="http://schemas.microsoft.com/office/drawing/2014/main" xmlns="" id="{10A61247-F859-9B47-B993-E1BD971D9F23}"/>
              </a:ext>
            </a:extLst>
          </p:cNvPr>
          <p:cNvSpPr txBox="1"/>
          <p:nvPr/>
        </p:nvSpPr>
        <p:spPr>
          <a:xfrm>
            <a:off x="1227863" y="3196625"/>
            <a:ext cx="1389185" cy="923330"/>
          </a:xfrm>
          <a:prstGeom prst="rect">
            <a:avLst/>
          </a:prstGeom>
          <a:noFill/>
        </p:spPr>
        <p:txBody>
          <a:bodyPr wrap="square" rtlCol="0">
            <a:spAutoFit/>
          </a:bodyPr>
          <a:lstStyle/>
          <a:p>
            <a:r>
              <a:rPr kumimoji="1" lang="en-US" altLang="zh-CN" dirty="0" smtClean="0">
                <a:latin typeface="Tahoma" panose="020B0604030504040204" pitchFamily="34" charset="0"/>
                <a:ea typeface="Tahoma" panose="020B0604030504040204" pitchFamily="34" charset="0"/>
                <a:cs typeface="Tahoma" panose="020B0604030504040204" pitchFamily="34" charset="0"/>
              </a:rPr>
              <a:t>Predicted</a:t>
            </a:r>
          </a:p>
          <a:p>
            <a:r>
              <a:rPr kumimoji="1" lang="en-US" altLang="zh-CN" dirty="0" smtClean="0">
                <a:latin typeface="Tahoma" panose="020B0604030504040204" pitchFamily="34" charset="0"/>
                <a:ea typeface="Tahoma" panose="020B0604030504040204" pitchFamily="34" charset="0"/>
                <a:cs typeface="Tahoma" panose="020B0604030504040204" pitchFamily="34" charset="0"/>
              </a:rPr>
              <a:t>Revenue</a:t>
            </a:r>
            <a:endParaRPr kumimoji="1" lang="en-US" altLang="zh-CN" dirty="0">
              <a:latin typeface="Tahoma" panose="020B0604030504040204" pitchFamily="34" charset="0"/>
              <a:ea typeface="Tahoma" panose="020B0604030504040204" pitchFamily="34" charset="0"/>
              <a:cs typeface="Tahoma" panose="020B0604030504040204" pitchFamily="34" charset="0"/>
            </a:endParaRPr>
          </a:p>
          <a:p>
            <a:endParaRPr kumimoji="1" lang="zh-CN" altLang="en-US" dirty="0">
              <a:latin typeface="Tahoma" panose="020B0604030504040204" pitchFamily="34" charset="0"/>
              <a:cs typeface="Tahoma" panose="020B0604030504040204" pitchFamily="34" charset="0"/>
            </a:endParaRPr>
          </a:p>
        </p:txBody>
      </p:sp>
      <p:cxnSp>
        <p:nvCxnSpPr>
          <p:cNvPr id="19" name="直线箭头连接符 18">
            <a:extLst>
              <a:ext uri="{FF2B5EF4-FFF2-40B4-BE49-F238E27FC236}">
                <a16:creationId xmlns:a16="http://schemas.microsoft.com/office/drawing/2014/main" xmlns="" id="{1F103526-8012-E34F-8ED1-E0343329045C}"/>
              </a:ext>
            </a:extLst>
          </p:cNvPr>
          <p:cNvCxnSpPr>
            <a:cxnSpLocks/>
          </p:cNvCxnSpPr>
          <p:nvPr/>
        </p:nvCxnSpPr>
        <p:spPr>
          <a:xfrm>
            <a:off x="7444271" y="2763657"/>
            <a:ext cx="0" cy="49679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直线箭头连接符 20">
            <a:extLst>
              <a:ext uri="{FF2B5EF4-FFF2-40B4-BE49-F238E27FC236}">
                <a16:creationId xmlns:a16="http://schemas.microsoft.com/office/drawing/2014/main" xmlns="" id="{805AC2CD-41F4-384A-B10F-4E243C8E8071}"/>
              </a:ext>
            </a:extLst>
          </p:cNvPr>
          <p:cNvCxnSpPr>
            <a:cxnSpLocks/>
          </p:cNvCxnSpPr>
          <p:nvPr/>
        </p:nvCxnSpPr>
        <p:spPr>
          <a:xfrm>
            <a:off x="4044579" y="2763654"/>
            <a:ext cx="0" cy="49679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直线箭头连接符 21">
            <a:extLst>
              <a:ext uri="{FF2B5EF4-FFF2-40B4-BE49-F238E27FC236}">
                <a16:creationId xmlns:a16="http://schemas.microsoft.com/office/drawing/2014/main" xmlns="" id="{3648F328-8B57-B341-AEC3-F5C4F1AE7D6F}"/>
              </a:ext>
            </a:extLst>
          </p:cNvPr>
          <p:cNvCxnSpPr>
            <a:cxnSpLocks/>
          </p:cNvCxnSpPr>
          <p:nvPr/>
        </p:nvCxnSpPr>
        <p:spPr>
          <a:xfrm>
            <a:off x="1764440" y="2791528"/>
            <a:ext cx="0" cy="49679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直线箭头连接符 22">
            <a:extLst>
              <a:ext uri="{FF2B5EF4-FFF2-40B4-BE49-F238E27FC236}">
                <a16:creationId xmlns:a16="http://schemas.microsoft.com/office/drawing/2014/main" xmlns="" id="{60D45099-23EA-5C44-B152-E734B03C9443}"/>
              </a:ext>
            </a:extLst>
          </p:cNvPr>
          <p:cNvCxnSpPr>
            <a:cxnSpLocks/>
          </p:cNvCxnSpPr>
          <p:nvPr/>
        </p:nvCxnSpPr>
        <p:spPr>
          <a:xfrm>
            <a:off x="5392731" y="2763655"/>
            <a:ext cx="0" cy="49679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6" name="文本框 25">
            <a:extLst>
              <a:ext uri="{FF2B5EF4-FFF2-40B4-BE49-F238E27FC236}">
                <a16:creationId xmlns:a16="http://schemas.microsoft.com/office/drawing/2014/main" xmlns="" id="{306B7354-35A8-404D-AB64-52F830EE51B2}"/>
              </a:ext>
            </a:extLst>
          </p:cNvPr>
          <p:cNvSpPr txBox="1"/>
          <p:nvPr/>
        </p:nvSpPr>
        <p:spPr>
          <a:xfrm>
            <a:off x="4775731" y="3196625"/>
            <a:ext cx="1739600" cy="646331"/>
          </a:xfrm>
          <a:prstGeom prst="rect">
            <a:avLst/>
          </a:prstGeom>
          <a:noFill/>
        </p:spPr>
        <p:txBody>
          <a:bodyPr wrap="square" rtlCol="0">
            <a:spAutoFit/>
          </a:bodyPr>
          <a:lstStyle/>
          <a:p>
            <a:r>
              <a:rPr kumimoji="1" lang="en-US" altLang="zh-CN" dirty="0">
                <a:latin typeface="Tahoma" panose="020B0604030504040204" pitchFamily="34" charset="0"/>
                <a:ea typeface="Tahoma" panose="020B0604030504040204" pitchFamily="34" charset="0"/>
                <a:cs typeface="Tahoma" panose="020B0604030504040204" pitchFamily="34" charset="0"/>
              </a:rPr>
              <a:t>Operation</a:t>
            </a:r>
            <a:r>
              <a:rPr kumimoji="1" lang="zh-CN" altLang="en-US" dirty="0">
                <a:latin typeface="Tahoma" panose="020B0604030504040204" pitchFamily="34" charset="0"/>
                <a:ea typeface="Tahoma" panose="020B0604030504040204" pitchFamily="34" charset="0"/>
                <a:cs typeface="Tahoma" panose="020B0604030504040204" pitchFamily="34" charset="0"/>
              </a:rPr>
              <a:t> </a:t>
            </a:r>
            <a:r>
              <a:rPr kumimoji="1" lang="en-US" altLang="zh-CN" dirty="0">
                <a:latin typeface="Tahoma" panose="020B0604030504040204" pitchFamily="34" charset="0"/>
                <a:ea typeface="Tahoma" panose="020B0604030504040204" pitchFamily="34" charset="0"/>
                <a:cs typeface="Tahoma" panose="020B0604030504040204" pitchFamily="34" charset="0"/>
              </a:rPr>
              <a:t>hour</a:t>
            </a:r>
          </a:p>
          <a:p>
            <a:endParaRPr kumimoji="1" lang="zh-CN" altLang="en-US" dirty="0">
              <a:latin typeface="Tahoma" panose="020B0604030504040204" pitchFamily="34" charset="0"/>
              <a:cs typeface="Tahoma" panose="020B0604030504040204" pitchFamily="34" charset="0"/>
            </a:endParaRPr>
          </a:p>
        </p:txBody>
      </p:sp>
      <p:sp>
        <p:nvSpPr>
          <p:cNvPr id="27" name="文本框 26">
            <a:extLst>
              <a:ext uri="{FF2B5EF4-FFF2-40B4-BE49-F238E27FC236}">
                <a16:creationId xmlns:a16="http://schemas.microsoft.com/office/drawing/2014/main" xmlns="" id="{7FF59A70-F2D4-CE40-9472-B6803F73A78F}"/>
              </a:ext>
            </a:extLst>
          </p:cNvPr>
          <p:cNvSpPr txBox="1"/>
          <p:nvPr/>
        </p:nvSpPr>
        <p:spPr>
          <a:xfrm>
            <a:off x="3469655" y="3196627"/>
            <a:ext cx="1389185" cy="646331"/>
          </a:xfrm>
          <a:prstGeom prst="rect">
            <a:avLst/>
          </a:prstGeom>
          <a:noFill/>
        </p:spPr>
        <p:txBody>
          <a:bodyPr wrap="square" rtlCol="0">
            <a:spAutoFit/>
          </a:bodyPr>
          <a:lstStyle/>
          <a:p>
            <a:r>
              <a:rPr kumimoji="1" lang="en-US" altLang="zh-CN" dirty="0">
                <a:latin typeface="Tahoma" panose="020B0604030504040204" pitchFamily="34" charset="0"/>
                <a:ea typeface="Tahoma" panose="020B0604030504040204" pitchFamily="34" charset="0"/>
                <a:cs typeface="Tahoma" panose="020B0604030504040204" pitchFamily="34" charset="0"/>
              </a:rPr>
              <a:t>Days</a:t>
            </a:r>
            <a:r>
              <a:rPr kumimoji="1" lang="zh-CN" altLang="en-US" dirty="0">
                <a:latin typeface="Tahoma" panose="020B0604030504040204" pitchFamily="34" charset="0"/>
                <a:cs typeface="Tahoma" panose="020B0604030504040204" pitchFamily="34" charset="0"/>
              </a:rPr>
              <a:t> </a:t>
            </a:r>
            <a:r>
              <a:rPr kumimoji="1" lang="en-US" altLang="zh-CN" dirty="0">
                <a:latin typeface="Tahoma" panose="020B0604030504040204" pitchFamily="34" charset="0"/>
                <a:ea typeface="Tahoma" panose="020B0604030504040204" pitchFamily="34" charset="0"/>
                <a:cs typeface="Tahoma" panose="020B0604030504040204" pitchFamily="34" charset="0"/>
              </a:rPr>
              <a:t>open</a:t>
            </a:r>
          </a:p>
          <a:p>
            <a:endParaRPr kumimoji="1" lang="zh-CN" altLang="en-US" dirty="0">
              <a:latin typeface="Tahoma" panose="020B0604030504040204" pitchFamily="34" charset="0"/>
              <a:cs typeface="Tahoma" panose="020B0604030504040204" pitchFamily="34" charset="0"/>
            </a:endParaRPr>
          </a:p>
        </p:txBody>
      </p:sp>
      <p:sp>
        <p:nvSpPr>
          <p:cNvPr id="28" name="文本框 27">
            <a:extLst>
              <a:ext uri="{FF2B5EF4-FFF2-40B4-BE49-F238E27FC236}">
                <a16:creationId xmlns:a16="http://schemas.microsoft.com/office/drawing/2014/main" xmlns="" id="{78E6A8C4-D184-C84C-9118-B5C81209150C}"/>
              </a:ext>
            </a:extLst>
          </p:cNvPr>
          <p:cNvSpPr txBox="1"/>
          <p:nvPr/>
        </p:nvSpPr>
        <p:spPr>
          <a:xfrm>
            <a:off x="7069809" y="3196625"/>
            <a:ext cx="1657633" cy="369332"/>
          </a:xfrm>
          <a:prstGeom prst="rect">
            <a:avLst/>
          </a:prstGeom>
          <a:noFill/>
        </p:spPr>
        <p:txBody>
          <a:bodyPr wrap="none" rtlCol="0">
            <a:spAutoFit/>
          </a:bodyPr>
          <a:lstStyle/>
          <a:p>
            <a:r>
              <a:rPr kumimoji="1" lang="en-US" altLang="zh-CN" dirty="0">
                <a:latin typeface="Tahoma" panose="020B0604030504040204" pitchFamily="34" charset="0"/>
                <a:ea typeface="Tahoma" panose="020B0604030504040204" pitchFamily="34" charset="0"/>
                <a:cs typeface="Tahoma" panose="020B0604030504040204" pitchFamily="34" charset="0"/>
              </a:rPr>
              <a:t>Other</a:t>
            </a:r>
            <a:r>
              <a:rPr kumimoji="1" lang="zh-CN" altLang="en-US" dirty="0">
                <a:latin typeface="Tahoma" panose="020B0604030504040204" pitchFamily="34" charset="0"/>
                <a:cs typeface="Tahoma" panose="020B0604030504040204" pitchFamily="34" charset="0"/>
              </a:rPr>
              <a:t> </a:t>
            </a:r>
            <a:r>
              <a:rPr kumimoji="1" lang="en-US" altLang="zh-CN" dirty="0">
                <a:latin typeface="Tahoma" panose="020B0604030504040204" pitchFamily="34" charset="0"/>
                <a:ea typeface="Tahoma" panose="020B0604030504040204" pitchFamily="34" charset="0"/>
                <a:cs typeface="Tahoma" panose="020B0604030504040204" pitchFamily="34" charset="0"/>
              </a:rPr>
              <a:t>features</a:t>
            </a:r>
            <a:endParaRPr kumimoji="1" lang="zh-CN" altLang="en-US" dirty="0">
              <a:latin typeface="Tahoma" panose="020B0604030504040204" pitchFamily="34" charset="0"/>
              <a:cs typeface="Tahoma" panose="020B0604030504040204" pitchFamily="34" charset="0"/>
            </a:endParaRPr>
          </a:p>
        </p:txBody>
      </p:sp>
      <p:sp>
        <p:nvSpPr>
          <p:cNvPr id="13" name="Title 1"/>
          <p:cNvSpPr>
            <a:spLocks noGrp="1"/>
          </p:cNvSpPr>
          <p:nvPr>
            <p:ph type="title"/>
          </p:nvPr>
        </p:nvSpPr>
        <p:spPr>
          <a:xfrm>
            <a:off x="1098424" y="484632"/>
            <a:ext cx="10058400" cy="663814"/>
          </a:xfrm>
        </p:spPr>
        <p:txBody>
          <a:bodyPr>
            <a:normAutofit/>
          </a:bodyPr>
          <a:lstStyle/>
          <a:p>
            <a:r>
              <a:rPr lang="en-US" sz="2800" dirty="0" smtClean="0"/>
              <a:t>Model ---- </a:t>
            </a:r>
            <a:r>
              <a:rPr lang="en-US" sz="2800" dirty="0" err="1" smtClean="0"/>
              <a:t>rIDGE</a:t>
            </a:r>
            <a:r>
              <a:rPr lang="en-US" sz="2800" dirty="0" smtClean="0"/>
              <a:t> regression</a:t>
            </a:r>
            <a:endParaRPr lang="en-US" sz="2800" dirty="0"/>
          </a:p>
        </p:txBody>
      </p:sp>
      <p:cxnSp>
        <p:nvCxnSpPr>
          <p:cNvPr id="4" name="Straight Connector 3"/>
          <p:cNvCxnSpPr/>
          <p:nvPr/>
        </p:nvCxnSpPr>
        <p:spPr>
          <a:xfrm>
            <a:off x="7281735" y="5114872"/>
            <a:ext cx="11144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线箭头连接符 21">
            <a:extLst>
              <a:ext uri="{FF2B5EF4-FFF2-40B4-BE49-F238E27FC236}">
                <a16:creationId xmlns:a16="http://schemas.microsoft.com/office/drawing/2014/main" xmlns="" id="{3648F328-8B57-B341-AEC3-F5C4F1AE7D6F}"/>
              </a:ext>
            </a:extLst>
          </p:cNvPr>
          <p:cNvCxnSpPr>
            <a:cxnSpLocks/>
          </p:cNvCxnSpPr>
          <p:nvPr/>
        </p:nvCxnSpPr>
        <p:spPr>
          <a:xfrm>
            <a:off x="3731353" y="5114872"/>
            <a:ext cx="0" cy="49679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直线箭头连接符 21">
            <a:extLst>
              <a:ext uri="{FF2B5EF4-FFF2-40B4-BE49-F238E27FC236}">
                <a16:creationId xmlns:a16="http://schemas.microsoft.com/office/drawing/2014/main" xmlns="" id="{3648F328-8B57-B341-AEC3-F5C4F1AE7D6F}"/>
              </a:ext>
            </a:extLst>
          </p:cNvPr>
          <p:cNvCxnSpPr>
            <a:cxnSpLocks/>
          </p:cNvCxnSpPr>
          <p:nvPr/>
        </p:nvCxnSpPr>
        <p:spPr>
          <a:xfrm>
            <a:off x="5274403" y="5114871"/>
            <a:ext cx="0" cy="49679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0" name="文本框 16">
            <a:extLst>
              <a:ext uri="{FF2B5EF4-FFF2-40B4-BE49-F238E27FC236}">
                <a16:creationId xmlns:a16="http://schemas.microsoft.com/office/drawing/2014/main" xmlns="" id="{10A61247-F859-9B47-B993-E1BD971D9F23}"/>
              </a:ext>
            </a:extLst>
          </p:cNvPr>
          <p:cNvSpPr txBox="1"/>
          <p:nvPr/>
        </p:nvSpPr>
        <p:spPr>
          <a:xfrm>
            <a:off x="3386245" y="5662886"/>
            <a:ext cx="953280" cy="923330"/>
          </a:xfrm>
          <a:prstGeom prst="rect">
            <a:avLst/>
          </a:prstGeom>
          <a:noFill/>
        </p:spPr>
        <p:txBody>
          <a:bodyPr wrap="square" rtlCol="0">
            <a:spAutoFit/>
          </a:bodyPr>
          <a:lstStyle/>
          <a:p>
            <a:r>
              <a:rPr kumimoji="1" lang="en-US" altLang="zh-CN" dirty="0" smtClean="0">
                <a:latin typeface="Tahoma" panose="020B0604030504040204" pitchFamily="34" charset="0"/>
                <a:ea typeface="Tahoma" panose="020B0604030504040204" pitchFamily="34" charset="0"/>
                <a:cs typeface="Tahoma" panose="020B0604030504040204" pitchFamily="34" charset="0"/>
              </a:rPr>
              <a:t>True</a:t>
            </a:r>
          </a:p>
          <a:p>
            <a:r>
              <a:rPr kumimoji="1" lang="en-US" altLang="zh-CN" dirty="0" smtClean="0">
                <a:latin typeface="Tahoma" panose="020B0604030504040204" pitchFamily="34" charset="0"/>
                <a:ea typeface="Tahoma" panose="020B0604030504040204" pitchFamily="34" charset="0"/>
                <a:cs typeface="Tahoma" panose="020B0604030504040204" pitchFamily="34" charset="0"/>
              </a:rPr>
              <a:t>value</a:t>
            </a:r>
            <a:endParaRPr kumimoji="1" lang="en-US" altLang="zh-CN" dirty="0">
              <a:latin typeface="Tahoma" panose="020B0604030504040204" pitchFamily="34" charset="0"/>
              <a:ea typeface="Tahoma" panose="020B0604030504040204" pitchFamily="34" charset="0"/>
              <a:cs typeface="Tahoma" panose="020B0604030504040204" pitchFamily="34" charset="0"/>
            </a:endParaRPr>
          </a:p>
          <a:p>
            <a:endParaRPr kumimoji="1" lang="zh-CN" altLang="en-US" dirty="0">
              <a:latin typeface="Tahoma" panose="020B0604030504040204" pitchFamily="34" charset="0"/>
              <a:cs typeface="Tahoma" panose="020B0604030504040204" pitchFamily="34" charset="0"/>
            </a:endParaRPr>
          </a:p>
        </p:txBody>
      </p:sp>
      <p:sp>
        <p:nvSpPr>
          <p:cNvPr id="24" name="文本框 16">
            <a:extLst>
              <a:ext uri="{FF2B5EF4-FFF2-40B4-BE49-F238E27FC236}">
                <a16:creationId xmlns:a16="http://schemas.microsoft.com/office/drawing/2014/main" xmlns="" id="{10A61247-F859-9B47-B993-E1BD971D9F23}"/>
              </a:ext>
            </a:extLst>
          </p:cNvPr>
          <p:cNvSpPr txBox="1"/>
          <p:nvPr/>
        </p:nvSpPr>
        <p:spPr>
          <a:xfrm>
            <a:off x="4709863" y="5631746"/>
            <a:ext cx="1389185" cy="923330"/>
          </a:xfrm>
          <a:prstGeom prst="rect">
            <a:avLst/>
          </a:prstGeom>
          <a:noFill/>
        </p:spPr>
        <p:txBody>
          <a:bodyPr wrap="square" rtlCol="0">
            <a:spAutoFit/>
          </a:bodyPr>
          <a:lstStyle/>
          <a:p>
            <a:r>
              <a:rPr kumimoji="1" lang="en-US" altLang="zh-CN" dirty="0" smtClean="0">
                <a:latin typeface="Tahoma" panose="020B0604030504040204" pitchFamily="34" charset="0"/>
                <a:ea typeface="Tahoma" panose="020B0604030504040204" pitchFamily="34" charset="0"/>
                <a:cs typeface="Tahoma" panose="020B0604030504040204" pitchFamily="34" charset="0"/>
              </a:rPr>
              <a:t>Predicted</a:t>
            </a:r>
          </a:p>
          <a:p>
            <a:r>
              <a:rPr kumimoji="1" lang="en-US" altLang="zh-CN" dirty="0" smtClean="0">
                <a:latin typeface="Tahoma" panose="020B0604030504040204" pitchFamily="34" charset="0"/>
                <a:ea typeface="Tahoma" panose="020B0604030504040204" pitchFamily="34" charset="0"/>
                <a:cs typeface="Tahoma" panose="020B0604030504040204" pitchFamily="34" charset="0"/>
              </a:rPr>
              <a:t>value</a:t>
            </a:r>
            <a:endParaRPr kumimoji="1" lang="en-US" altLang="zh-CN" dirty="0">
              <a:latin typeface="Tahoma" panose="020B0604030504040204" pitchFamily="34" charset="0"/>
              <a:ea typeface="Tahoma" panose="020B0604030504040204" pitchFamily="34" charset="0"/>
              <a:cs typeface="Tahoma" panose="020B0604030504040204" pitchFamily="34" charset="0"/>
            </a:endParaRPr>
          </a:p>
          <a:p>
            <a:endParaRPr kumimoji="1" lang="zh-CN" altLang="en-US" dirty="0">
              <a:latin typeface="Tahoma" panose="020B0604030504040204" pitchFamily="34" charset="0"/>
              <a:cs typeface="Tahoma" panose="020B0604030504040204" pitchFamily="34" charset="0"/>
            </a:endParaRPr>
          </a:p>
        </p:txBody>
      </p:sp>
      <p:cxnSp>
        <p:nvCxnSpPr>
          <p:cNvPr id="25" name="直线箭头连接符 21">
            <a:extLst>
              <a:ext uri="{FF2B5EF4-FFF2-40B4-BE49-F238E27FC236}">
                <a16:creationId xmlns:a16="http://schemas.microsoft.com/office/drawing/2014/main" xmlns="" id="{3648F328-8B57-B341-AEC3-F5C4F1AE7D6F}"/>
              </a:ext>
            </a:extLst>
          </p:cNvPr>
          <p:cNvCxnSpPr>
            <a:cxnSpLocks/>
          </p:cNvCxnSpPr>
          <p:nvPr/>
        </p:nvCxnSpPr>
        <p:spPr>
          <a:xfrm>
            <a:off x="7838947" y="5114870"/>
            <a:ext cx="0" cy="49679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9" name="文本框 16">
            <a:extLst>
              <a:ext uri="{FF2B5EF4-FFF2-40B4-BE49-F238E27FC236}">
                <a16:creationId xmlns:a16="http://schemas.microsoft.com/office/drawing/2014/main" xmlns="" id="{10A61247-F859-9B47-B993-E1BD971D9F23}"/>
              </a:ext>
            </a:extLst>
          </p:cNvPr>
          <p:cNvSpPr txBox="1"/>
          <p:nvPr/>
        </p:nvSpPr>
        <p:spPr>
          <a:xfrm>
            <a:off x="6897248" y="5614136"/>
            <a:ext cx="2002754" cy="369332"/>
          </a:xfrm>
          <a:prstGeom prst="rect">
            <a:avLst/>
          </a:prstGeom>
          <a:noFill/>
        </p:spPr>
        <p:txBody>
          <a:bodyPr wrap="square" rtlCol="0">
            <a:spAutoFit/>
          </a:bodyPr>
          <a:lstStyle/>
          <a:p>
            <a:r>
              <a:rPr kumimoji="1" lang="en-US" altLang="zh-CN" smtClean="0">
                <a:latin typeface="Tahoma" panose="020B0604030504040204" pitchFamily="34" charset="0"/>
                <a:ea typeface="Tahoma" panose="020B0604030504040204" pitchFamily="34" charset="0"/>
                <a:cs typeface="Tahoma" panose="020B0604030504040204" pitchFamily="34" charset="0"/>
              </a:rPr>
              <a:t>l2 regularization</a:t>
            </a:r>
            <a:endParaRPr kumimoji="1" lang="en-US" altLang="zh-CN" dirty="0" smtClean="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CDF00AC2-C144-6F4A-A36B-289EEF0FF9C6}" type="slidenum">
              <a:rPr lang="en-US" smtClean="0"/>
              <a:t>6</a:t>
            </a:fld>
            <a:endParaRPr lang="en-US"/>
          </a:p>
        </p:txBody>
      </p:sp>
    </p:spTree>
    <p:extLst>
      <p:ext uri="{BB962C8B-B14F-4D97-AF65-F5344CB8AC3E}">
        <p14:creationId xmlns:p14="http://schemas.microsoft.com/office/powerpoint/2010/main" val="1613962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12602" y="1914528"/>
            <a:ext cx="6363434" cy="4043364"/>
          </a:xfrm>
          <a:prstGeom prst="rect">
            <a:avLst/>
          </a:prstGeom>
        </p:spPr>
      </p:pic>
      <p:graphicFrame>
        <p:nvGraphicFramePr>
          <p:cNvPr id="5" name="Chart 4"/>
          <p:cNvGraphicFramePr>
            <a:graphicFrameLocks/>
          </p:cNvGraphicFramePr>
          <p:nvPr>
            <p:extLst>
              <p:ext uri="{D42A27DB-BD31-4B8C-83A1-F6EECF244321}">
                <p14:modId xmlns:p14="http://schemas.microsoft.com/office/powerpoint/2010/main" val="1921914505"/>
              </p:ext>
            </p:extLst>
          </p:nvPr>
        </p:nvGraphicFramePr>
        <p:xfrm>
          <a:off x="6576036" y="1914528"/>
          <a:ext cx="5225439" cy="3921919"/>
        </p:xfrm>
        <a:graphic>
          <a:graphicData uri="http://schemas.openxmlformats.org/drawingml/2006/chart">
            <c:chart xmlns:c="http://schemas.openxmlformats.org/drawingml/2006/chart" xmlns:r="http://schemas.openxmlformats.org/officeDocument/2006/relationships" r:id="rId4"/>
          </a:graphicData>
        </a:graphic>
      </p:graphicFrame>
      <p:sp>
        <p:nvSpPr>
          <p:cNvPr id="6" name="Title 1"/>
          <p:cNvSpPr txBox="1">
            <a:spLocks/>
          </p:cNvSpPr>
          <p:nvPr/>
        </p:nvSpPr>
        <p:spPr>
          <a:xfrm>
            <a:off x="1069848" y="484632"/>
            <a:ext cx="10058400" cy="5394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800" dirty="0"/>
              <a:t>Predicted </a:t>
            </a:r>
            <a:r>
              <a:rPr lang="en-US" sz="2800" dirty="0" smtClean="0"/>
              <a:t>Counts </a:t>
            </a:r>
            <a:r>
              <a:rPr lang="en-US" altLang="zh-CN" sz="2800" dirty="0" smtClean="0"/>
              <a:t>(Percentage</a:t>
            </a:r>
            <a:r>
              <a:rPr lang="zh-CN" altLang="en-US" sz="2800" dirty="0" smtClean="0"/>
              <a:t> </a:t>
            </a:r>
            <a:r>
              <a:rPr lang="en-US" altLang="zh-CN" sz="2800" dirty="0"/>
              <a:t>ERROR)</a:t>
            </a:r>
            <a:endParaRPr lang="en-US" sz="2800" dirty="0"/>
          </a:p>
        </p:txBody>
      </p:sp>
      <p:sp>
        <p:nvSpPr>
          <p:cNvPr id="7" name="Slide Number Placeholder 6"/>
          <p:cNvSpPr>
            <a:spLocks noGrp="1"/>
          </p:cNvSpPr>
          <p:nvPr>
            <p:ph type="sldNum" sz="quarter" idx="12"/>
          </p:nvPr>
        </p:nvSpPr>
        <p:spPr/>
        <p:txBody>
          <a:bodyPr/>
          <a:lstStyle/>
          <a:p>
            <a:fld id="{CDF00AC2-C144-6F4A-A36B-289EEF0FF9C6}" type="slidenum">
              <a:rPr lang="en-US" smtClean="0"/>
              <a:t>7</a:t>
            </a:fld>
            <a:endParaRPr lang="en-US"/>
          </a:p>
        </p:txBody>
      </p:sp>
      <p:sp>
        <p:nvSpPr>
          <p:cNvPr id="8" name="TextBox 7"/>
          <p:cNvSpPr txBox="1"/>
          <p:nvPr/>
        </p:nvSpPr>
        <p:spPr>
          <a:xfrm>
            <a:off x="1214438" y="1300163"/>
            <a:ext cx="3290260" cy="369332"/>
          </a:xfrm>
          <a:prstGeom prst="rect">
            <a:avLst/>
          </a:prstGeom>
          <a:noFill/>
        </p:spPr>
        <p:txBody>
          <a:bodyPr wrap="none" rtlCol="0">
            <a:spAutoFit/>
          </a:bodyPr>
          <a:lstStyle/>
          <a:p>
            <a:r>
              <a:rPr lang="en-US" dirty="0"/>
              <a:t>Mean Squared Error </a:t>
            </a:r>
            <a:r>
              <a:rPr lang="en-US" dirty="0" smtClean="0"/>
              <a:t>= </a:t>
            </a:r>
            <a:r>
              <a:rPr lang="nb-NO" dirty="0" smtClean="0"/>
              <a:t>0.4342</a:t>
            </a:r>
            <a:endParaRPr lang="en-US" dirty="0"/>
          </a:p>
        </p:txBody>
      </p:sp>
      <p:pic>
        <p:nvPicPr>
          <p:cNvPr id="10" name="内容占位符 8">
            <a:extLst>
              <a:ext uri="{FF2B5EF4-FFF2-40B4-BE49-F238E27FC236}">
                <a16:creationId xmlns="" xmlns:a16="http://schemas.microsoft.com/office/drawing/2014/main" id="{6619B738-4649-CD4A-9975-2D2140C9FAE1}"/>
              </a:ext>
            </a:extLst>
          </p:cNvPr>
          <p:cNvPicPr>
            <a:picLocks noGrp="1" noChangeAspect="1"/>
          </p:cNvPicPr>
          <p:nvPr>
            <p:ph idx="1"/>
          </p:nvPr>
        </p:nvPicPr>
        <p:blipFill>
          <a:blip r:embed="rId6"/>
          <a:stretch>
            <a:fillRect/>
          </a:stretch>
        </p:blipFill>
        <p:spPr>
          <a:xfrm>
            <a:off x="4504698" y="1081280"/>
            <a:ext cx="5082215" cy="758662"/>
          </a:xfrm>
        </p:spPr>
      </p:pic>
    </p:spTree>
    <p:extLst>
      <p:ext uri="{BB962C8B-B14F-4D97-AF65-F5344CB8AC3E}">
        <p14:creationId xmlns:p14="http://schemas.microsoft.com/office/powerpoint/2010/main" val="20488181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21894" y="1876664"/>
            <a:ext cx="5820029" cy="4009786"/>
          </a:xfrm>
          <a:prstGeom prst="rect">
            <a:avLst/>
          </a:prstGeom>
        </p:spPr>
      </p:pic>
      <p:graphicFrame>
        <p:nvGraphicFramePr>
          <p:cNvPr id="7" name="Chart 6"/>
          <p:cNvGraphicFramePr>
            <a:graphicFrameLocks/>
          </p:cNvGraphicFramePr>
          <p:nvPr>
            <p:extLst>
              <p:ext uri="{D42A27DB-BD31-4B8C-83A1-F6EECF244321}">
                <p14:modId xmlns:p14="http://schemas.microsoft.com/office/powerpoint/2010/main" val="934695990"/>
              </p:ext>
            </p:extLst>
          </p:nvPr>
        </p:nvGraphicFramePr>
        <p:xfrm>
          <a:off x="6241923" y="1876665"/>
          <a:ext cx="5534279" cy="4009786"/>
        </p:xfrm>
        <a:graphic>
          <a:graphicData uri="http://schemas.openxmlformats.org/drawingml/2006/chart">
            <c:chart xmlns:c="http://schemas.openxmlformats.org/drawingml/2006/chart" xmlns:r="http://schemas.openxmlformats.org/officeDocument/2006/relationships" r:id="rId4"/>
          </a:graphicData>
        </a:graphic>
      </p:graphicFrame>
      <p:sp>
        <p:nvSpPr>
          <p:cNvPr id="5" name="Title 1"/>
          <p:cNvSpPr txBox="1">
            <a:spLocks/>
          </p:cNvSpPr>
          <p:nvPr/>
        </p:nvSpPr>
        <p:spPr>
          <a:xfrm>
            <a:off x="1069848" y="484632"/>
            <a:ext cx="10058400" cy="5394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800" dirty="0"/>
              <a:t>Predicted Revenue</a:t>
            </a:r>
            <a:r>
              <a:rPr lang="en-US" altLang="zh-CN" sz="2800" dirty="0"/>
              <a:t>(Percentage</a:t>
            </a:r>
            <a:r>
              <a:rPr lang="zh-CN" altLang="en-US" sz="2800" dirty="0"/>
              <a:t> </a:t>
            </a:r>
            <a:r>
              <a:rPr lang="en-US" altLang="zh-CN" sz="2800" dirty="0"/>
              <a:t>ERROR)</a:t>
            </a:r>
            <a:endParaRPr lang="en-US" sz="2800" dirty="0"/>
          </a:p>
        </p:txBody>
      </p:sp>
      <p:sp>
        <p:nvSpPr>
          <p:cNvPr id="3" name="Slide Number Placeholder 2"/>
          <p:cNvSpPr>
            <a:spLocks noGrp="1"/>
          </p:cNvSpPr>
          <p:nvPr>
            <p:ph type="sldNum" sz="quarter" idx="12"/>
          </p:nvPr>
        </p:nvSpPr>
        <p:spPr/>
        <p:txBody>
          <a:bodyPr/>
          <a:lstStyle/>
          <a:p>
            <a:fld id="{CDF00AC2-C144-6F4A-A36B-289EEF0FF9C6}" type="slidenum">
              <a:rPr lang="en-US" smtClean="0"/>
              <a:t>8</a:t>
            </a:fld>
            <a:endParaRPr lang="en-US"/>
          </a:p>
        </p:txBody>
      </p:sp>
      <p:sp>
        <p:nvSpPr>
          <p:cNvPr id="4" name="TextBox 3"/>
          <p:cNvSpPr txBox="1"/>
          <p:nvPr/>
        </p:nvSpPr>
        <p:spPr>
          <a:xfrm>
            <a:off x="1214438" y="1300163"/>
            <a:ext cx="3290260" cy="369332"/>
          </a:xfrm>
          <a:prstGeom prst="rect">
            <a:avLst/>
          </a:prstGeom>
          <a:noFill/>
        </p:spPr>
        <p:txBody>
          <a:bodyPr wrap="none" rtlCol="0">
            <a:spAutoFit/>
          </a:bodyPr>
          <a:lstStyle/>
          <a:p>
            <a:r>
              <a:rPr lang="en-US" dirty="0"/>
              <a:t>Mean Squared Error </a:t>
            </a:r>
            <a:r>
              <a:rPr lang="en-US" dirty="0" smtClean="0"/>
              <a:t>= </a:t>
            </a:r>
            <a:r>
              <a:rPr lang="en-US" dirty="0"/>
              <a:t>0.2406</a:t>
            </a:r>
          </a:p>
        </p:txBody>
      </p:sp>
      <p:pic>
        <p:nvPicPr>
          <p:cNvPr id="9" name="内容占位符 8">
            <a:extLst>
              <a:ext uri="{FF2B5EF4-FFF2-40B4-BE49-F238E27FC236}">
                <a16:creationId xmlns="" xmlns:a16="http://schemas.microsoft.com/office/drawing/2014/main" id="{6619B738-4649-CD4A-9975-2D2140C9FAE1}"/>
              </a:ext>
            </a:extLst>
          </p:cNvPr>
          <p:cNvPicPr>
            <a:picLocks noGrp="1" noChangeAspect="1"/>
          </p:cNvPicPr>
          <p:nvPr>
            <p:ph idx="1"/>
          </p:nvPr>
        </p:nvPicPr>
        <p:blipFill>
          <a:blip r:embed="rId6"/>
          <a:stretch>
            <a:fillRect/>
          </a:stretch>
        </p:blipFill>
        <p:spPr>
          <a:xfrm>
            <a:off x="4504698" y="1081280"/>
            <a:ext cx="5082215" cy="758662"/>
          </a:xfrm>
        </p:spPr>
      </p:pic>
    </p:spTree>
    <p:extLst>
      <p:ext uri="{BB962C8B-B14F-4D97-AF65-F5344CB8AC3E}">
        <p14:creationId xmlns:p14="http://schemas.microsoft.com/office/powerpoint/2010/main" val="4340278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3224</TotalTime>
  <Words>956</Words>
  <Application>Microsoft Macintosh PowerPoint</Application>
  <PresentationFormat>Widescreen</PresentationFormat>
  <Paragraphs>221</Paragraphs>
  <Slides>17</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Calibri</vt:lpstr>
      <vt:lpstr>DengXian</vt:lpstr>
      <vt:lpstr>Rockwell</vt:lpstr>
      <vt:lpstr>Rockwell Condensed</vt:lpstr>
      <vt:lpstr>Rockwell Extra Bold</vt:lpstr>
      <vt:lpstr>Tahoma</vt:lpstr>
      <vt:lpstr>Times New Roman</vt:lpstr>
      <vt:lpstr>Wingdings</vt:lpstr>
      <vt:lpstr>方正姚体</vt:lpstr>
      <vt:lpstr>Arial</vt:lpstr>
      <vt:lpstr>Wood Type</vt:lpstr>
      <vt:lpstr>Marshall Data Analytics Competition</vt:lpstr>
      <vt:lpstr>Contents</vt:lpstr>
      <vt:lpstr>Forecast Process</vt:lpstr>
      <vt:lpstr>Forecast Process</vt:lpstr>
      <vt:lpstr>Data Preprocessing</vt:lpstr>
      <vt:lpstr>Data Preprocessing</vt:lpstr>
      <vt:lpstr>Model ---- rIDGE regression</vt:lpstr>
      <vt:lpstr>PowerPoint Presentation</vt:lpstr>
      <vt:lpstr>PowerPoint Presentation</vt:lpstr>
      <vt:lpstr>Variables may cause inaccuracy</vt:lpstr>
      <vt:lpstr>PowerPoint Presentation</vt:lpstr>
      <vt:lpstr>PowerPoint Presentation</vt:lpstr>
      <vt:lpstr>PowerPoint Presentation</vt:lpstr>
      <vt:lpstr>PowerPoint Presentation</vt:lpstr>
      <vt:lpstr>PowerPoint Presentation</vt:lpstr>
      <vt:lpstr>Thanks for listening ! </vt:lpstr>
      <vt:lpstr>ApPENDIX: One-hot encoding</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Marshall Data Analytics Competition</dc:title>
  <dc:creator>Xueying Wang</dc:creator>
  <cp:lastModifiedBy>Manqi Wang</cp:lastModifiedBy>
  <cp:revision>46</cp:revision>
  <dcterms:created xsi:type="dcterms:W3CDTF">2018-03-21T03:25:01Z</dcterms:created>
  <dcterms:modified xsi:type="dcterms:W3CDTF">2018-03-23T20:48:02Z</dcterms:modified>
</cp:coreProperties>
</file>