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57" r:id="rId5"/>
    <p:sldId id="259" r:id="rId6"/>
    <p:sldId id="267" r:id="rId7"/>
    <p:sldId id="268" r:id="rId8"/>
    <p:sldId id="269" r:id="rId9"/>
    <p:sldId id="270" r:id="rId10"/>
    <p:sldId id="260" r:id="rId11"/>
    <p:sldId id="264" r:id="rId12"/>
    <p:sldId id="265" r:id="rId13"/>
    <p:sldId id="25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30cf39-3115-4128-bf71-cf0541b95b66}">
          <p14:sldIdLst>
            <p14:sldId id="256"/>
            <p14:sldId id="266"/>
            <p14:sldId id="257"/>
            <p14:sldId id="259"/>
            <p14:sldId id="260"/>
            <p14:sldId id="264"/>
            <p14:sldId id="265"/>
            <p14:sldId id="258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9792"/>
            <a:ext cx="9144000" cy="2187001"/>
          </a:xfrm>
        </p:spPr>
        <p:txBody>
          <a:bodyPr>
            <a:normAutofit fontScale="90000"/>
          </a:bodyPr>
          <a:p>
            <a:r>
              <a:rPr lang="en-US"/>
              <a:t>Is Attention Better Than Matrix Decomposition?</a:t>
            </a:r>
            <a:br>
              <a:rPr lang="en-US"/>
            </a:br>
            <a:r>
              <a:rPr lang="en-US"/>
              <a:t>ICLR 2021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123950"/>
          </a:xfrm>
        </p:spPr>
        <p:txBody>
          <a:bodyPr/>
          <a:p>
            <a:r>
              <a:rPr lang="en-US"/>
              <a:t>SEMANTIC SEGMENTATION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9910" y="1382395"/>
            <a:ext cx="4821555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494155"/>
            <a:ext cx="48215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GERNERATON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095" y="2554605"/>
            <a:ext cx="888936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本文研究了</a:t>
            </a:r>
            <a:r>
              <a:rPr lang="zh-CN" altLang="en-US"/>
              <a:t>神经</a:t>
            </a:r>
            <a:r>
              <a:rPr lang="en-US"/>
              <a:t>网络中的</a:t>
            </a:r>
            <a:r>
              <a:rPr lang="zh-CN" altLang="en-US"/>
              <a:t>长程</a:t>
            </a:r>
            <a:r>
              <a:rPr lang="en-US"/>
              <a:t>依赖关系建模。</a:t>
            </a:r>
            <a:r>
              <a:rPr lang="zh-CN" altLang="en-US"/>
              <a:t>作者将学习“全局信息”刻画成了一个低秩矩阵恢复的数学问题。受这个低秩恢复问题的启发，作者基于充分研究的矩阵分解模型开发了“</a:t>
            </a:r>
            <a:r>
              <a:rPr lang="en-US" altLang="zh-CN"/>
              <a:t>hamburger</a:t>
            </a:r>
            <a:r>
              <a:rPr lang="zh-CN" altLang="en-US"/>
              <a:t>”模型。通过专门研究矩阵分解的目标函数，由它的最优化算法生成的计算图天然定义了“</a:t>
            </a:r>
            <a:r>
              <a:rPr lang="en-US" altLang="zh-CN"/>
              <a:t>hambuiger</a:t>
            </a:r>
            <a:r>
              <a:rPr lang="zh-CN" altLang="en-US"/>
              <a:t>”的核心架构。“</a:t>
            </a:r>
            <a:r>
              <a:rPr lang="en-US" altLang="zh-CN"/>
              <a:t>Hambuiger</a:t>
            </a:r>
            <a:r>
              <a:rPr lang="zh-CN" altLang="en-US"/>
              <a:t>”模型通过去噪声和恢复输入来学习可解释的全局信息，并且提高了累计比率使得一个相对均匀的谱变得不平衡，抑制了不重要的细节信息。令人惊讶的是，谨慎处理后向梯度之后，甚至提出于</a:t>
            </a:r>
            <a:r>
              <a:rPr lang="en-US" altLang="zh-CN"/>
              <a:t>20</a:t>
            </a:r>
            <a:r>
              <a:rPr lang="zh-CN" altLang="en-US"/>
              <a:t>年前的简单的矩阵分解在视觉任务，语义分割和图像生成中与自注意力机制中同样准确，并且轻量，快速和内存有效。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3840"/>
            <a:ext cx="10515600" cy="1325563"/>
          </a:xfrm>
        </p:spPr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925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背景：注意力机制在过去几年中获得了极大的关注，被认为是在神经网络中提供了全局信息建模</a:t>
            </a:r>
            <a:endParaRPr lang="zh-CN" altLang="en-US"/>
          </a:p>
          <a:p>
            <a:r>
              <a:rPr lang="zh-CN" altLang="en-US">
                <a:sym typeface="+mn-ea"/>
              </a:rPr>
              <a:t>文章核心：纯粹的注意力机制并非像大家认为的那样强大</a:t>
            </a:r>
            <a:endParaRPr lang="zh-CN" altLang="en-US"/>
          </a:p>
          <a:p>
            <a:r>
              <a:rPr lang="zh-CN" altLang="en-US">
                <a:sym typeface="+mn-ea"/>
              </a:rPr>
              <a:t>文章思路：假设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建模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求解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验证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文章假设“全局信息”应当是表示中低秩的部分，之后对其建模得到目标函数，将求解该目标函数的优化方法作为“</a:t>
            </a:r>
            <a:r>
              <a:rPr lang="en-US" altLang="zh-CN"/>
              <a:t>hamburger</a:t>
            </a:r>
            <a:r>
              <a:rPr lang="zh-CN" altLang="en-US"/>
              <a:t>“模型的核心结构。之后通过</a:t>
            </a:r>
            <a:r>
              <a:rPr lang="en-US" altLang="zh-CN"/>
              <a:t>”hamburger”</a:t>
            </a:r>
            <a:r>
              <a:rPr lang="zh-CN" altLang="en-US"/>
              <a:t>模型在应用注意力机制的优势领域进行对比验证结论。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实验目的：证明“</a:t>
            </a:r>
            <a:r>
              <a:rPr lang="en-US" altLang="zh-CN"/>
              <a:t>hamburger</a:t>
            </a:r>
            <a:r>
              <a:rPr lang="zh-CN" altLang="en-US"/>
              <a:t>”在建模全局信息上的优越性（</a:t>
            </a:r>
            <a:r>
              <a:rPr lang="en-US" altLang="zh-CN"/>
              <a:t>vs Attention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实验类别：消融实验，性能实验</a:t>
            </a:r>
            <a:endParaRPr lang="zh-CN" altLang="en-US"/>
          </a:p>
          <a:p>
            <a:r>
              <a:rPr lang="zh-CN" altLang="en-US"/>
              <a:t>设计思路：语义切割，深度生成模型比如</a:t>
            </a:r>
            <a:r>
              <a:rPr lang="en-US" altLang="zh-CN"/>
              <a:t>GAN</a:t>
            </a:r>
            <a:r>
              <a:rPr lang="zh-CN" altLang="en-US"/>
              <a:t>，从</a:t>
            </a:r>
            <a:r>
              <a:rPr lang="en-US" altLang="zh-CN"/>
              <a:t>SAGAN</a:t>
            </a:r>
            <a:r>
              <a:rPr lang="zh-CN" altLang="en-US"/>
              <a:t>模型以来的大多数优秀</a:t>
            </a:r>
            <a:r>
              <a:rPr lang="en-US" altLang="zh-CN"/>
              <a:t>(state-of-the-art)GAN</a:t>
            </a:r>
            <a:r>
              <a:rPr lang="zh-CN" altLang="en-US"/>
              <a:t>模型都应用了自回归机制，这两种任务都富有竞争力所以足够来比较</a:t>
            </a:r>
            <a:r>
              <a:rPr lang="en-US" altLang="zh-CN"/>
              <a:t>”Hamburger”</a:t>
            </a:r>
            <a:r>
              <a:rPr lang="zh-CN" altLang="en-US"/>
              <a:t>模型和自回归机制。消融实验展示了矩阵分解在</a:t>
            </a:r>
            <a:r>
              <a:rPr lang="en-US" altLang="zh-CN"/>
              <a:t>”Hamburger”</a:t>
            </a:r>
            <a:r>
              <a:rPr lang="zh-CN" altLang="en-US"/>
              <a:t>模型中的重要性。通过比较性能和计算代价比较</a:t>
            </a:r>
            <a:r>
              <a:rPr lang="en-US" altLang="zh-CN"/>
              <a:t>””</a:t>
            </a:r>
            <a:r>
              <a:rPr lang="zh-CN" altLang="en-US"/>
              <a:t>与自回归孰优孰劣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模型介绍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96950" y="1598295"/>
            <a:ext cx="8171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最简单形式下的</a:t>
            </a:r>
            <a:r>
              <a:rPr lang="en-US" altLang="zh-CN"/>
              <a:t>”Hamburger”</a:t>
            </a:r>
            <a:r>
              <a:rPr lang="zh-CN" altLang="en-US"/>
              <a:t>模型形似汉堡。由两个线性变化中间包含一个矩阵分解模型。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M</a:t>
            </a:r>
            <a:r>
              <a:rPr lang="zh-CN" altLang="en-US"/>
              <a:t>是</a:t>
            </a:r>
            <a:r>
              <a:rPr lang="en-US" altLang="zh-CN"/>
              <a:t>求解矩阵分解模型的数值方法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文中有三种</a:t>
            </a:r>
            <a:r>
              <a:rPr lang="en-US" altLang="zh-CN"/>
              <a:t>M</a:t>
            </a:r>
            <a:r>
              <a:rPr lang="zh-CN" altLang="en-US"/>
              <a:t>分别是矢量量化</a:t>
            </a:r>
            <a:r>
              <a:rPr lang="en-US" altLang="zh-CN"/>
              <a:t>(VQ)</a:t>
            </a:r>
            <a:r>
              <a:rPr lang="zh-CN" altLang="en-US"/>
              <a:t>，概念分解</a:t>
            </a:r>
            <a:r>
              <a:rPr lang="en-US" altLang="zh-CN"/>
              <a:t>(CD)</a:t>
            </a:r>
            <a:r>
              <a:rPr lang="zh-CN" altLang="en-US"/>
              <a:t>，非负矩阵分解</a:t>
            </a:r>
            <a:r>
              <a:rPr lang="en-US" altLang="zh-CN"/>
              <a:t>(NMF)</a:t>
            </a:r>
            <a:endParaRPr lang="en-US" altLang="zh-CN"/>
          </a:p>
          <a:p>
            <a:pPr marL="285750" indent="-285750"/>
            <a:endParaRPr lang="en-US" altLang="zh-CN"/>
          </a:p>
        </p:txBody>
      </p:sp>
      <p:pic>
        <p:nvPicPr>
          <p:cNvPr id="10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3769360"/>
            <a:ext cx="984885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172085" y="1413510"/>
            <a:ext cx="11338560" cy="2316480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p>
            <a:r>
              <a:rPr lang="zh-CN" altLang="en-US">
                <a:sym typeface="+mn-ea"/>
              </a:rPr>
              <a:t>消融实验中使用语义分割中的</a:t>
            </a:r>
            <a:r>
              <a:rPr lang="en-US" altLang="zh-CN">
                <a:sym typeface="+mn-ea"/>
              </a:rPr>
              <a:t>PASCAL VOC</a:t>
            </a:r>
            <a:r>
              <a:rPr lang="zh-CN" altLang="en-US">
                <a:sym typeface="+mn-ea"/>
              </a:rPr>
              <a:t>数据集，并且在验证集上跑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次将</a:t>
            </a:r>
            <a:r>
              <a:rPr lang="en-US" altLang="zh-CN">
                <a:sym typeface="+mn-ea"/>
              </a:rPr>
              <a:t>mIoU</a:t>
            </a:r>
            <a:r>
              <a:rPr lang="zh-CN" altLang="en-US">
                <a:sym typeface="+mn-ea"/>
              </a:rPr>
              <a:t>作为结果形式是最好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平均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，所有提取特征网络使用的是</a:t>
            </a:r>
            <a:r>
              <a:rPr lang="en-US" altLang="zh-CN">
                <a:sym typeface="+mn-ea"/>
              </a:rPr>
              <a:t>ResNet-50</a:t>
            </a:r>
            <a:r>
              <a:rPr lang="zh-CN" altLang="en-US">
                <a:sym typeface="+mn-ea"/>
              </a:rPr>
              <a:t>。应用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的卷积并融合</a:t>
            </a:r>
            <a:r>
              <a:rPr lang="en-US" altLang="zh-CN">
                <a:sym typeface="+mn-ea"/>
              </a:rPr>
              <a:t>BN(Batch Normalization)</a:t>
            </a:r>
            <a:r>
              <a:rPr lang="zh-CN" altLang="en-US">
                <a:sym typeface="+mn-ea"/>
              </a:rPr>
              <a:t>层，之后使用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激活函数，最后使用</a:t>
            </a:r>
            <a:r>
              <a:rPr lang="en-US" altLang="zh-CN">
                <a:sym typeface="+mn-ea"/>
              </a:rPr>
              <a:t>”Hamburger”</a:t>
            </a:r>
            <a:r>
              <a:rPr lang="zh-CN" altLang="en-US">
                <a:sym typeface="+mn-ea"/>
              </a:rPr>
              <a:t>模型，在语义分割中同样的位置一般是注意力机制。</a:t>
            </a:r>
            <a:endParaRPr lang="en-US" altLang="zh-CN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7830" y="311150"/>
            <a:ext cx="312166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消融</a:t>
            </a:r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(Ablation)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实验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endParaRPr lang="en-US" altLang="zh-CN" sz="3200">
              <a:ln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Breads and Hams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300" y="3037840"/>
            <a:ext cx="7391400" cy="27051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01090" y="1799590"/>
            <a:ext cx="92894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Removing MD(ham) causes the most severe decay in performance,attesting to </a:t>
            </a:r>
            <a:endParaRPr lang="en-US" altLang="zh-CN"/>
          </a:p>
          <a:p>
            <a:r>
              <a:rPr lang="en-US" altLang="zh-CN"/>
              <a:t>the importance of MD. Even if only the parameter-free MD is added(only ham),</a:t>
            </a:r>
            <a:endParaRPr lang="en-US" altLang="zh-CN"/>
          </a:p>
          <a:p>
            <a:r>
              <a:rPr lang="en-US" altLang="zh-CN"/>
              <a:t>the performance can visibly improve.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05485"/>
          </a:xfrm>
        </p:spPr>
        <p:txBody>
          <a:bodyPr>
            <a:normAutofit/>
          </a:bodyPr>
          <a:p>
            <a:r>
              <a:rPr lang="en-US"/>
              <a:t>Latent Dimension d and 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3248025"/>
            <a:ext cx="7639050" cy="3381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490" y="1393825"/>
            <a:ext cx="8672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worth noting that there is no simple linear relation between d and r with performances measured by mIoU, though d = 8r is a satisfactory choice. Experiments show that even r = 8 performs well, revealing that it can be very cheap for modeling the global context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en-US"/>
              <a:t>Iterations 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306195"/>
            <a:ext cx="10515600" cy="1826260"/>
          </a:xfrm>
        </p:spPr>
        <p:txBody>
          <a:bodyPr/>
          <a:p>
            <a:r>
              <a:rPr lang="en-US"/>
              <a:t>We test more optimization steps in the evaluation stage. In general, the same K for training and test is recommended. K = 6 is enough for CD and NMF, while even K = 1 is acceptable for VQ. Typically 3∼6 steps are enough since simple MD’s prior is still biased, and full convergence can overfit it. The few iterations are cheap and act as early stopping.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2836545"/>
            <a:ext cx="46291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性能实验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89380"/>
            <a:ext cx="10982960" cy="5163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WPS Presentation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Arial Black</vt:lpstr>
      <vt:lpstr>Microsoft YaHei</vt:lpstr>
      <vt:lpstr>思源黑体 CN</vt:lpstr>
      <vt:lpstr>Arial Unicode MS</vt:lpstr>
      <vt:lpstr>SimSun</vt:lpstr>
      <vt:lpstr>SimSun</vt:lpstr>
      <vt:lpstr>MalOtf</vt:lpstr>
      <vt:lpstr>Carlito</vt:lpstr>
      <vt:lpstr>DejaVu Serif Condensed</vt:lpstr>
      <vt:lpstr>GurbaniBoliLite</vt:lpstr>
      <vt:lpstr>Inconsolata Extra Condensed ExtraLight</vt:lpstr>
      <vt:lpstr>Inconsolata Extra Condensed Medium</vt:lpstr>
      <vt:lpstr>Source Sans 3 Black</vt:lpstr>
      <vt:lpstr>Standard Symbols PS</vt:lpstr>
      <vt:lpstr>TSCu_Comic</vt:lpstr>
      <vt:lpstr>Source Sans 3</vt:lpstr>
      <vt:lpstr>Source Han Sans CN Normal</vt:lpstr>
      <vt:lpstr>Source Code Variable</vt:lpstr>
      <vt:lpstr>Source Code Pro Black</vt:lpstr>
      <vt:lpstr>Source Sans Variable</vt:lpstr>
      <vt:lpstr>URW Gothic</vt:lpstr>
      <vt:lpstr>padmaa</vt:lpstr>
      <vt:lpstr>AkrutiTml1</vt:lpstr>
      <vt:lpstr>C059</vt:lpstr>
      <vt:lpstr>D050000L</vt:lpstr>
      <vt:lpstr>Office Theme</vt:lpstr>
      <vt:lpstr>Is Attention Better Than Matrix Decomposition? ICLR 2021</vt:lpstr>
      <vt:lpstr>PowerPoint 演示文稿</vt:lpstr>
      <vt:lpstr>Experiments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</dc:creator>
  <cp:lastModifiedBy>maji</cp:lastModifiedBy>
  <cp:revision>12</cp:revision>
  <dcterms:created xsi:type="dcterms:W3CDTF">2022-09-06T20:04:45Z</dcterms:created>
  <dcterms:modified xsi:type="dcterms:W3CDTF">2022-09-06T20:04:45Z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