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6" r:id="rId7"/>
    <p:sldId id="263" r:id="rId8"/>
    <p:sldId id="264" r:id="rId9"/>
    <p:sldId id="259" r:id="rId10"/>
    <p:sldId id="267" r:id="rId11"/>
    <p:sldId id="293" r:id="rId12"/>
    <p:sldId id="292" r:id="rId13"/>
    <p:sldId id="260" r:id="rId14"/>
    <p:sldId id="278" r:id="rId15"/>
    <p:sldId id="261" r:id="rId16"/>
    <p:sldId id="275" r:id="rId17"/>
    <p:sldId id="276"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5317" autoAdjust="0"/>
  </p:normalViewPr>
  <p:slideViewPr>
    <p:cSldViewPr snapToGrid="0">
      <p:cViewPr varScale="1">
        <p:scale>
          <a:sx n="84" d="100"/>
          <a:sy n="84"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EE409FDE-CAF1-4FE1-88FD-C9F8C67F82D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E582E544-093A-4AB3-8E37-E9BCDC7ED24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579D1B-5EBE-4669-AD85-AA50233696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B7579D1B-5EBE-4669-AD85-AA5023369638}"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B5A4C1E5-1F58-41A6-8FB2-98F84BEF99B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9530" y="-198120"/>
            <a:ext cx="12192000" cy="6858000"/>
          </a:xfrm>
          <a:prstGeom prst="rect">
            <a:avLst/>
          </a:prstGeom>
        </p:spPr>
      </p:pic>
      <p:grpSp>
        <p:nvGrpSpPr>
          <p:cNvPr id="28" name="组合 27"/>
          <p:cNvGrpSpPr/>
          <p:nvPr/>
        </p:nvGrpSpPr>
        <p:grpSpPr>
          <a:xfrm>
            <a:off x="5240020" y="2081530"/>
            <a:ext cx="6888480" cy="2479040"/>
            <a:chOff x="4946015" y="2228671"/>
            <a:chExt cx="6888480" cy="2523548"/>
          </a:xfrm>
        </p:grpSpPr>
        <p:sp>
          <p:nvSpPr>
            <p:cNvPr id="16" name="文本框 15"/>
            <p:cNvSpPr txBox="1"/>
            <p:nvPr/>
          </p:nvSpPr>
          <p:spPr>
            <a:xfrm>
              <a:off x="4946015" y="2228671"/>
              <a:ext cx="6888480" cy="1220404"/>
            </a:xfrm>
            <a:prstGeom prst="rect">
              <a:avLst/>
            </a:prstGeom>
            <a:noFill/>
          </p:spPr>
          <p:txBody>
            <a:bodyPr wrap="square" rtlCol="0">
              <a:spAutoFit/>
            </a:bodyPr>
            <a:lstStyle/>
            <a:p>
              <a:r>
                <a:rPr lang="zh-CN" altLang="en-US" sz="7200" dirty="0">
                  <a:latin typeface="字魂59号-创粗黑" panose="00000500000000000000" pitchFamily="2" charset="-122"/>
                  <a:ea typeface="字魂59号-创粗黑" panose="00000500000000000000" pitchFamily="2" charset="-122"/>
                </a:rPr>
                <a:t>快速傅里叶变换</a:t>
              </a:r>
              <a:endParaRPr lang="zh-CN" altLang="en-US" sz="7200" dirty="0">
                <a:latin typeface="字魂59号-创粗黑" panose="00000500000000000000" pitchFamily="2" charset="-122"/>
                <a:ea typeface="字魂59号-创粗黑" panose="00000500000000000000" pitchFamily="2" charset="-122"/>
              </a:endParaRPr>
            </a:p>
          </p:txBody>
        </p:sp>
        <p:cxnSp>
          <p:nvCxnSpPr>
            <p:cNvPr id="19" name="直接连接符 18"/>
            <p:cNvCxnSpPr/>
            <p:nvPr/>
          </p:nvCxnSpPr>
          <p:spPr>
            <a:xfrm>
              <a:off x="6052331" y="3600450"/>
              <a:ext cx="529590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506585" y="4330766"/>
              <a:ext cx="2327275" cy="421453"/>
            </a:xfrm>
            <a:prstGeom prst="rect">
              <a:avLst/>
            </a:prstGeom>
          </p:spPr>
          <p:txBody>
            <a:bodyPr wrap="square">
              <a:spAutoFit/>
            </a:bodyPr>
            <a:lstStyle/>
            <a:p>
              <a:pPr>
                <a:lnSpc>
                  <a:spcPct val="150000"/>
                </a:lnSpc>
              </a:pPr>
              <a:r>
                <a:rPr lang="zh-CN" altLang="en-US" sz="1400" noProof="1">
                  <a:latin typeface="字魂59号-创粗黑" panose="00000500000000000000" pitchFamily="2" charset="-122"/>
                  <a:ea typeface="字魂59号-创粗黑" panose="00000500000000000000" pitchFamily="2" charset="-122"/>
                </a:rPr>
                <a:t>报告人</a:t>
              </a:r>
              <a:r>
                <a:rPr lang="en-US" altLang="zh-CN" sz="1400" noProof="1">
                  <a:latin typeface="字魂59号-创粗黑" panose="00000500000000000000" pitchFamily="2" charset="-122"/>
                  <a:ea typeface="字魂59号-创粗黑" panose="00000500000000000000" pitchFamily="2" charset="-122"/>
                </a:rPr>
                <a:t> </a:t>
              </a:r>
              <a:r>
                <a:rPr lang="zh-CN" altLang="en-US" sz="1400" noProof="1">
                  <a:latin typeface="字魂59号-创粗黑" panose="00000500000000000000" pitchFamily="2" charset="-122"/>
                  <a:ea typeface="字魂59号-创粗黑" panose="00000500000000000000" pitchFamily="2" charset="-122"/>
                </a:rPr>
                <a:t>：</a:t>
              </a:r>
              <a:r>
                <a:rPr lang="en-US" altLang="zh-CN" sz="1400" noProof="1">
                  <a:latin typeface="字魂59号-创粗黑" panose="00000500000000000000" pitchFamily="2" charset="-122"/>
                  <a:ea typeface="字魂59号-创粗黑" panose="00000500000000000000" pitchFamily="2" charset="-122"/>
                </a:rPr>
                <a:t> </a:t>
              </a:r>
              <a:r>
                <a:rPr lang="zh-CN" altLang="en-US" sz="1400" noProof="1">
                  <a:latin typeface="字魂59号-创粗黑" panose="00000500000000000000" pitchFamily="2" charset="-122"/>
                  <a:ea typeface="字魂59号-创粗黑" panose="00000500000000000000" pitchFamily="2" charset="-122"/>
                </a:rPr>
                <a:t>陈嘉鑫</a:t>
              </a:r>
              <a:endParaRPr lang="zh-CN" altLang="en-US" sz="1400" noProof="1" dirty="0">
                <a:latin typeface="字魂59号-创粗黑" panose="00000500000000000000" pitchFamily="2" charset="-122"/>
                <a:ea typeface="字魂59号-创粗黑" panose="00000500000000000000" pitchFamily="2" charset="-122"/>
              </a:endParaRPr>
            </a:p>
          </p:txBody>
        </p:sp>
      </p:grpSp>
      <p:sp>
        <p:nvSpPr>
          <p:cNvPr id="25"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27" name="文本框 26"/>
          <p:cNvSpPr txBox="1"/>
          <p:nvPr/>
        </p:nvSpPr>
        <p:spPr>
          <a:xfrm>
            <a:off x="8815070" y="596900"/>
            <a:ext cx="173291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806283" y="578873"/>
            <a:ext cx="2351448" cy="496675"/>
            <a:chOff x="8806283" y="578873"/>
            <a:chExt cx="2351448"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806283" y="596648"/>
              <a:ext cx="174180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18" name="矩形 17"/>
          <p:cNvSpPr>
            <a:spLocks noChangeArrowheads="1"/>
          </p:cNvSpPr>
          <p:nvPr/>
        </p:nvSpPr>
        <p:spPr bwMode="auto">
          <a:xfrm>
            <a:off x="8392347" y="1966532"/>
            <a:ext cx="19415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charset="-122"/>
              </a:defRPr>
            </a:lvl1pPr>
            <a:lvl2pPr marL="742950" indent="-285750">
              <a:defRPr>
                <a:solidFill>
                  <a:schemeClr val="tx1"/>
                </a:solidFill>
                <a:latin typeface="Calibri" panose="020F0502020204030204" pitchFamily="34" charset="0"/>
                <a:ea typeface="Microsoft YaHei" charset="-122"/>
              </a:defRPr>
            </a:lvl2pPr>
            <a:lvl3pPr marL="1143000" indent="-228600">
              <a:defRPr>
                <a:solidFill>
                  <a:schemeClr val="tx1"/>
                </a:solidFill>
                <a:latin typeface="Calibri" panose="020F0502020204030204" pitchFamily="34" charset="0"/>
                <a:ea typeface="Microsoft YaHei" charset="-122"/>
              </a:defRPr>
            </a:lvl3pPr>
            <a:lvl4pPr marL="1600200" indent="-228600">
              <a:defRPr>
                <a:solidFill>
                  <a:schemeClr val="tx1"/>
                </a:solidFill>
                <a:latin typeface="Calibri" panose="020F0502020204030204" pitchFamily="34" charset="0"/>
                <a:ea typeface="Microsoft YaHei" charset="-122"/>
              </a:defRPr>
            </a:lvl4pPr>
            <a:lvl5pPr marL="2057400" indent="-228600">
              <a:defRPr>
                <a:solidFill>
                  <a:schemeClr val="tx1"/>
                </a:solidFill>
                <a:latin typeface="Calibri" panose="020F0502020204030204" pitchFamily="34" charset="0"/>
                <a:ea typeface="Microsoft YaHei" charset="-122"/>
              </a:defRPr>
            </a:lvl5pPr>
            <a:lvl6pPr marL="25146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6pPr>
            <a:lvl7pPr marL="29718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7pPr>
            <a:lvl8pPr marL="34290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8pPr>
            <a:lvl9pPr marL="38862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9pPr>
          </a:lstStyle>
          <a:p>
            <a:pPr algn="ctr" fontAlgn="base">
              <a:spcBef>
                <a:spcPct val="0"/>
              </a:spcBef>
              <a:spcAft>
                <a:spcPct val="0"/>
              </a:spcAft>
              <a:buFont typeface="Arial" panose="02080604020202020204" pitchFamily="34" charset="0"/>
              <a:buNone/>
            </a:pPr>
            <a:endPar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endParaRPr>
          </a:p>
        </p:txBody>
      </p:sp>
      <p:pic>
        <p:nvPicPr>
          <p:cNvPr id="2" name="Picture 1"/>
          <p:cNvPicPr>
            <a:picLocks noChangeAspect="1"/>
          </p:cNvPicPr>
          <p:nvPr/>
        </p:nvPicPr>
        <p:blipFill>
          <a:blip r:embed="rId2"/>
          <a:stretch>
            <a:fillRect/>
          </a:stretch>
        </p:blipFill>
        <p:spPr>
          <a:xfrm>
            <a:off x="337185" y="779780"/>
            <a:ext cx="6324600" cy="3238500"/>
          </a:xfrm>
          <a:prstGeom prst="rect">
            <a:avLst/>
          </a:prstGeom>
        </p:spPr>
      </p:pic>
      <p:sp>
        <p:nvSpPr>
          <p:cNvPr id="8" name="Text Box 7"/>
          <p:cNvSpPr txBox="1"/>
          <p:nvPr/>
        </p:nvSpPr>
        <p:spPr>
          <a:xfrm>
            <a:off x="6750050" y="2214880"/>
            <a:ext cx="3383280" cy="645160"/>
          </a:xfrm>
          <a:prstGeom prst="rect">
            <a:avLst/>
          </a:prstGeom>
          <a:noFill/>
        </p:spPr>
        <p:txBody>
          <a:bodyPr wrap="none" rtlCol="0">
            <a:spAutoFit/>
          </a:bodyPr>
          <a:p>
            <a:r>
              <a:rPr lang="zh-CN" altLang="en-US">
                <a:ea typeface="SimSun" charset="0"/>
              </a:rPr>
              <a:t>将问题规模减半，但是形式一样</a:t>
            </a:r>
            <a:endParaRPr lang="zh-CN" altLang="en-US">
              <a:ea typeface="SimSun" charset="0"/>
            </a:endParaRPr>
          </a:p>
          <a:p>
            <a:r>
              <a:rPr lang="zh-CN" altLang="en-US">
                <a:ea typeface="SimSun" charset="0"/>
              </a:rPr>
              <a:t>运用递归求解</a:t>
            </a:r>
            <a:endParaRPr lang="zh-CN" altLang="en-US">
              <a:ea typeface="SimSun" charset="0"/>
            </a:endParaRPr>
          </a:p>
        </p:txBody>
      </p:sp>
      <p:pic>
        <p:nvPicPr>
          <p:cNvPr id="9" name="Picture 8"/>
          <p:cNvPicPr>
            <a:picLocks noChangeAspect="1"/>
          </p:cNvPicPr>
          <p:nvPr/>
        </p:nvPicPr>
        <p:blipFill>
          <a:blip r:embed="rId3"/>
          <a:stretch>
            <a:fillRect/>
          </a:stretch>
        </p:blipFill>
        <p:spPr>
          <a:xfrm>
            <a:off x="5897245" y="4373880"/>
            <a:ext cx="5448300" cy="16954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伪代码</a:t>
            </a:r>
            <a:endParaRPr lang="zh-CN" altLang="en-US" sz="4000" dirty="0"/>
          </a:p>
        </p:txBody>
      </p:sp>
      <p:grpSp>
        <p:nvGrpSpPr>
          <p:cNvPr id="8" name="组合 7"/>
          <p:cNvGrpSpPr/>
          <p:nvPr/>
        </p:nvGrpSpPr>
        <p:grpSpPr>
          <a:xfrm>
            <a:off x="8707223" y="578873"/>
            <a:ext cx="2450508" cy="496675"/>
            <a:chOff x="8707223" y="578873"/>
            <a:chExt cx="2450508" cy="496675"/>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8707223" y="597283"/>
              <a:ext cx="184086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38100" y="0"/>
            <a:ext cx="12268200" cy="6858000"/>
          </a:xfrm>
          <a:prstGeom prst="rect">
            <a:avLst/>
          </a:prstGeom>
          <a:solidFill>
            <a:schemeClr val="tx1"/>
          </a:solidFill>
        </p:spPr>
      </p:pic>
      <p:grpSp>
        <p:nvGrpSpPr>
          <p:cNvPr id="5" name="组合 4"/>
          <p:cNvGrpSpPr/>
          <p:nvPr/>
        </p:nvGrpSpPr>
        <p:grpSpPr>
          <a:xfrm>
            <a:off x="8763103" y="578868"/>
            <a:ext cx="2394628" cy="496680"/>
            <a:chOff x="8763103" y="578868"/>
            <a:chExt cx="2394628" cy="49668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763103" y="578868"/>
              <a:ext cx="178498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22" name="Text Box 21"/>
          <p:cNvSpPr txBox="1"/>
          <p:nvPr/>
        </p:nvSpPr>
        <p:spPr>
          <a:xfrm>
            <a:off x="1043940" y="579120"/>
            <a:ext cx="1474470" cy="460375"/>
          </a:xfrm>
          <a:prstGeom prst="rect">
            <a:avLst/>
          </a:prstGeom>
          <a:noFill/>
        </p:spPr>
        <p:txBody>
          <a:bodyPr wrap="square" rtlCol="0">
            <a:spAutoFit/>
          </a:bodyPr>
          <a:p>
            <a:r>
              <a:rPr lang="zh-CN" altLang="en-US" sz="2400" b="1">
                <a:ln/>
                <a:solidFill>
                  <a:schemeClr val="tx1"/>
                </a:solidFill>
                <a:effectLst>
                  <a:outerShdw blurRad="38100" dist="19050" dir="2700000" algn="tl" rotWithShape="0">
                    <a:schemeClr val="dk1">
                      <a:alpha val="40000"/>
                    </a:schemeClr>
                  </a:outerShdw>
                </a:effectLst>
                <a:ea typeface="SimSun" charset="0"/>
              </a:rPr>
              <a:t>伪代码</a:t>
            </a:r>
            <a:endParaRPr lang="zh-CN" altLang="en-US" sz="2400" b="1">
              <a:ln/>
              <a:solidFill>
                <a:schemeClr val="tx1"/>
              </a:solidFill>
              <a:effectLst>
                <a:outerShdw blurRad="38100" dist="19050" dir="2700000" algn="tl" rotWithShape="0">
                  <a:schemeClr val="dk1">
                    <a:alpha val="40000"/>
                  </a:schemeClr>
                </a:outerShdw>
              </a:effectLst>
              <a:ea typeface="SimSun" charset="0"/>
            </a:endParaRPr>
          </a:p>
        </p:txBody>
      </p:sp>
      <p:pic>
        <p:nvPicPr>
          <p:cNvPr id="23" name="Picture 22"/>
          <p:cNvPicPr>
            <a:picLocks noChangeAspect="1"/>
          </p:cNvPicPr>
          <p:nvPr/>
        </p:nvPicPr>
        <p:blipFill>
          <a:blip r:embed="rId2"/>
          <a:stretch>
            <a:fillRect/>
          </a:stretch>
        </p:blipFill>
        <p:spPr>
          <a:xfrm>
            <a:off x="3506470" y="1039495"/>
            <a:ext cx="4268470" cy="499491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代码实现</a:t>
            </a:r>
            <a:r>
              <a:rPr lang="en-US" altLang="zh-CN" sz="4000" dirty="0"/>
              <a:t>(Rust)</a:t>
            </a:r>
            <a:endParaRPr lang="en-US" altLang="zh-CN" sz="4000" dirty="0"/>
          </a:p>
        </p:txBody>
      </p:sp>
      <p:grpSp>
        <p:nvGrpSpPr>
          <p:cNvPr id="8" name="组合 7"/>
          <p:cNvGrpSpPr/>
          <p:nvPr/>
        </p:nvGrpSpPr>
        <p:grpSpPr>
          <a:xfrm>
            <a:off x="8686903" y="585853"/>
            <a:ext cx="2470828" cy="496680"/>
            <a:chOff x="8686903" y="578868"/>
            <a:chExt cx="2470828" cy="496680"/>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8686903" y="578868"/>
              <a:ext cx="1869440"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840573" y="578868"/>
            <a:ext cx="2317158" cy="496680"/>
            <a:chOff x="8840573" y="578868"/>
            <a:chExt cx="2317158" cy="49668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840573" y="578868"/>
              <a:ext cx="170751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pic>
        <p:nvPicPr>
          <p:cNvPr id="3" name="Picture 2"/>
          <p:cNvPicPr>
            <a:picLocks noChangeAspect="1"/>
          </p:cNvPicPr>
          <p:nvPr/>
        </p:nvPicPr>
        <p:blipFill>
          <a:blip r:embed="rId2"/>
          <a:stretch>
            <a:fillRect/>
          </a:stretch>
        </p:blipFill>
        <p:spPr>
          <a:xfrm>
            <a:off x="192405" y="855980"/>
            <a:ext cx="5189220" cy="5694680"/>
          </a:xfrm>
          <a:prstGeom prst="rect">
            <a:avLst/>
          </a:prstGeom>
        </p:spPr>
      </p:pic>
      <p:pic>
        <p:nvPicPr>
          <p:cNvPr id="8" name="Picture 7"/>
          <p:cNvPicPr>
            <a:picLocks noChangeAspect="1"/>
          </p:cNvPicPr>
          <p:nvPr/>
        </p:nvPicPr>
        <p:blipFill>
          <a:blip r:embed="rId3"/>
          <a:stretch>
            <a:fillRect/>
          </a:stretch>
        </p:blipFill>
        <p:spPr>
          <a:xfrm>
            <a:off x="5236845" y="2371725"/>
            <a:ext cx="6155690" cy="4178935"/>
          </a:xfrm>
          <a:prstGeom prst="rect">
            <a:avLst/>
          </a:prstGeom>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766913" y="564903"/>
            <a:ext cx="2398438" cy="496675"/>
            <a:chOff x="8759293" y="578873"/>
            <a:chExt cx="2398438"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759293" y="596648"/>
              <a:ext cx="170751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11" name="组合 10"/>
          <p:cNvGrpSpPr/>
          <p:nvPr/>
        </p:nvGrpSpPr>
        <p:grpSpPr>
          <a:xfrm>
            <a:off x="1212772" y="2269867"/>
            <a:ext cx="9956389" cy="2933700"/>
            <a:chOff x="1201342" y="2269867"/>
            <a:chExt cx="9956389" cy="2933700"/>
          </a:xfrm>
        </p:grpSpPr>
        <p:grpSp>
          <p:nvGrpSpPr>
            <p:cNvPr id="3" name="组合 2"/>
            <p:cNvGrpSpPr/>
            <p:nvPr/>
          </p:nvGrpSpPr>
          <p:grpSpPr>
            <a:xfrm>
              <a:off x="1201342" y="2269867"/>
              <a:ext cx="2933700" cy="2933700"/>
              <a:chOff x="1123950" y="1962150"/>
              <a:chExt cx="2933700" cy="2933700"/>
            </a:xfrm>
          </p:grpSpPr>
          <p:sp>
            <p:nvSpPr>
              <p:cNvPr id="2" name="矩形 1"/>
              <p:cNvSpPr/>
              <p:nvPr/>
            </p:nvSpPr>
            <p:spPr>
              <a:xfrm>
                <a:off x="1123950" y="1962150"/>
                <a:ext cx="2933700" cy="2933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8" name="book-of-black-cover-opened-back-view_30189"/>
              <p:cNvSpPr>
                <a:spLocks noChangeAspect="1"/>
              </p:cNvSpPr>
              <p:nvPr/>
            </p:nvSpPr>
            <p:spPr bwMode="auto">
              <a:xfrm>
                <a:off x="1952604" y="2876309"/>
                <a:ext cx="1276393" cy="1105383"/>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solidFill>
                <a:schemeClr val="bg1"/>
              </a:solidFill>
              <a:ln>
                <a:noFill/>
              </a:ln>
            </p:spPr>
          </p:sp>
        </p:grpSp>
        <p:sp>
          <p:nvSpPr>
            <p:cNvPr id="9" name="矩形 8"/>
            <p:cNvSpPr/>
            <p:nvPr/>
          </p:nvSpPr>
          <p:spPr>
            <a:xfrm>
              <a:off x="6191668" y="3736717"/>
              <a:ext cx="4966063" cy="306705"/>
            </a:xfrm>
            <a:prstGeom prst="rect">
              <a:avLst/>
            </a:prstGeom>
          </p:spPr>
          <p:txBody>
            <a:bodyPr wrap="square">
              <a:spAutoFit/>
            </a:bodyPr>
            <a:lstStyle/>
            <a:p>
              <a:pPr algn="just"/>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Thanks for watching</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0" name="矩形 9"/>
            <p:cNvSpPr/>
            <p:nvPr/>
          </p:nvSpPr>
          <p:spPr>
            <a:xfrm>
              <a:off x="6191668" y="3065113"/>
              <a:ext cx="4352144" cy="829945"/>
            </a:xfrm>
            <a:prstGeom prst="rect">
              <a:avLst/>
            </a:prstGeom>
          </p:spPr>
          <p:txBody>
            <a:bodyPr wrap="square">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谢谢观看</a:t>
              </a: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a:p>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cxnSp>
        <p:nvCxnSpPr>
          <p:cNvPr id="19" name="直接连接符 18"/>
          <p:cNvCxnSpPr/>
          <p:nvPr/>
        </p:nvCxnSpPr>
        <p:spPr>
          <a:xfrm>
            <a:off x="337185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5" name="标题 3"/>
          <p:cNvSpPr>
            <a:spLocks noGrp="1"/>
          </p:cNvSpPr>
          <p:nvPr>
            <p:ph type="title"/>
          </p:nvPr>
        </p:nvSpPr>
        <p:spPr>
          <a:xfrm>
            <a:off x="3581400" y="365125"/>
            <a:ext cx="7772400" cy="1325563"/>
          </a:xfrm>
        </p:spPr>
        <p:txBody>
          <a:bodyPr>
            <a:normAutofit/>
          </a:bodyPr>
          <a:lstStyle/>
          <a:p>
            <a:r>
              <a:rPr lang="zh-CN" altLang="en-US" sz="4000" dirty="0"/>
              <a:t>目录</a:t>
            </a:r>
            <a:endParaRPr lang="zh-CN" altLang="en-US" sz="4000" dirty="0"/>
          </a:p>
        </p:txBody>
      </p:sp>
      <p:grpSp>
        <p:nvGrpSpPr>
          <p:cNvPr id="2" name="组合 1"/>
          <p:cNvGrpSpPr/>
          <p:nvPr/>
        </p:nvGrpSpPr>
        <p:grpSpPr>
          <a:xfrm>
            <a:off x="3092400" y="1818334"/>
            <a:ext cx="5760000" cy="3330429"/>
            <a:chOff x="3142565" y="1839289"/>
            <a:chExt cx="5760000" cy="3330429"/>
          </a:xfrm>
        </p:grpSpPr>
        <p:sp>
          <p:nvSpPr>
            <p:cNvPr id="6" name="矩形 5"/>
            <p:cNvSpPr/>
            <p:nvPr/>
          </p:nvSpPr>
          <p:spPr>
            <a:xfrm>
              <a:off x="3142565" y="1966259"/>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平行四边形 6"/>
            <p:cNvSpPr>
              <a:spLocks noChangeAspect="1"/>
            </p:cNvSpPr>
            <p:nvPr/>
          </p:nvSpPr>
          <p:spPr>
            <a:xfrm rot="5400000" flipH="1">
              <a:off x="3053465" y="1928389"/>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8" name="矩形 7"/>
            <p:cNvSpPr/>
            <p:nvPr/>
          </p:nvSpPr>
          <p:spPr>
            <a:xfrm>
              <a:off x="3142565" y="2836870"/>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9" name="平行四边形 8"/>
            <p:cNvSpPr>
              <a:spLocks noChangeAspect="1"/>
            </p:cNvSpPr>
            <p:nvPr/>
          </p:nvSpPr>
          <p:spPr>
            <a:xfrm rot="5400000" flipH="1">
              <a:off x="3053465" y="2799000"/>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p:nvSpPr>
          <p:spPr>
            <a:xfrm>
              <a:off x="3142565" y="3707679"/>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1" name="平行四边形 10"/>
            <p:cNvSpPr>
              <a:spLocks noChangeAspect="1"/>
            </p:cNvSpPr>
            <p:nvPr/>
          </p:nvSpPr>
          <p:spPr>
            <a:xfrm rot="5400000" flipH="1">
              <a:off x="3053465" y="3669809"/>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矩形 11"/>
            <p:cNvSpPr/>
            <p:nvPr/>
          </p:nvSpPr>
          <p:spPr>
            <a:xfrm>
              <a:off x="3142565" y="4577588"/>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平行四边形 12"/>
            <p:cNvSpPr>
              <a:spLocks noChangeAspect="1"/>
            </p:cNvSpPr>
            <p:nvPr/>
          </p:nvSpPr>
          <p:spPr>
            <a:xfrm rot="5400000" flipH="1">
              <a:off x="3053465" y="4539718"/>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4" name="文本框 13"/>
            <p:cNvSpPr txBox="1"/>
            <p:nvPr/>
          </p:nvSpPr>
          <p:spPr>
            <a:xfrm>
              <a:off x="4267200" y="2020508"/>
              <a:ext cx="868680" cy="460375"/>
            </a:xfrm>
            <a:prstGeom prst="rect">
              <a:avLst/>
            </a:prstGeom>
            <a:noFill/>
          </p:spPr>
          <p:txBody>
            <a:bodyPr wrap="none" rtlCol="0">
              <a:spAutoFit/>
            </a:bodyPr>
            <a:lstStyle/>
            <a:p>
              <a:r>
                <a:rPr lang="zh-CN" altLang="en-US" sz="2400" spc="300" dirty="0">
                  <a:latin typeface="字魂59号-创粗黑" panose="00000500000000000000" pitchFamily="2" charset="-122"/>
                  <a:ea typeface="字魂59号-创粗黑" panose="00000500000000000000" pitchFamily="2" charset="-122"/>
                </a:rPr>
                <a:t>背景</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5" name="文本框 14"/>
            <p:cNvSpPr txBox="1"/>
            <p:nvPr/>
          </p:nvSpPr>
          <p:spPr>
            <a:xfrm>
              <a:off x="4267200" y="2893257"/>
              <a:ext cx="1554480" cy="460375"/>
            </a:xfrm>
            <a:prstGeom prst="rect">
              <a:avLst/>
            </a:prstGeom>
            <a:noFill/>
          </p:spPr>
          <p:txBody>
            <a:bodyPr wrap="none" rtlCol="0">
              <a:spAutoFit/>
            </a:bodyPr>
            <a:lstStyle/>
            <a:p>
              <a:r>
                <a:rPr lang="zh-CN" altLang="en-US" sz="2400" spc="300" dirty="0">
                  <a:latin typeface="字魂59号-创粗黑" panose="00000500000000000000" pitchFamily="2" charset="-122"/>
                  <a:ea typeface="字魂59号-创粗黑" panose="00000500000000000000" pitchFamily="2" charset="-122"/>
                </a:rPr>
                <a:t>原理推导</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6" name="文本框 15"/>
            <p:cNvSpPr txBox="1"/>
            <p:nvPr/>
          </p:nvSpPr>
          <p:spPr>
            <a:xfrm>
              <a:off x="4267200" y="3764066"/>
              <a:ext cx="1211580" cy="460375"/>
            </a:xfrm>
            <a:prstGeom prst="rect">
              <a:avLst/>
            </a:prstGeom>
            <a:noFill/>
          </p:spPr>
          <p:txBody>
            <a:bodyPr wrap="none" rtlCol="0">
              <a:spAutoFit/>
            </a:bodyPr>
            <a:lstStyle/>
            <a:p>
              <a:r>
                <a:rPr lang="zh-CN" altLang="en-US" sz="2400" spc="300" dirty="0">
                  <a:latin typeface="字魂59号-创粗黑" panose="00000500000000000000" pitchFamily="2" charset="-122"/>
                  <a:ea typeface="字魂59号-创粗黑" panose="00000500000000000000" pitchFamily="2" charset="-122"/>
                </a:rPr>
                <a:t>伪代码</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7" name="文本框 16"/>
            <p:cNvSpPr txBox="1"/>
            <p:nvPr/>
          </p:nvSpPr>
          <p:spPr>
            <a:xfrm>
              <a:off x="4267200" y="4631837"/>
              <a:ext cx="2625090" cy="460375"/>
            </a:xfrm>
            <a:prstGeom prst="rect">
              <a:avLst/>
            </a:prstGeom>
            <a:noFill/>
          </p:spPr>
          <p:txBody>
            <a:bodyPr wrap="none" rtlCol="0">
              <a:spAutoFit/>
            </a:bodyPr>
            <a:lstStyle/>
            <a:p>
              <a:r>
                <a:rPr lang="zh-CN" altLang="en-US" sz="2400" spc="300" dirty="0">
                  <a:latin typeface="字魂59号-创粗黑" panose="00000500000000000000" pitchFamily="2" charset="-122"/>
                  <a:ea typeface="字魂59号-创粗黑" panose="00000500000000000000" pitchFamily="2" charset="-122"/>
                </a:rPr>
                <a:t>代码实现</a:t>
              </a:r>
              <a:r>
                <a:rPr lang="en-US" altLang="zh-CN" sz="2400" spc="300" dirty="0">
                  <a:latin typeface="字魂59号-创粗黑" panose="00000500000000000000" pitchFamily="2" charset="-122"/>
                  <a:ea typeface="字魂59号-创粗黑" panose="00000500000000000000" pitchFamily="2" charset="-122"/>
                </a:rPr>
                <a:t>(Rust)</a:t>
              </a:r>
              <a:endParaRPr lang="en-US" altLang="zh-CN" sz="2400" spc="300" dirty="0">
                <a:latin typeface="字魂59号-创粗黑" panose="00000500000000000000" pitchFamily="2" charset="-122"/>
                <a:ea typeface="字魂59号-创粗黑" panose="00000500000000000000" pitchFamily="2" charset="-122"/>
              </a:endParaRPr>
            </a:p>
          </p:txBody>
        </p:sp>
      </p:grpSp>
      <p:cxnSp>
        <p:nvCxnSpPr>
          <p:cNvPr id="21" name="直接连接符 20"/>
          <p:cNvCxnSpPr/>
          <p:nvPr/>
        </p:nvCxnSpPr>
        <p:spPr>
          <a:xfrm>
            <a:off x="-247650" y="146208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738338" y="578873"/>
            <a:ext cx="2419393" cy="496675"/>
            <a:chOff x="8738338" y="578873"/>
            <a:chExt cx="2419393" cy="496675"/>
          </a:xfrm>
        </p:grpSpPr>
        <p:sp>
          <p:nvSpPr>
            <p:cNvPr id="24"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25" name="文本框 24"/>
            <p:cNvSpPr txBox="1"/>
            <p:nvPr/>
          </p:nvSpPr>
          <p:spPr>
            <a:xfrm>
              <a:off x="8738338" y="596648"/>
              <a:ext cx="1908810"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8636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背景</a:t>
            </a:r>
            <a:endParaRPr lang="zh-CN" altLang="en-US" sz="4000" dirty="0"/>
          </a:p>
        </p:txBody>
      </p:sp>
      <p:grpSp>
        <p:nvGrpSpPr>
          <p:cNvPr id="8" name="组合 7"/>
          <p:cNvGrpSpPr/>
          <p:nvPr/>
        </p:nvGrpSpPr>
        <p:grpSpPr>
          <a:xfrm>
            <a:off x="8686903" y="585858"/>
            <a:ext cx="2470828" cy="496675"/>
            <a:chOff x="8686903" y="578873"/>
            <a:chExt cx="2470828" cy="496675"/>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8686903" y="596648"/>
              <a:ext cx="1762760"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sym typeface="+mn-ea"/>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664678" y="578873"/>
            <a:ext cx="2493053" cy="496675"/>
            <a:chOff x="8664678" y="578873"/>
            <a:chExt cx="2493053"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664678" y="596648"/>
              <a:ext cx="1883410"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mc:AlternateContent xmlns:mc="http://schemas.openxmlformats.org/markup-compatibility/2006">
        <mc:Choice xmlns:a14="http://schemas.microsoft.com/office/drawing/2010/main" Requires="a14">
          <p:sp>
            <p:nvSpPr>
              <p:cNvPr id="3" name="Text Box 2"/>
              <p:cNvSpPr txBox="1"/>
              <p:nvPr/>
            </p:nvSpPr>
            <p:spPr>
              <a:xfrm>
                <a:off x="3455670" y="1339850"/>
                <a:ext cx="5280660" cy="368300"/>
              </a:xfrm>
              <a:prstGeom prst="rect">
                <a:avLst/>
              </a:prstGeom>
              <a:noFill/>
            </p:spPr>
            <p:txBody>
              <a:bodyPr wrap="none" rtlCol="0">
                <a:spAutoFit/>
              </a:bodyPr>
              <a:p>
                <a:r>
                  <a:rPr lang="en-US"/>
                  <a:t>FFT</a:t>
                </a:r>
                <a:r>
                  <a:rPr lang="zh-CN" altLang="en-US">
                    <a:ea typeface="SimSun" charset="0"/>
                  </a:rPr>
                  <a:t>利用复数单位根的特殊性质，</a:t>
                </a:r>
                <a14:m>
                  <m:oMath xmlns:m="http://schemas.openxmlformats.org/officeDocument/2006/math">
                    <m:r>
                      <a:rPr lang="en-US" altLang="zh-CN" i="1">
                        <a:latin typeface="DejaVu Math TeX Gyre" panose="02000503000000000000" charset="0"/>
                        <a:ea typeface="SimSun" charset="0"/>
                        <a:cs typeface="DejaVu Math TeX Gyre" panose="02000503000000000000" charset="0"/>
                      </a:rPr>
                      <m:t>𝑛</m:t>
                    </m:r>
                  </m:oMath>
                </a14:m>
                <a:r>
                  <a:rPr lang="zh-CN" altLang="en-US">
                    <a:latin typeface="DejaVu Math TeX Gyre" panose="02000503000000000000" charset="0"/>
                    <a:ea typeface="SimSun" charset="0"/>
                    <a:cs typeface="DejaVu Math TeX Gyre" panose="02000503000000000000" charset="0"/>
                  </a:rPr>
                  <a:t>假设是</a:t>
                </a:r>
                <a:r>
                  <a:rPr lang="en-US" altLang="zh-CN">
                    <a:latin typeface="DejaVu Math TeX Gyre" panose="02000503000000000000" charset="0"/>
                    <a:ea typeface="SimSun" charset="0"/>
                    <a:cs typeface="DejaVu Math TeX Gyre" panose="02000503000000000000" charset="0"/>
                  </a:rPr>
                  <a:t>2</a:t>
                </a:r>
                <a:r>
                  <a:rPr lang="zh-CN" altLang="en-US">
                    <a:latin typeface="DejaVu Math TeX Gyre" panose="02000503000000000000" charset="0"/>
                    <a:ea typeface="SimSun" charset="0"/>
                    <a:cs typeface="DejaVu Math TeX Gyre" panose="02000503000000000000" charset="0"/>
                  </a:rPr>
                  <a:t>的幂次</a:t>
                </a:r>
                <a:endParaRPr lang="zh-CN" altLang="en-US">
                  <a:latin typeface="DejaVu Math TeX Gyre" panose="02000503000000000000" charset="0"/>
                  <a:ea typeface="SimSun" charset="0"/>
                  <a:cs typeface="DejaVu Math TeX Gyre" panose="02000503000000000000" charset="0"/>
                </a:endParaRPr>
              </a:p>
            </p:txBody>
          </p:sp>
        </mc:Choice>
        <mc:Fallback>
          <p:sp>
            <p:nvSpPr>
              <p:cNvPr id="3" name="Text Box 2"/>
              <p:cNvSpPr txBox="1">
                <a:spLocks noRot="1" noChangeAspect="1" noMove="1" noResize="1" noEditPoints="1" noAdjustHandles="1" noChangeArrowheads="1" noChangeShapeType="1" noTextEdit="1"/>
              </p:cNvSpPr>
              <p:nvPr/>
            </p:nvSpPr>
            <p:spPr>
              <a:xfrm>
                <a:off x="3455670" y="1339850"/>
                <a:ext cx="5280660" cy="368300"/>
              </a:xfrm>
              <a:prstGeom prst="rect">
                <a:avLst/>
              </a:prstGeom>
              <a:blipFill rotWithShape="1">
                <a:blip r:embed="rId2"/>
                <a:stretch>
                  <a:fillRect/>
                </a:stretch>
              </a:blipFill>
            </p:spPr>
            <p:txBody>
              <a:bodyPr/>
              <a:lstStyle/>
              <a:p>
                <a:r>
                  <a:rPr lang="en-US" altLang="en-US">
                    <a:noFill/>
                  </a:rPr>
                  <a:t> </a:t>
                </a:r>
              </a:p>
            </p:txBody>
          </p:sp>
        </mc:Fallback>
      </mc:AlternateContent>
      <p:pic>
        <p:nvPicPr>
          <p:cNvPr id="25" name="Picture 24"/>
          <p:cNvPicPr>
            <a:picLocks noChangeAspect="1"/>
          </p:cNvPicPr>
          <p:nvPr/>
        </p:nvPicPr>
        <p:blipFill>
          <a:blip r:embed="rId3"/>
          <a:stretch>
            <a:fillRect/>
          </a:stretch>
        </p:blipFill>
        <p:spPr>
          <a:xfrm>
            <a:off x="251460" y="1859280"/>
            <a:ext cx="8692515" cy="2145030"/>
          </a:xfrm>
          <a:prstGeom prst="rect">
            <a:avLst/>
          </a:prstGeom>
        </p:spPr>
      </p:pic>
      <p:pic>
        <p:nvPicPr>
          <p:cNvPr id="24" name="Picture 23"/>
          <p:cNvPicPr>
            <a:picLocks noChangeAspect="1"/>
          </p:cNvPicPr>
          <p:nvPr/>
        </p:nvPicPr>
        <p:blipFill>
          <a:blip r:embed="rId4"/>
          <a:stretch>
            <a:fillRect/>
          </a:stretch>
        </p:blipFill>
        <p:spPr>
          <a:xfrm>
            <a:off x="7608570" y="3396615"/>
            <a:ext cx="3995420" cy="3021965"/>
          </a:xfrm>
          <a:prstGeom prst="rect">
            <a:avLst/>
          </a:prstGeom>
        </p:spPr>
      </p:pic>
      <mc:AlternateContent xmlns:mc="http://schemas.openxmlformats.org/markup-compatibility/2006">
        <mc:Choice xmlns:a14="http://schemas.microsoft.com/office/drawing/2010/main" Requires="a14">
          <p:sp>
            <p:nvSpPr>
              <p:cNvPr id="26" name="Text Box 25"/>
              <p:cNvSpPr txBox="1"/>
              <p:nvPr/>
            </p:nvSpPr>
            <p:spPr>
              <a:xfrm>
                <a:off x="378460" y="4806315"/>
                <a:ext cx="3817620" cy="922020"/>
              </a:xfrm>
              <a:prstGeom prst="rect">
                <a:avLst/>
              </a:prstGeom>
              <a:noFill/>
            </p:spPr>
            <p:txBody>
              <a:bodyPr wrap="square" rtlCol="0">
                <a:spAutoFit/>
              </a:bodyPr>
              <a:p>
                <a:r>
                  <a:rPr lang="zh-CN" altLang="en-US">
                    <a:ea typeface="SimSun" charset="0"/>
                  </a:rPr>
                  <a:t>图示说明</a:t>
                </a:r>
                <a14:m>
                  <m:oMath xmlns:m="http://schemas.openxmlformats.org/officeDocument/2006/math">
                    <m:r>
                      <a:rPr lang="en-US" altLang="zh-CN" i="1">
                        <a:latin typeface="DejaVu Math TeX Gyre" panose="02000503000000000000" charset="0"/>
                        <a:ea typeface="SimSun" charset="0"/>
                        <a:cs typeface="DejaVu Math TeX Gyre" panose="02000503000000000000" charset="0"/>
                      </a:rPr>
                      <m:t>𝑛</m:t>
                    </m:r>
                  </m:oMath>
                </a14:m>
                <a:r>
                  <a:rPr lang="zh-CN" altLang="en-US">
                    <a:ea typeface="SimSun" charset="0"/>
                  </a:rPr>
                  <a:t>个单位复数根均匀的分布在以复平面的原点为圆心的单位半径的圆周上。</a:t>
                </a:r>
                <a:endParaRPr lang="zh-CN" altLang="en-US">
                  <a:ea typeface="SimSun" charset="0"/>
                </a:endParaRPr>
              </a:p>
            </p:txBody>
          </p:sp>
        </mc:Choice>
        <mc:Fallback>
          <p:sp>
            <p:nvSpPr>
              <p:cNvPr id="26" name="Text Box 25"/>
              <p:cNvSpPr txBox="1">
                <a:spLocks noRot="1" noChangeAspect="1" noMove="1" noResize="1" noEditPoints="1" noAdjustHandles="1" noChangeArrowheads="1" noChangeShapeType="1" noTextEdit="1"/>
              </p:cNvSpPr>
              <p:nvPr/>
            </p:nvSpPr>
            <p:spPr>
              <a:xfrm>
                <a:off x="378460" y="4806315"/>
                <a:ext cx="3817620" cy="922020"/>
              </a:xfrm>
              <a:prstGeom prst="rect">
                <a:avLst/>
              </a:prstGeom>
              <a:blipFill rotWithShape="1">
                <a:blip r:embed="rId5"/>
                <a:stretch>
                  <a:fillRect/>
                </a:stretch>
              </a:blipFill>
            </p:spPr>
            <p:txBody>
              <a:bodyPr/>
              <a:lstStyle/>
              <a:p>
                <a:r>
                  <a:rPr lang="en-US" altLang="en-US">
                    <a:noFill/>
                  </a:rPr>
                  <a:t> </a:t>
                </a:r>
              </a:p>
            </p:txBody>
          </p:sp>
        </mc:Fallback>
      </mc:AlternateContent>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798028" y="578868"/>
            <a:ext cx="2359703" cy="496680"/>
            <a:chOff x="8798028" y="578868"/>
            <a:chExt cx="2359703" cy="49668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798028" y="578868"/>
              <a:ext cx="1750060"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pic>
        <p:nvPicPr>
          <p:cNvPr id="3" name="Picture 2"/>
          <p:cNvPicPr>
            <a:picLocks noChangeAspect="1"/>
          </p:cNvPicPr>
          <p:nvPr/>
        </p:nvPicPr>
        <p:blipFill>
          <a:blip r:embed="rId2"/>
          <a:stretch>
            <a:fillRect/>
          </a:stretch>
        </p:blipFill>
        <p:spPr>
          <a:xfrm>
            <a:off x="1152525" y="1075690"/>
            <a:ext cx="9886950" cy="5591175"/>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12268200" cy="6858000"/>
          </a:xfrm>
          <a:prstGeom prst="rect">
            <a:avLst/>
          </a:prstGeom>
          <a:solidFill>
            <a:schemeClr val="tx1"/>
          </a:solidFill>
        </p:spPr>
      </p:pic>
      <p:grpSp>
        <p:nvGrpSpPr>
          <p:cNvPr id="5" name="组合 4"/>
          <p:cNvGrpSpPr/>
          <p:nvPr/>
        </p:nvGrpSpPr>
        <p:grpSpPr>
          <a:xfrm>
            <a:off x="8615783" y="578873"/>
            <a:ext cx="2541948" cy="496675"/>
            <a:chOff x="8615783" y="578873"/>
            <a:chExt cx="2541948"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615783" y="597283"/>
              <a:ext cx="193230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270510" y="579120"/>
            <a:ext cx="2713108" cy="2767541"/>
            <a:chOff x="839788" y="1944915"/>
            <a:chExt cx="2571069" cy="2739264"/>
          </a:xfrm>
        </p:grpSpPr>
        <p:sp>
          <p:nvSpPr>
            <p:cNvPr id="8" name="矩形 7"/>
            <p:cNvSpPr/>
            <p:nvPr/>
          </p:nvSpPr>
          <p:spPr>
            <a:xfrm>
              <a:off x="839788" y="1944915"/>
              <a:ext cx="2571069" cy="725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17" name="矩形 16"/>
            <p:cNvSpPr/>
            <p:nvPr/>
          </p:nvSpPr>
          <p:spPr>
            <a:xfrm>
              <a:off x="1416872" y="2125298"/>
              <a:ext cx="1417737" cy="364537"/>
            </a:xfrm>
            <a:prstGeom prst="rect">
              <a:avLst/>
            </a:prstGeom>
          </p:spPr>
          <p:txBody>
            <a:bodyPr wrap="square">
              <a:spAutoFit/>
            </a:bodyPr>
            <a:lstStyle/>
            <a:p>
              <a:r>
                <a:rPr lang="zh-CN" altLang="en-US" dirty="0">
                  <a:solidFill>
                    <a:schemeClr val="bg1"/>
                  </a:solidFill>
                  <a:latin typeface="字魂59号-创粗黑" panose="00000500000000000000" pitchFamily="2" charset="-122"/>
                  <a:ea typeface="字魂59号-创粗黑" panose="00000500000000000000" pitchFamily="2" charset="-122"/>
                </a:rPr>
                <a:t>时间复杂度</a:t>
              </a: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19" name="矩形 18"/>
            <p:cNvSpPr/>
            <p:nvPr/>
          </p:nvSpPr>
          <p:spPr>
            <a:xfrm>
              <a:off x="1277686" y="4315921"/>
              <a:ext cx="1569660" cy="368258"/>
            </a:xfrm>
            <a:prstGeom prst="rect">
              <a:avLst/>
            </a:prstGeom>
          </p:spPr>
          <p:txBody>
            <a:bodyPr wrap="square">
              <a:spAutoFit/>
            </a:bodyPr>
            <a:lstStyle/>
            <a:p>
              <a:endParaRPr lang="en-US" altLang="zh-CN" dirty="0">
                <a:solidFill>
                  <a:schemeClr val="bg1"/>
                </a:solidFill>
                <a:latin typeface="字魂59号-创粗黑" panose="00000500000000000000" pitchFamily="2" charset="-122"/>
                <a:ea typeface="字魂59号-创粗黑" panose="00000500000000000000" pitchFamily="2" charset="-122"/>
              </a:endParaRPr>
            </a:p>
          </p:txBody>
        </p:sp>
      </p:grpSp>
      <p:pic>
        <p:nvPicPr>
          <p:cNvPr id="3" name="Picture 2"/>
          <p:cNvPicPr>
            <a:picLocks noChangeAspect="1"/>
          </p:cNvPicPr>
          <p:nvPr/>
        </p:nvPicPr>
        <p:blipFill>
          <a:blip r:embed="rId2"/>
          <a:stretch>
            <a:fillRect/>
          </a:stretch>
        </p:blipFill>
        <p:spPr>
          <a:xfrm>
            <a:off x="3240405" y="3288030"/>
            <a:ext cx="5000625" cy="1590675"/>
          </a:xfrm>
          <a:prstGeom prst="rect">
            <a:avLst/>
          </a:prstGeom>
        </p:spPr>
      </p:pic>
      <mc:AlternateContent xmlns:mc="http://schemas.openxmlformats.org/markup-compatibility/2006">
        <mc:Choice xmlns:a14="http://schemas.microsoft.com/office/drawing/2010/main" Requires="a14">
          <p:sp>
            <p:nvSpPr>
              <p:cNvPr id="25" name="Text Box 24"/>
              <p:cNvSpPr txBox="1"/>
              <p:nvPr/>
            </p:nvSpPr>
            <p:spPr>
              <a:xfrm>
                <a:off x="2097405" y="5375275"/>
                <a:ext cx="7287260" cy="387985"/>
              </a:xfrm>
              <a:prstGeom prst="rect">
                <a:avLst/>
              </a:prstGeom>
              <a:noFill/>
            </p:spPr>
            <p:txBody>
              <a:bodyPr wrap="none" rtlCol="0">
                <a:spAutoFit/>
              </a:bodyPr>
              <a:p>
                <a:r>
                  <a:rPr lang="zh-CN" altLang="en-US">
                    <a:ea typeface="SimSun" charset="0"/>
                  </a:rPr>
                  <a:t>所以我们需要</a:t>
                </a:r>
                <a14:m>
                  <m:oMath xmlns:m="http://schemas.openxmlformats.org/officeDocument/2006/math">
                    <m:r>
                      <a:rPr lang="en-US" altLang="zh-CN" i="1">
                        <a:latin typeface="DejaVu Math TeX Gyre" panose="02000503000000000000" charset="0"/>
                        <a:ea typeface="SimSun" charset="0"/>
                        <a:cs typeface="DejaVu Math TeX Gyre" panose="02000503000000000000" charset="0"/>
                      </a:rPr>
                      <m:t>𝜃</m:t>
                    </m:r>
                    <m:r>
                      <a:rPr lang="en-US" altLang="zh-CN" i="1">
                        <a:latin typeface="DejaVu Math TeX Gyre" panose="02000503000000000000" charset="0"/>
                        <a:ea typeface="SimSun" charset="0"/>
                        <a:cs typeface="DejaVu Math TeX Gyre" panose="02000503000000000000" charset="0"/>
                      </a:rPr>
                      <m:t>(</m:t>
                    </m:r>
                    <m:sSup>
                      <m:sSupPr>
                        <m:ctrlPr>
                          <a:rPr lang="en-US" altLang="zh-CN" i="1">
                            <a:latin typeface="DejaVu Math TeX Gyre" panose="02000503000000000000" charset="0"/>
                            <a:ea typeface="SimSun" charset="0"/>
                            <a:cs typeface="DejaVu Math TeX Gyre" panose="02000503000000000000" charset="0"/>
                          </a:rPr>
                        </m:ctrlPr>
                      </m:sSupPr>
                      <m:e>
                        <m:r>
                          <a:rPr lang="en-US" altLang="zh-CN" i="1">
                            <a:latin typeface="DejaVu Math TeX Gyre" panose="02000503000000000000" charset="0"/>
                            <a:ea typeface="SimSun" charset="0"/>
                            <a:cs typeface="DejaVu Math TeX Gyre" panose="02000503000000000000" charset="0"/>
                          </a:rPr>
                          <m:t>𝑛</m:t>
                        </m:r>
                      </m:e>
                      <m:sup>
                        <m:r>
                          <a:rPr lang="en-US" altLang="zh-CN" i="1">
                            <a:latin typeface="DejaVu Math TeX Gyre" panose="02000503000000000000" charset="0"/>
                            <a:ea typeface="SimSun" charset="0"/>
                            <a:cs typeface="DejaVu Math TeX Gyre" panose="02000503000000000000" charset="0"/>
                          </a:rPr>
                          <m:t>2</m:t>
                        </m:r>
                      </m:sup>
                    </m:sSup>
                    <m:r>
                      <a:rPr lang="en-US" altLang="zh-CN" i="1">
                        <a:latin typeface="DejaVu Math TeX Gyre" panose="02000503000000000000" charset="0"/>
                        <a:ea typeface="SimSun" charset="0"/>
                        <a:cs typeface="DejaVu Math TeX Gyre" panose="02000503000000000000" charset="0"/>
                      </a:rPr>
                      <m:t>)计算法</m:t>
                    </m:r>
                    <m:r>
                      <a:rPr lang="en-US" altLang="zh-CN" i="1">
                        <a:latin typeface="DejaVu Math TeX Gyre" panose="02000503000000000000" charset="0"/>
                        <a:ea typeface="SimSun" charset="0"/>
                        <a:cs typeface="DejaVu Math TeX Gyre" panose="02000503000000000000" charset="0"/>
                      </a:rPr>
                      <m:t>𝐷𝐹𝑇</m:t>
                    </m:r>
                    <m:r>
                      <a:rPr lang="en-US" altLang="zh-CN" i="1">
                        <a:latin typeface="DejaVu Math TeX Gyre" panose="02000503000000000000" charset="0"/>
                        <a:ea typeface="SimSun" charset="0"/>
                        <a:cs typeface="DejaVu Math TeX Gyre" panose="02000503000000000000" charset="0"/>
                      </a:rPr>
                      <m:t>，试图将时间复杂度降低故有了</m:t>
                    </m:r>
                    <m:r>
                      <a:rPr lang="en-US" altLang="zh-CN" i="1">
                        <a:latin typeface="DejaVu Math TeX Gyre" panose="02000503000000000000" charset="0"/>
                        <a:ea typeface="SimSun" charset="0"/>
                        <a:cs typeface="DejaVu Math TeX Gyre" panose="02000503000000000000" charset="0"/>
                      </a:rPr>
                      <m:t>𝐹𝐹𝑇</m:t>
                    </m:r>
                  </m:oMath>
                </a14:m>
                <a:endParaRPr lang="zh-CN" altLang="en-US">
                  <a:ea typeface="SimSun" charset="0"/>
                </a:endParaRPr>
              </a:p>
            </p:txBody>
          </p:sp>
        </mc:Choice>
        <mc:Fallback>
          <p:sp>
            <p:nvSpPr>
              <p:cNvPr id="25" name="Text Box 24"/>
              <p:cNvSpPr txBox="1">
                <a:spLocks noRot="1" noChangeAspect="1" noMove="1" noResize="1" noEditPoints="1" noAdjustHandles="1" noChangeArrowheads="1" noChangeShapeType="1" noTextEdit="1"/>
              </p:cNvSpPr>
              <p:nvPr/>
            </p:nvSpPr>
            <p:spPr>
              <a:xfrm>
                <a:off x="2097405" y="5375275"/>
                <a:ext cx="7287260" cy="387985"/>
              </a:xfrm>
              <a:prstGeom prst="rect">
                <a:avLst/>
              </a:prstGeom>
              <a:blipFill rotWithShape="1">
                <a:blip r:embed="rId3"/>
                <a:stretch>
                  <a:fillRect/>
                </a:stretch>
              </a:blipFill>
            </p:spPr>
            <p:txBody>
              <a:bodyPr/>
              <a:lstStyle/>
              <a:p>
                <a:r>
                  <a:rPr lang="en-US" altLang="en-US">
                    <a:noFill/>
                  </a:rPr>
                  <a:t> </a:t>
                </a:r>
              </a:p>
            </p:txBody>
          </p:sp>
        </mc:Fallback>
      </mc:AlternateContent>
      <p:pic>
        <p:nvPicPr>
          <p:cNvPr id="27" name="Picture 26"/>
          <p:cNvPicPr>
            <a:picLocks noChangeAspect="1"/>
          </p:cNvPicPr>
          <p:nvPr/>
        </p:nvPicPr>
        <p:blipFill>
          <a:blip r:embed="rId4"/>
          <a:stretch>
            <a:fillRect/>
          </a:stretch>
        </p:blipFill>
        <p:spPr>
          <a:xfrm>
            <a:off x="1548130" y="1704340"/>
            <a:ext cx="8753475" cy="14382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原理推导</a:t>
            </a:r>
            <a:endParaRPr lang="zh-CN" altLang="en-US" sz="4000" dirty="0"/>
          </a:p>
        </p:txBody>
      </p:sp>
      <p:grpSp>
        <p:nvGrpSpPr>
          <p:cNvPr id="8" name="组合 7"/>
          <p:cNvGrpSpPr/>
          <p:nvPr/>
        </p:nvGrpSpPr>
        <p:grpSpPr>
          <a:xfrm>
            <a:off x="8594193" y="592843"/>
            <a:ext cx="2563538" cy="496675"/>
            <a:chOff x="8594193" y="578873"/>
            <a:chExt cx="2563538" cy="496675"/>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8594193" y="597283"/>
              <a:ext cx="195389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806283" y="578873"/>
            <a:ext cx="2351448" cy="496675"/>
            <a:chOff x="8806283" y="578873"/>
            <a:chExt cx="2351448"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806283" y="596648"/>
              <a:ext cx="174180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18" name="矩形 17"/>
          <p:cNvSpPr>
            <a:spLocks noChangeArrowheads="1"/>
          </p:cNvSpPr>
          <p:nvPr/>
        </p:nvSpPr>
        <p:spPr bwMode="auto">
          <a:xfrm>
            <a:off x="8392347" y="1966532"/>
            <a:ext cx="19415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charset="-122"/>
              </a:defRPr>
            </a:lvl1pPr>
            <a:lvl2pPr marL="742950" indent="-285750">
              <a:defRPr>
                <a:solidFill>
                  <a:schemeClr val="tx1"/>
                </a:solidFill>
                <a:latin typeface="Calibri" panose="020F0502020204030204" pitchFamily="34" charset="0"/>
                <a:ea typeface="Microsoft YaHei" charset="-122"/>
              </a:defRPr>
            </a:lvl2pPr>
            <a:lvl3pPr marL="1143000" indent="-228600">
              <a:defRPr>
                <a:solidFill>
                  <a:schemeClr val="tx1"/>
                </a:solidFill>
                <a:latin typeface="Calibri" panose="020F0502020204030204" pitchFamily="34" charset="0"/>
                <a:ea typeface="Microsoft YaHei" charset="-122"/>
              </a:defRPr>
            </a:lvl3pPr>
            <a:lvl4pPr marL="1600200" indent="-228600">
              <a:defRPr>
                <a:solidFill>
                  <a:schemeClr val="tx1"/>
                </a:solidFill>
                <a:latin typeface="Calibri" panose="020F0502020204030204" pitchFamily="34" charset="0"/>
                <a:ea typeface="Microsoft YaHei" charset="-122"/>
              </a:defRPr>
            </a:lvl4pPr>
            <a:lvl5pPr marL="2057400" indent="-228600">
              <a:defRPr>
                <a:solidFill>
                  <a:schemeClr val="tx1"/>
                </a:solidFill>
                <a:latin typeface="Calibri" panose="020F0502020204030204" pitchFamily="34" charset="0"/>
                <a:ea typeface="Microsoft YaHei" charset="-122"/>
              </a:defRPr>
            </a:lvl5pPr>
            <a:lvl6pPr marL="25146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6pPr>
            <a:lvl7pPr marL="29718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7pPr>
            <a:lvl8pPr marL="34290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8pPr>
            <a:lvl9pPr marL="38862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9pPr>
          </a:lstStyle>
          <a:p>
            <a:pPr algn="ctr" fontAlgn="base">
              <a:spcBef>
                <a:spcPct val="0"/>
              </a:spcBef>
              <a:spcAft>
                <a:spcPct val="0"/>
              </a:spcAft>
              <a:buFont typeface="Arial" panose="02080604020202020204" pitchFamily="34" charset="0"/>
              <a:buNone/>
            </a:pPr>
            <a:endPar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endParaRPr>
          </a:p>
        </p:txBody>
      </p:sp>
      <p:pic>
        <p:nvPicPr>
          <p:cNvPr id="26" name="Picture 25"/>
          <p:cNvPicPr>
            <a:picLocks noChangeAspect="1"/>
          </p:cNvPicPr>
          <p:nvPr/>
        </p:nvPicPr>
        <p:blipFill>
          <a:blip r:embed="rId2"/>
          <a:stretch>
            <a:fillRect/>
          </a:stretch>
        </p:blipFill>
        <p:spPr>
          <a:xfrm>
            <a:off x="3257550" y="1833245"/>
            <a:ext cx="5676900" cy="3190875"/>
          </a:xfrm>
          <a:prstGeom prst="rect">
            <a:avLst/>
          </a:prstGeom>
        </p:spPr>
      </p:pic>
      <p:pic>
        <p:nvPicPr>
          <p:cNvPr id="27" name="Picture 26"/>
          <p:cNvPicPr>
            <a:picLocks noChangeAspect="1"/>
          </p:cNvPicPr>
          <p:nvPr/>
        </p:nvPicPr>
        <p:blipFill>
          <a:blip r:embed="rId3"/>
          <a:stretch>
            <a:fillRect/>
          </a:stretch>
        </p:blipFill>
        <p:spPr>
          <a:xfrm>
            <a:off x="2702560" y="5349240"/>
            <a:ext cx="6315075" cy="61912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6200" y="0"/>
            <a:ext cx="12268200" cy="6858000"/>
          </a:xfrm>
          <a:prstGeom prst="rect">
            <a:avLst/>
          </a:prstGeom>
          <a:solidFill>
            <a:schemeClr val="tx1"/>
          </a:solidFill>
        </p:spPr>
      </p:pic>
      <p:grpSp>
        <p:nvGrpSpPr>
          <p:cNvPr id="5" name="组合 4"/>
          <p:cNvGrpSpPr/>
          <p:nvPr/>
        </p:nvGrpSpPr>
        <p:grpSpPr>
          <a:xfrm>
            <a:off x="8806283" y="578873"/>
            <a:ext cx="2351448" cy="496675"/>
            <a:chOff x="8806283" y="578873"/>
            <a:chExt cx="2351448" cy="496675"/>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8806283" y="596648"/>
              <a:ext cx="1741805" cy="460375"/>
            </a:xfrm>
            <a:prstGeom prst="rect">
              <a:avLst/>
            </a:prstGeom>
            <a:noFill/>
          </p:spPr>
          <p:txBody>
            <a:bodyPr wrap="square" rtlCol="0">
              <a:spAutoFit/>
            </a:bodyPr>
            <a:lstStyle/>
            <a:p>
              <a:r>
                <a:rPr lang="zh-CN" altLang="en-US" sz="2400" i="1" spc="600" dirty="0">
                  <a:latin typeface="字魂59号-创粗黑" panose="00000500000000000000" pitchFamily="2" charset="-122"/>
                  <a:ea typeface="字魂59号-创粗黑" panose="00000500000000000000" pitchFamily="2" charset="-122"/>
                </a:rPr>
                <a:t>小组分享</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18" name="矩形 17"/>
          <p:cNvSpPr>
            <a:spLocks noChangeArrowheads="1"/>
          </p:cNvSpPr>
          <p:nvPr/>
        </p:nvSpPr>
        <p:spPr bwMode="auto">
          <a:xfrm>
            <a:off x="8392347" y="1966532"/>
            <a:ext cx="19415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charset="-122"/>
              </a:defRPr>
            </a:lvl1pPr>
            <a:lvl2pPr marL="742950" indent="-285750">
              <a:defRPr>
                <a:solidFill>
                  <a:schemeClr val="tx1"/>
                </a:solidFill>
                <a:latin typeface="Calibri" panose="020F0502020204030204" pitchFamily="34" charset="0"/>
                <a:ea typeface="Microsoft YaHei" charset="-122"/>
              </a:defRPr>
            </a:lvl2pPr>
            <a:lvl3pPr marL="1143000" indent="-228600">
              <a:defRPr>
                <a:solidFill>
                  <a:schemeClr val="tx1"/>
                </a:solidFill>
                <a:latin typeface="Calibri" panose="020F0502020204030204" pitchFamily="34" charset="0"/>
                <a:ea typeface="Microsoft YaHei" charset="-122"/>
              </a:defRPr>
            </a:lvl3pPr>
            <a:lvl4pPr marL="1600200" indent="-228600">
              <a:defRPr>
                <a:solidFill>
                  <a:schemeClr val="tx1"/>
                </a:solidFill>
                <a:latin typeface="Calibri" panose="020F0502020204030204" pitchFamily="34" charset="0"/>
                <a:ea typeface="Microsoft YaHei" charset="-122"/>
              </a:defRPr>
            </a:lvl4pPr>
            <a:lvl5pPr marL="2057400" indent="-228600">
              <a:defRPr>
                <a:solidFill>
                  <a:schemeClr val="tx1"/>
                </a:solidFill>
                <a:latin typeface="Calibri" panose="020F0502020204030204" pitchFamily="34" charset="0"/>
                <a:ea typeface="Microsoft YaHei" charset="-122"/>
              </a:defRPr>
            </a:lvl5pPr>
            <a:lvl6pPr marL="25146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6pPr>
            <a:lvl7pPr marL="29718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7pPr>
            <a:lvl8pPr marL="34290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8pPr>
            <a:lvl9pPr marL="3886200" indent="-228600" fontAlgn="base">
              <a:spcBef>
                <a:spcPct val="0"/>
              </a:spcBef>
              <a:spcAft>
                <a:spcPct val="0"/>
              </a:spcAft>
              <a:buFont typeface="Arial" panose="02080604020202020204" pitchFamily="34" charset="0"/>
              <a:defRPr>
                <a:solidFill>
                  <a:schemeClr val="tx1"/>
                </a:solidFill>
                <a:latin typeface="Calibri" panose="020F0502020204030204" pitchFamily="34" charset="0"/>
                <a:ea typeface="Microsoft YaHei" charset="-122"/>
              </a:defRPr>
            </a:lvl9pPr>
          </a:lstStyle>
          <a:p>
            <a:pPr algn="ctr" fontAlgn="base">
              <a:spcBef>
                <a:spcPct val="0"/>
              </a:spcBef>
              <a:spcAft>
                <a:spcPct val="0"/>
              </a:spcAft>
              <a:buFont typeface="Arial" panose="02080604020202020204" pitchFamily="34" charset="0"/>
              <a:buNone/>
            </a:pPr>
            <a:endPar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endParaRPr>
          </a:p>
        </p:txBody>
      </p:sp>
      <p:pic>
        <p:nvPicPr>
          <p:cNvPr id="2" name="Picture 1"/>
          <p:cNvPicPr>
            <a:picLocks noChangeAspect="1"/>
          </p:cNvPicPr>
          <p:nvPr/>
        </p:nvPicPr>
        <p:blipFill>
          <a:blip r:embed="rId2"/>
          <a:stretch>
            <a:fillRect/>
          </a:stretch>
        </p:blipFill>
        <p:spPr>
          <a:xfrm>
            <a:off x="860425" y="1075690"/>
            <a:ext cx="6448425" cy="1247775"/>
          </a:xfrm>
          <a:prstGeom prst="rect">
            <a:avLst/>
          </a:prstGeom>
        </p:spPr>
      </p:pic>
      <p:pic>
        <p:nvPicPr>
          <p:cNvPr id="3" name="Picture 2"/>
          <p:cNvPicPr>
            <a:picLocks noChangeAspect="1"/>
          </p:cNvPicPr>
          <p:nvPr/>
        </p:nvPicPr>
        <p:blipFill>
          <a:blip r:embed="rId3"/>
          <a:stretch>
            <a:fillRect/>
          </a:stretch>
        </p:blipFill>
        <p:spPr>
          <a:xfrm>
            <a:off x="1406525" y="2552065"/>
            <a:ext cx="8715375" cy="35052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p="http://schemas.openxmlformats.org/presentationml/2006/main">
  <p:tag name="ISPRING_PRESENTATION_TITLE" val="0823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WPS Presentation</Application>
  <PresentationFormat>宽屏</PresentationFormat>
  <Paragraphs>70</Paragraphs>
  <Slides>15</Slides>
  <Notes>25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SimSun</vt:lpstr>
      <vt:lpstr>Wingdings</vt:lpstr>
      <vt:lpstr>字魂59号-创粗黑</vt:lpstr>
      <vt:lpstr>思源黑体 CN</vt:lpstr>
      <vt:lpstr>DejaVu Sans</vt:lpstr>
      <vt:lpstr>Microsoft YaHei</vt:lpstr>
      <vt:lpstr>Arial Unicode MS</vt:lpstr>
      <vt:lpstr>Calibri</vt:lpstr>
      <vt:lpstr>SimSun</vt:lpstr>
      <vt:lpstr>Meiryo</vt:lpstr>
      <vt:lpstr>Arial Narrow</vt:lpstr>
      <vt:lpstr>Calibri Light</vt:lpstr>
      <vt:lpstr>Source Han Sans JP</vt:lpstr>
      <vt:lpstr>MalOtf</vt:lpstr>
      <vt:lpstr>等线</vt:lpstr>
      <vt:lpstr>C059</vt:lpstr>
      <vt:lpstr>SimSun</vt:lpstr>
      <vt:lpstr>DejaVu Math TeX Gyre</vt:lpstr>
      <vt:lpstr>Office 主题​​</vt:lpstr>
      <vt:lpstr>PowerPoint 演示文稿</vt:lpstr>
      <vt:lpstr>目录</vt:lpstr>
      <vt:lpstr>第一章节</vt:lpstr>
      <vt:lpstr>PowerPoint 演示文稿</vt:lpstr>
      <vt:lpstr>PowerPoint 演示文稿</vt:lpstr>
      <vt:lpstr>PowerPoint 演示文稿</vt:lpstr>
      <vt:lpstr>第二章节</vt:lpstr>
      <vt:lpstr>PowerPoint 演示文稿</vt:lpstr>
      <vt:lpstr>PowerPoint 演示文稿</vt:lpstr>
      <vt:lpstr>PowerPoint 演示文稿</vt:lpstr>
      <vt:lpstr>第三章节</vt:lpstr>
      <vt:lpstr>PowerPoint 演示文稿</vt:lpstr>
      <vt:lpstr>第四章节</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maji</cp:lastModifiedBy>
  <cp:revision>19</cp:revision>
  <dcterms:created xsi:type="dcterms:W3CDTF">2022-09-14T20:39:20Z</dcterms:created>
  <dcterms:modified xsi:type="dcterms:W3CDTF">2022-09-14T20:39:20Z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