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aef5cfe18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aef5cfe18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aef5cfe18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aef5cfe18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aef5cfe18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aef5cfe18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aef5cfe18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aef5cfe18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aef5cfe18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aef5cfe18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aef5cfe18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aef5cfe18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aef5cfe18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aef5cfe18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aef5cfe18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aef5cfe18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aef5cfe18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aef5cfe18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aef5cfe18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aef5cfe18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aef5cfe1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aef5cfe1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aef5cfe1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aef5cfe1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aef5cfe1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aef5cfe1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aef5cfe1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aef5cfe1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aef5cfe1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aef5cfe1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aef5cfe1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aef5cfe1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aef5cfe18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aef5cfe18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aef5cfe18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aef5cfe18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und Inhalt">
  <p:cSld name="Titel und Inhal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60000" y="180000"/>
            <a:ext cx="8424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Verdana"/>
              <a:buNone/>
              <a:defRPr b="1" i="0" sz="18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60000" y="900000"/>
            <a:ext cx="84240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048005" y="4856924"/>
            <a:ext cx="5048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360000" y="4608000"/>
            <a:ext cx="84240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8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79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94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−"/>
              <a:defRPr b="0" i="0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94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94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b="0" i="0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cxnSp>
        <p:nvCxnSpPr>
          <p:cNvPr id="57" name="Google Shape;57;p13"/>
          <p:cNvCxnSpPr/>
          <p:nvPr/>
        </p:nvCxnSpPr>
        <p:spPr>
          <a:xfrm>
            <a:off x="360000" y="846000"/>
            <a:ext cx="8424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rtinfowler.com/articles/microservice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rtinfowler.com/articles/microservice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64025"/>
            <a:ext cx="8520600" cy="24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Driven Design f</a:t>
            </a:r>
            <a:r>
              <a:rPr lang="en"/>
              <a:t>or decoupling monoliths</a:t>
            </a:r>
            <a:r>
              <a:rPr lang="en"/>
              <a:t> 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14100"/>
            <a:ext cx="8520600" cy="15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Berlin DevFest 2019</a:t>
            </a:r>
            <a:br>
              <a:rPr b="1" lang="en" sz="2400">
                <a:solidFill>
                  <a:schemeClr val="dk1"/>
                </a:solidFill>
              </a:rPr>
            </a:br>
            <a:br>
              <a:rPr b="1" lang="en" sz="2400">
                <a:solidFill>
                  <a:schemeClr val="dk1"/>
                </a:solidFill>
              </a:rPr>
            </a:br>
            <a:r>
              <a:rPr b="1" lang="en" sz="2400">
                <a:solidFill>
                  <a:schemeClr val="dk1"/>
                </a:solidFill>
              </a:rPr>
              <a:t>							Magomed Chatuev</a:t>
            </a:r>
            <a:br>
              <a:rPr b="1" lang="en" sz="2400">
                <a:solidFill>
                  <a:schemeClr val="dk1"/>
                </a:solidFill>
              </a:rPr>
            </a:br>
            <a:r>
              <a:rPr b="1" lang="en" sz="2400">
                <a:solidFill>
                  <a:schemeClr val="dk1"/>
                </a:solidFill>
              </a:rPr>
              <a:t>						   </a:t>
            </a:r>
            <a:r>
              <a:rPr lang="en" sz="2400">
                <a:solidFill>
                  <a:schemeClr val="dk1"/>
                </a:solidFill>
              </a:rPr>
              <a:t>Software Engineer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							  </a:t>
            </a:r>
            <a:r>
              <a:rPr i="1" lang="en" sz="1800">
                <a:solidFill>
                  <a:schemeClr val="dk1"/>
                </a:solidFill>
              </a:rPr>
              <a:t>t</a:t>
            </a:r>
            <a:r>
              <a:rPr i="1" lang="en" sz="1800">
                <a:solidFill>
                  <a:schemeClr val="dk1"/>
                </a:solidFill>
              </a:rPr>
              <a:t>witter: @magomed_chatuev</a:t>
            </a:r>
            <a:br>
              <a:rPr i="1" lang="en" sz="1800">
                <a:solidFill>
                  <a:schemeClr val="dk1"/>
                </a:solidFill>
              </a:rPr>
            </a:br>
            <a:r>
              <a:rPr i="1" lang="en" sz="1800">
                <a:solidFill>
                  <a:schemeClr val="dk1"/>
                </a:solidFill>
              </a:rPr>
              <a:t>					       </a:t>
            </a:r>
            <a:r>
              <a:rPr i="1" lang="en" sz="1800">
                <a:solidFill>
                  <a:schemeClr val="dk1"/>
                </a:solidFill>
              </a:rPr>
              <a:t>t</a:t>
            </a:r>
            <a:r>
              <a:rPr i="1" lang="en" sz="1800">
                <a:solidFill>
                  <a:schemeClr val="dk1"/>
                </a:solidFill>
              </a:rPr>
              <a:t>elegram: @mchatuev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60000" y="180000"/>
            <a:ext cx="8424000" cy="6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Microservice boundaries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60000" y="900000"/>
            <a:ext cx="842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Depending on the size, </a:t>
            </a:r>
            <a:br>
              <a:rPr b="0"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microservice</a:t>
            </a:r>
            <a:r>
              <a:rPr b="0"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could be build as </a:t>
            </a:r>
            <a:r>
              <a:rPr b="0"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br>
              <a:rPr b="0"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Subdomain or </a:t>
            </a:r>
            <a:r>
              <a:rPr b="0"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just</a:t>
            </a: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Aggregate</a:t>
            </a:r>
            <a:r>
              <a:rPr b="0"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 a </a:t>
            </a:r>
            <a:r>
              <a:rPr b="0"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single </a:t>
            </a:r>
            <a:r>
              <a:rPr lang="en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bounded context</a:t>
            </a:r>
            <a:endParaRPr sz="2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360000" y="4608000"/>
            <a:ext cx="8424000" cy="1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60000" y="180000"/>
            <a:ext cx="8424000" cy="6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Real-life example: User Account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0000" y="4608000"/>
            <a:ext cx="8424000" cy="1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60000" y="900000"/>
            <a:ext cx="842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Ubiquitous Language</a:t>
            </a:r>
            <a:endParaRPr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91E4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33333"/>
                </a:solidFill>
              </a:rPr>
              <a:t>Go Show</a:t>
            </a:r>
            <a:r>
              <a:rPr b="0" lang="en" sz="1200">
                <a:solidFill>
                  <a:srgbClr val="333333"/>
                </a:solidFill>
              </a:rPr>
              <a:t> - immediate/short term Booking Request done by business or 1st class flight travellers in an airport via ASM</a:t>
            </a:r>
            <a:endParaRPr b="0"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33333"/>
                </a:solidFill>
              </a:rPr>
              <a:t>ASM(Airport Station Manager)</a:t>
            </a:r>
            <a:r>
              <a:rPr b="0" lang="en" sz="1200">
                <a:solidFill>
                  <a:srgbClr val="333333"/>
                </a:solidFill>
              </a:rPr>
              <a:t> - a manager at a standesc in an airport</a:t>
            </a:r>
            <a:endParaRPr b="0"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33333"/>
                </a:solidFill>
              </a:rPr>
              <a:t>Third-party Booking - </a:t>
            </a:r>
            <a:r>
              <a:rPr b="0" lang="en" sz="1200">
                <a:solidFill>
                  <a:srgbClr val="333333"/>
                </a:solidFill>
              </a:rPr>
              <a:t>a booking done by a registered User to an unregistered third-party</a:t>
            </a:r>
            <a:endParaRPr b="0"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91E42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33333"/>
                </a:solidFill>
              </a:rPr>
              <a:t>PNR(Personal Name Record)</a:t>
            </a:r>
            <a:r>
              <a:rPr b="0" lang="en" sz="1200">
                <a:solidFill>
                  <a:srgbClr val="333333"/>
                </a:solidFill>
              </a:rPr>
              <a:t> - an ID, created by flight-operator, and used by BL match Passenger to a Booking</a:t>
            </a:r>
            <a:endParaRPr b="0" sz="1200"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60000" y="180000"/>
            <a:ext cx="8424000" cy="6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60000" y="900000"/>
            <a:ext cx="842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2" type="body"/>
          </p:nvPr>
        </p:nvSpPr>
        <p:spPr>
          <a:xfrm>
            <a:off x="360000" y="4608000"/>
            <a:ext cx="8424000" cy="1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60000" y="180000"/>
            <a:ext cx="8424000" cy="6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60000" y="900000"/>
            <a:ext cx="842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idx="2" type="body"/>
          </p:nvPr>
        </p:nvSpPr>
        <p:spPr>
          <a:xfrm>
            <a:off x="360000" y="4608000"/>
            <a:ext cx="8424000" cy="1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60000" y="180000"/>
            <a:ext cx="8424000" cy="6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60000" y="900000"/>
            <a:ext cx="842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2" type="body"/>
          </p:nvPr>
        </p:nvSpPr>
        <p:spPr>
          <a:xfrm>
            <a:off x="360000" y="4608000"/>
            <a:ext cx="8424000" cy="1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60000" y="180000"/>
            <a:ext cx="8424000" cy="6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60000" y="900000"/>
            <a:ext cx="8424000" cy="3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2" type="body"/>
          </p:nvPr>
        </p:nvSpPr>
        <p:spPr>
          <a:xfrm>
            <a:off x="360000" y="4608000"/>
            <a:ext cx="8424000" cy="1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60000" y="180000"/>
            <a:ext cx="8424000" cy="6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Subdomains and Roles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9"/>
          <p:cNvSpPr txBox="1"/>
          <p:nvPr>
            <p:ph idx="2" type="body"/>
          </p:nvPr>
        </p:nvSpPr>
        <p:spPr>
          <a:xfrm>
            <a:off x="360000" y="4608000"/>
            <a:ext cx="8424000" cy="1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1081250" y="956913"/>
            <a:ext cx="1632000" cy="45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Blacklane Account</a:t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3450747" y="1556617"/>
            <a:ext cx="1198500" cy="398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Subdomain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Context</a:t>
            </a:r>
            <a:endParaRPr sz="900"/>
          </a:p>
        </p:txBody>
      </p:sp>
      <p:sp>
        <p:nvSpPr>
          <p:cNvPr id="166" name="Google Shape;166;p29"/>
          <p:cNvSpPr/>
          <p:nvPr/>
        </p:nvSpPr>
        <p:spPr>
          <a:xfrm>
            <a:off x="3450747" y="2857644"/>
            <a:ext cx="1198500" cy="398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Role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Context</a:t>
            </a:r>
            <a:endParaRPr sz="900"/>
          </a:p>
        </p:txBody>
      </p:sp>
      <p:cxnSp>
        <p:nvCxnSpPr>
          <p:cNvPr id="167" name="Google Shape;167;p29"/>
          <p:cNvCxnSpPr>
            <a:stCxn id="164" idx="4"/>
            <a:endCxn id="165" idx="2"/>
          </p:cNvCxnSpPr>
          <p:nvPr/>
        </p:nvCxnSpPr>
        <p:spPr>
          <a:xfrm flipH="1" rot="-5400000">
            <a:off x="2504450" y="809613"/>
            <a:ext cx="339000" cy="15534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9"/>
          <p:cNvCxnSpPr>
            <a:stCxn id="164" idx="4"/>
            <a:endCxn id="166" idx="2"/>
          </p:cNvCxnSpPr>
          <p:nvPr/>
        </p:nvCxnSpPr>
        <p:spPr>
          <a:xfrm flipH="1" rot="-5400000">
            <a:off x="1854050" y="1460013"/>
            <a:ext cx="1639800" cy="15534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9"/>
          <p:cNvSpPr/>
          <p:nvPr/>
        </p:nvSpPr>
        <p:spPr>
          <a:xfrm>
            <a:off x="6816564" y="900000"/>
            <a:ext cx="964500" cy="363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PASS</a:t>
            </a:r>
            <a:endParaRPr sz="900"/>
          </a:p>
        </p:txBody>
      </p:sp>
      <p:sp>
        <p:nvSpPr>
          <p:cNvPr id="170" name="Google Shape;170;p29"/>
          <p:cNvSpPr/>
          <p:nvPr/>
        </p:nvSpPr>
        <p:spPr>
          <a:xfrm>
            <a:off x="6816564" y="1370185"/>
            <a:ext cx="964500" cy="363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B2C</a:t>
            </a:r>
            <a:endParaRPr sz="900"/>
          </a:p>
        </p:txBody>
      </p:sp>
      <p:sp>
        <p:nvSpPr>
          <p:cNvPr id="171" name="Google Shape;171;p29"/>
          <p:cNvSpPr/>
          <p:nvPr/>
        </p:nvSpPr>
        <p:spPr>
          <a:xfrm>
            <a:off x="6816564" y="1887920"/>
            <a:ext cx="964500" cy="363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B4B</a:t>
            </a:r>
            <a:endParaRPr sz="900"/>
          </a:p>
        </p:txBody>
      </p:sp>
      <p:sp>
        <p:nvSpPr>
          <p:cNvPr id="172" name="Google Shape;172;p29"/>
          <p:cNvSpPr/>
          <p:nvPr/>
        </p:nvSpPr>
        <p:spPr>
          <a:xfrm>
            <a:off x="6816564" y="2446718"/>
            <a:ext cx="964500" cy="3630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Emirates</a:t>
            </a:r>
            <a:endParaRPr sz="900"/>
          </a:p>
        </p:txBody>
      </p:sp>
      <p:cxnSp>
        <p:nvCxnSpPr>
          <p:cNvPr id="173" name="Google Shape;173;p29"/>
          <p:cNvCxnSpPr>
            <a:stCxn id="165" idx="6"/>
            <a:endCxn id="169" idx="2"/>
          </p:cNvCxnSpPr>
          <p:nvPr/>
        </p:nvCxnSpPr>
        <p:spPr>
          <a:xfrm flipH="1" rot="10800000">
            <a:off x="4649247" y="1081567"/>
            <a:ext cx="2167200" cy="6741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9"/>
          <p:cNvCxnSpPr>
            <a:stCxn id="165" idx="6"/>
            <a:endCxn id="170" idx="2"/>
          </p:cNvCxnSpPr>
          <p:nvPr/>
        </p:nvCxnSpPr>
        <p:spPr>
          <a:xfrm flipH="1" rot="10800000">
            <a:off x="4649247" y="1551667"/>
            <a:ext cx="2167200" cy="2040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9"/>
          <p:cNvCxnSpPr>
            <a:stCxn id="165" idx="6"/>
            <a:endCxn id="171" idx="2"/>
          </p:cNvCxnSpPr>
          <p:nvPr/>
        </p:nvCxnSpPr>
        <p:spPr>
          <a:xfrm>
            <a:off x="4649247" y="1755667"/>
            <a:ext cx="2167200" cy="3138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9"/>
          <p:cNvCxnSpPr>
            <a:stCxn id="165" idx="6"/>
            <a:endCxn id="172" idx="2"/>
          </p:cNvCxnSpPr>
          <p:nvPr/>
        </p:nvCxnSpPr>
        <p:spPr>
          <a:xfrm>
            <a:off x="4649247" y="1755667"/>
            <a:ext cx="2167200" cy="8727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9"/>
          <p:cNvSpPr/>
          <p:nvPr/>
        </p:nvSpPr>
        <p:spPr>
          <a:xfrm>
            <a:off x="5820243" y="3255717"/>
            <a:ext cx="1126200" cy="363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Passenger</a:t>
            </a:r>
            <a:endParaRPr sz="900"/>
          </a:p>
        </p:txBody>
      </p:sp>
      <p:sp>
        <p:nvSpPr>
          <p:cNvPr id="178" name="Google Shape;178;p29"/>
          <p:cNvSpPr/>
          <p:nvPr/>
        </p:nvSpPr>
        <p:spPr>
          <a:xfrm>
            <a:off x="5820243" y="3786233"/>
            <a:ext cx="1126200" cy="363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Booker</a:t>
            </a:r>
            <a:endParaRPr sz="900"/>
          </a:p>
        </p:txBody>
      </p:sp>
      <p:sp>
        <p:nvSpPr>
          <p:cNvPr id="179" name="Google Shape;179;p29"/>
          <p:cNvSpPr/>
          <p:nvPr/>
        </p:nvSpPr>
        <p:spPr>
          <a:xfrm>
            <a:off x="5820243" y="4352900"/>
            <a:ext cx="1126200" cy="3630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3rdParty</a:t>
            </a:r>
            <a:endParaRPr sz="900"/>
          </a:p>
        </p:txBody>
      </p:sp>
      <p:cxnSp>
        <p:nvCxnSpPr>
          <p:cNvPr id="180" name="Google Shape;180;p29"/>
          <p:cNvCxnSpPr>
            <a:stCxn id="166" idx="4"/>
            <a:endCxn id="177" idx="2"/>
          </p:cNvCxnSpPr>
          <p:nvPr/>
        </p:nvCxnSpPr>
        <p:spPr>
          <a:xfrm flipH="1" rot="-5400000">
            <a:off x="4844397" y="2461344"/>
            <a:ext cx="181500" cy="17703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9"/>
          <p:cNvCxnSpPr>
            <a:stCxn id="166" idx="4"/>
            <a:endCxn id="178" idx="2"/>
          </p:cNvCxnSpPr>
          <p:nvPr/>
        </p:nvCxnSpPr>
        <p:spPr>
          <a:xfrm flipH="1" rot="-5400000">
            <a:off x="4579197" y="2726544"/>
            <a:ext cx="711900" cy="17703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9"/>
          <p:cNvCxnSpPr>
            <a:stCxn id="166" idx="4"/>
            <a:endCxn id="179" idx="2"/>
          </p:cNvCxnSpPr>
          <p:nvPr/>
        </p:nvCxnSpPr>
        <p:spPr>
          <a:xfrm flipH="1" rot="-5400000">
            <a:off x="4295847" y="3009894"/>
            <a:ext cx="1278600" cy="1770300"/>
          </a:xfrm>
          <a:prstGeom prst="curved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60000" y="180000"/>
            <a:ext cx="8424000" cy="6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Roles and Contexts Intersections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 txBox="1"/>
          <p:nvPr>
            <p:ph idx="2" type="body"/>
          </p:nvPr>
        </p:nvSpPr>
        <p:spPr>
          <a:xfrm>
            <a:off x="360000" y="4608000"/>
            <a:ext cx="8424000" cy="1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5887125" y="1325500"/>
            <a:ext cx="900300" cy="402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PASS</a:t>
            </a:r>
            <a:endParaRPr sz="900"/>
          </a:p>
        </p:txBody>
      </p:sp>
      <p:sp>
        <p:nvSpPr>
          <p:cNvPr id="190" name="Google Shape;190;p30"/>
          <p:cNvSpPr/>
          <p:nvPr/>
        </p:nvSpPr>
        <p:spPr>
          <a:xfrm>
            <a:off x="5887125" y="2212964"/>
            <a:ext cx="900300" cy="402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B2C</a:t>
            </a:r>
            <a:endParaRPr sz="900"/>
          </a:p>
        </p:txBody>
      </p:sp>
      <p:sp>
        <p:nvSpPr>
          <p:cNvPr id="191" name="Google Shape;191;p30"/>
          <p:cNvSpPr/>
          <p:nvPr/>
        </p:nvSpPr>
        <p:spPr>
          <a:xfrm>
            <a:off x="5887125" y="3157105"/>
            <a:ext cx="900300" cy="402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B4B</a:t>
            </a:r>
            <a:endParaRPr sz="900"/>
          </a:p>
        </p:txBody>
      </p:sp>
      <p:sp>
        <p:nvSpPr>
          <p:cNvPr id="192" name="Google Shape;192;p30"/>
          <p:cNvSpPr/>
          <p:nvPr/>
        </p:nvSpPr>
        <p:spPr>
          <a:xfrm>
            <a:off x="5887125" y="4005762"/>
            <a:ext cx="900300" cy="402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Emirates</a:t>
            </a:r>
            <a:endParaRPr sz="900"/>
          </a:p>
        </p:txBody>
      </p:sp>
      <p:sp>
        <p:nvSpPr>
          <p:cNvPr id="193" name="Google Shape;193;p30"/>
          <p:cNvSpPr/>
          <p:nvPr/>
        </p:nvSpPr>
        <p:spPr>
          <a:xfrm>
            <a:off x="2247750" y="1734400"/>
            <a:ext cx="1051500" cy="402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Passenger</a:t>
            </a:r>
            <a:endParaRPr sz="900"/>
          </a:p>
        </p:txBody>
      </p:sp>
      <p:sp>
        <p:nvSpPr>
          <p:cNvPr id="194" name="Google Shape;194;p30"/>
          <p:cNvSpPr/>
          <p:nvPr/>
        </p:nvSpPr>
        <p:spPr>
          <a:xfrm>
            <a:off x="2282100" y="2591325"/>
            <a:ext cx="1051500" cy="402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Booker</a:t>
            </a:r>
            <a:endParaRPr sz="900"/>
          </a:p>
        </p:txBody>
      </p:sp>
      <p:sp>
        <p:nvSpPr>
          <p:cNvPr id="195" name="Google Shape;195;p30"/>
          <p:cNvSpPr/>
          <p:nvPr/>
        </p:nvSpPr>
        <p:spPr>
          <a:xfrm>
            <a:off x="2282100" y="3522700"/>
            <a:ext cx="1051500" cy="4023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3rdParty</a:t>
            </a:r>
            <a:endParaRPr sz="900"/>
          </a:p>
        </p:txBody>
      </p:sp>
      <p:cxnSp>
        <p:nvCxnSpPr>
          <p:cNvPr id="196" name="Google Shape;196;p30"/>
          <p:cNvCxnSpPr>
            <a:stCxn id="193" idx="6"/>
            <a:endCxn id="189" idx="2"/>
          </p:cNvCxnSpPr>
          <p:nvPr/>
        </p:nvCxnSpPr>
        <p:spPr>
          <a:xfrm flipH="1" rot="10800000">
            <a:off x="3299250" y="1526650"/>
            <a:ext cx="2587800" cy="4089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0"/>
          <p:cNvCxnSpPr>
            <a:stCxn id="193" idx="6"/>
            <a:endCxn id="190" idx="2"/>
          </p:cNvCxnSpPr>
          <p:nvPr/>
        </p:nvCxnSpPr>
        <p:spPr>
          <a:xfrm>
            <a:off x="3299250" y="1935550"/>
            <a:ext cx="2587800" cy="4785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0"/>
          <p:cNvCxnSpPr>
            <a:stCxn id="193" idx="6"/>
            <a:endCxn id="191" idx="2"/>
          </p:cNvCxnSpPr>
          <p:nvPr/>
        </p:nvCxnSpPr>
        <p:spPr>
          <a:xfrm>
            <a:off x="3299250" y="1935550"/>
            <a:ext cx="2587800" cy="14226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0"/>
          <p:cNvCxnSpPr>
            <a:stCxn id="193" idx="6"/>
            <a:endCxn id="192" idx="2"/>
          </p:cNvCxnSpPr>
          <p:nvPr/>
        </p:nvCxnSpPr>
        <p:spPr>
          <a:xfrm>
            <a:off x="3299250" y="1935550"/>
            <a:ext cx="2587800" cy="22713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0"/>
          <p:cNvCxnSpPr>
            <a:stCxn id="194" idx="6"/>
            <a:endCxn id="189" idx="2"/>
          </p:cNvCxnSpPr>
          <p:nvPr/>
        </p:nvCxnSpPr>
        <p:spPr>
          <a:xfrm flipH="1" rot="10800000">
            <a:off x="3333600" y="1526775"/>
            <a:ext cx="2553600" cy="12657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30"/>
          <p:cNvCxnSpPr>
            <a:stCxn id="194" idx="6"/>
            <a:endCxn id="190" idx="2"/>
          </p:cNvCxnSpPr>
          <p:nvPr/>
        </p:nvCxnSpPr>
        <p:spPr>
          <a:xfrm flipH="1" rot="10800000">
            <a:off x="3333600" y="2414175"/>
            <a:ext cx="2553600" cy="3783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0"/>
          <p:cNvCxnSpPr>
            <a:stCxn id="194" idx="6"/>
            <a:endCxn id="191" idx="2"/>
          </p:cNvCxnSpPr>
          <p:nvPr/>
        </p:nvCxnSpPr>
        <p:spPr>
          <a:xfrm>
            <a:off x="3333600" y="2792475"/>
            <a:ext cx="2553600" cy="565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0"/>
          <p:cNvCxnSpPr>
            <a:stCxn id="195" idx="6"/>
            <a:endCxn id="189" idx="2"/>
          </p:cNvCxnSpPr>
          <p:nvPr/>
        </p:nvCxnSpPr>
        <p:spPr>
          <a:xfrm flipH="1" rot="10800000">
            <a:off x="3333600" y="1526650"/>
            <a:ext cx="2553600" cy="21972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30"/>
          <p:cNvCxnSpPr>
            <a:stCxn id="195" idx="6"/>
            <a:endCxn id="190" idx="2"/>
          </p:cNvCxnSpPr>
          <p:nvPr/>
        </p:nvCxnSpPr>
        <p:spPr>
          <a:xfrm flipH="1" rot="10800000">
            <a:off x="3333600" y="2414050"/>
            <a:ext cx="2553600" cy="1309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0"/>
          <p:cNvCxnSpPr>
            <a:stCxn id="195" idx="6"/>
            <a:endCxn id="191" idx="2"/>
          </p:cNvCxnSpPr>
          <p:nvPr/>
        </p:nvCxnSpPr>
        <p:spPr>
          <a:xfrm flipH="1" rot="10800000">
            <a:off x="3333600" y="3358150"/>
            <a:ext cx="2553600" cy="3657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0"/>
          <p:cNvCxnSpPr>
            <a:stCxn id="195" idx="6"/>
            <a:endCxn id="192" idx="2"/>
          </p:cNvCxnSpPr>
          <p:nvPr/>
        </p:nvCxnSpPr>
        <p:spPr>
          <a:xfrm>
            <a:off x="3333600" y="3723850"/>
            <a:ext cx="2553600" cy="4830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30"/>
          <p:cNvSpPr txBox="1"/>
          <p:nvPr/>
        </p:nvSpPr>
        <p:spPr>
          <a:xfrm>
            <a:off x="2255888" y="899350"/>
            <a:ext cx="1185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Role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Context</a:t>
            </a:r>
            <a:endParaRPr/>
          </a:p>
        </p:txBody>
      </p:sp>
      <p:cxnSp>
        <p:nvCxnSpPr>
          <p:cNvPr id="208" name="Google Shape;208;p30"/>
          <p:cNvCxnSpPr/>
          <p:nvPr/>
        </p:nvCxnSpPr>
        <p:spPr>
          <a:xfrm flipH="1">
            <a:off x="3625850" y="899350"/>
            <a:ext cx="12000" cy="3808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0"/>
          <p:cNvCxnSpPr/>
          <p:nvPr/>
        </p:nvCxnSpPr>
        <p:spPr>
          <a:xfrm flipH="1">
            <a:off x="2071250" y="869050"/>
            <a:ext cx="300" cy="38544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0"/>
          <p:cNvSpPr txBox="1"/>
          <p:nvPr/>
        </p:nvSpPr>
        <p:spPr>
          <a:xfrm>
            <a:off x="5749000" y="899350"/>
            <a:ext cx="11856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Subdomain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Context</a:t>
            </a:r>
            <a:endParaRPr/>
          </a:p>
        </p:txBody>
      </p:sp>
      <p:cxnSp>
        <p:nvCxnSpPr>
          <p:cNvPr id="211" name="Google Shape;211;p30"/>
          <p:cNvCxnSpPr/>
          <p:nvPr/>
        </p:nvCxnSpPr>
        <p:spPr>
          <a:xfrm flipH="1">
            <a:off x="7125800" y="848825"/>
            <a:ext cx="8400" cy="38313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0"/>
          <p:cNvCxnSpPr/>
          <p:nvPr/>
        </p:nvCxnSpPr>
        <p:spPr>
          <a:xfrm flipH="1">
            <a:off x="5548500" y="838725"/>
            <a:ext cx="9300" cy="38415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60000" y="180000"/>
            <a:ext cx="8424000" cy="6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 Account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 txBox="1"/>
          <p:nvPr>
            <p:ph idx="2" type="body"/>
          </p:nvPr>
        </p:nvSpPr>
        <p:spPr>
          <a:xfrm>
            <a:off x="360000" y="4608000"/>
            <a:ext cx="8424000" cy="1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2892924" y="905942"/>
            <a:ext cx="3340800" cy="32958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</a:t>
            </a:r>
            <a:endParaRPr sz="3600"/>
          </a:p>
        </p:txBody>
      </p:sp>
      <p:sp>
        <p:nvSpPr>
          <p:cNvPr id="220" name="Google Shape;220;p31"/>
          <p:cNvSpPr/>
          <p:nvPr/>
        </p:nvSpPr>
        <p:spPr>
          <a:xfrm>
            <a:off x="3344583" y="905942"/>
            <a:ext cx="3340800" cy="329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</a:t>
            </a:r>
            <a:endParaRPr sz="3600"/>
          </a:p>
        </p:txBody>
      </p:sp>
      <p:sp>
        <p:nvSpPr>
          <p:cNvPr id="221" name="Google Shape;221;p31"/>
          <p:cNvSpPr/>
          <p:nvPr/>
        </p:nvSpPr>
        <p:spPr>
          <a:xfrm>
            <a:off x="3289907" y="1304635"/>
            <a:ext cx="3340800" cy="32958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</a:t>
            </a:r>
            <a:endParaRPr sz="3600"/>
          </a:p>
        </p:txBody>
      </p:sp>
      <p:sp>
        <p:nvSpPr>
          <p:cNvPr id="222" name="Google Shape;222;p31"/>
          <p:cNvSpPr/>
          <p:nvPr/>
        </p:nvSpPr>
        <p:spPr>
          <a:xfrm>
            <a:off x="2821851" y="1251881"/>
            <a:ext cx="3340800" cy="3295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User</a:t>
            </a:r>
            <a:endParaRPr sz="3600"/>
          </a:p>
        </p:txBody>
      </p:sp>
      <p:sp>
        <p:nvSpPr>
          <p:cNvPr id="223" name="Google Shape;223;p31"/>
          <p:cNvSpPr/>
          <p:nvPr/>
        </p:nvSpPr>
        <p:spPr>
          <a:xfrm>
            <a:off x="3113777" y="1087290"/>
            <a:ext cx="3340800" cy="32958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Common Account Data</a:t>
            </a:r>
            <a:endParaRPr sz="2400"/>
          </a:p>
        </p:txBody>
      </p:sp>
      <p:sp>
        <p:nvSpPr>
          <p:cNvPr id="224" name="Google Shape;224;p31"/>
          <p:cNvSpPr txBox="1"/>
          <p:nvPr/>
        </p:nvSpPr>
        <p:spPr>
          <a:xfrm rot="-2106035">
            <a:off x="3113473" y="1157240"/>
            <a:ext cx="1115452" cy="269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B2C Account</a:t>
            </a:r>
            <a:endParaRPr sz="1200"/>
          </a:p>
        </p:txBody>
      </p:sp>
      <p:sp>
        <p:nvSpPr>
          <p:cNvPr id="225" name="Google Shape;225;p31"/>
          <p:cNvSpPr txBox="1"/>
          <p:nvPr/>
        </p:nvSpPr>
        <p:spPr>
          <a:xfrm rot="-7601577">
            <a:off x="2739658" y="3616470"/>
            <a:ext cx="1087985" cy="2729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B4B Account</a:t>
            </a:r>
            <a:endParaRPr sz="1200"/>
          </a:p>
        </p:txBody>
      </p:sp>
      <p:sp>
        <p:nvSpPr>
          <p:cNvPr id="226" name="Google Shape;226;p31"/>
          <p:cNvSpPr txBox="1"/>
          <p:nvPr/>
        </p:nvSpPr>
        <p:spPr>
          <a:xfrm rot="2636537">
            <a:off x="5357492" y="1368945"/>
            <a:ext cx="1482419" cy="271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3rdParty Account</a:t>
            </a:r>
            <a:endParaRPr sz="1200"/>
          </a:p>
        </p:txBody>
      </p:sp>
      <p:sp>
        <p:nvSpPr>
          <p:cNvPr id="227" name="Google Shape;227;p31"/>
          <p:cNvSpPr txBox="1"/>
          <p:nvPr/>
        </p:nvSpPr>
        <p:spPr>
          <a:xfrm rot="7480893">
            <a:off x="5596448" y="3679058"/>
            <a:ext cx="1279053" cy="2732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PASS Account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4294967295" type="body"/>
          </p:nvPr>
        </p:nvSpPr>
        <p:spPr>
          <a:xfrm>
            <a:off x="360000" y="517175"/>
            <a:ext cx="8424000" cy="40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 txBox="1"/>
          <p:nvPr>
            <p:ph type="title"/>
          </p:nvPr>
        </p:nvSpPr>
        <p:spPr>
          <a:xfrm>
            <a:off x="263400" y="1856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br>
              <a:rPr lang="en"/>
            </a:br>
            <a:r>
              <a:rPr lang="en"/>
              <a:t>Let’s keep in touch</a:t>
            </a:r>
            <a:endParaRPr/>
          </a:p>
        </p:txBody>
      </p:sp>
      <p:sp>
        <p:nvSpPr>
          <p:cNvPr id="234" name="Google Shape;234;p32"/>
          <p:cNvSpPr txBox="1"/>
          <p:nvPr>
            <p:ph idx="4294967295" type="subTitle"/>
          </p:nvPr>
        </p:nvSpPr>
        <p:spPr>
          <a:xfrm>
            <a:off x="311700" y="3246400"/>
            <a:ext cx="8520600" cy="1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twitter: @magomed_chatuev</a:t>
            </a:r>
            <a:br>
              <a:rPr i="1" lang="en" sz="1800">
                <a:solidFill>
                  <a:schemeClr val="dk1"/>
                </a:solidFill>
              </a:rPr>
            </a:br>
            <a:r>
              <a:rPr i="1" lang="en" sz="1800">
                <a:solidFill>
                  <a:schemeClr val="dk1"/>
                </a:solidFill>
              </a:rPr>
              <a:t>telegram: @mchatuev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Microservices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4A4A4A"/>
                </a:solidFill>
              </a:rPr>
              <a:t>Applications built from microservices aim to be as </a:t>
            </a:r>
            <a:r>
              <a:rPr b="1" i="1" lang="en">
                <a:solidFill>
                  <a:srgbClr val="4A4A4A"/>
                </a:solidFill>
              </a:rPr>
              <a:t>decoupled</a:t>
            </a:r>
            <a:r>
              <a:rPr i="1" lang="en">
                <a:solidFill>
                  <a:srgbClr val="4A4A4A"/>
                </a:solidFill>
              </a:rPr>
              <a:t> and as </a:t>
            </a:r>
            <a:r>
              <a:rPr b="1" i="1" lang="en">
                <a:solidFill>
                  <a:srgbClr val="4A4A4A"/>
                </a:solidFill>
              </a:rPr>
              <a:t>cohesive</a:t>
            </a:r>
            <a:r>
              <a:rPr i="1" lang="en">
                <a:solidFill>
                  <a:srgbClr val="4A4A4A"/>
                </a:solidFill>
              </a:rPr>
              <a:t> as possible – they own their own </a:t>
            </a:r>
            <a:r>
              <a:rPr b="1" i="1" lang="en">
                <a:solidFill>
                  <a:srgbClr val="4A4A4A"/>
                </a:solidFill>
              </a:rPr>
              <a:t>domain logic</a:t>
            </a:r>
            <a:r>
              <a:rPr i="1" lang="en">
                <a:solidFill>
                  <a:srgbClr val="4A4A4A"/>
                </a:solidFill>
              </a:rPr>
              <a:t> [that applies to their part of the business problem], and act more as filters in the classical Unix sense – receiving a request, applying logic as appropriate and producing a response.</a:t>
            </a:r>
            <a:endParaRPr i="1">
              <a:solidFill>
                <a:srgbClr val="4A4A4A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C6719"/>
                </a:solidFill>
                <a:uFill>
                  <a:noFill/>
                </a:uFill>
                <a:hlinkClick r:id="rId3"/>
              </a:rPr>
              <a:t>Martin Fowler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Domain Driven Design	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</a:rPr>
              <a:t>DDD is primarily about modeling a 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FF"/>
                </a:solidFill>
              </a:rPr>
              <a:t>Ubiquitous Language</a:t>
            </a:r>
            <a:r>
              <a:rPr lang="en" sz="2400">
                <a:solidFill>
                  <a:srgbClr val="0000FF"/>
                </a:solidFill>
              </a:rPr>
              <a:t> 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</a:rPr>
              <a:t>in an explicitly defined       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FF"/>
                </a:solidFill>
              </a:rPr>
              <a:t>Bounded Context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DDD strategic patterns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b="1" lang="en">
                <a:solidFill>
                  <a:schemeClr val="dk1"/>
                </a:solidFill>
              </a:rPr>
              <a:t>Bounded Context</a:t>
            </a:r>
            <a:r>
              <a:rPr lang="en">
                <a:solidFill>
                  <a:schemeClr val="dk1"/>
                </a:solidFill>
              </a:rPr>
              <a:t> is a semantic contextual boundary. Within the boundary each component of the software model has a specific meaning and does specific things. The components inside a Bounded Context are context specific.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software model inside the context boundary reflects a language that is developed by the team working in the Bounded Context and is spoken by every member of the team. The language is called the </a:t>
            </a:r>
            <a:r>
              <a:rPr b="1" lang="en">
                <a:solidFill>
                  <a:schemeClr val="dk1"/>
                </a:solidFill>
              </a:rPr>
              <a:t>Ubiquitous Language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to discover Business Domain and its most effective areas for improvements;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to bring people with the questions and knowledge holders who know the answers in the same room and build a model together.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to design the model, which is perfectly aligned with a </a:t>
            </a:r>
            <a:r>
              <a:rPr b="1" lang="en">
                <a:solidFill>
                  <a:srgbClr val="000000"/>
                </a:solidFill>
              </a:rPr>
              <a:t>Domain-Driven Design</a:t>
            </a:r>
            <a:r>
              <a:rPr lang="en">
                <a:solidFill>
                  <a:srgbClr val="000000"/>
                </a:solidFill>
              </a:rPr>
              <a:t> implementation style and allows for a quick determination of </a:t>
            </a:r>
            <a:r>
              <a:rPr b="1" lang="en">
                <a:solidFill>
                  <a:srgbClr val="000000"/>
                </a:solidFill>
              </a:rPr>
              <a:t>Context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b="1" lang="en">
                <a:solidFill>
                  <a:srgbClr val="000000"/>
                </a:solidFill>
              </a:rPr>
              <a:t>Aggregate</a:t>
            </a:r>
            <a:r>
              <a:rPr lang="en">
                <a:solidFill>
                  <a:srgbClr val="000000"/>
                </a:solidFill>
              </a:rPr>
              <a:t> boundaries.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Event Storming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Event Storming e</a:t>
            </a:r>
            <a:r>
              <a:rPr b="1" lang="en"/>
              <a:t>xample: Bookings subdomain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66875" y="1152475"/>
            <a:ext cx="8665500" cy="3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376" y="1096125"/>
            <a:ext cx="6896278" cy="391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 mapping</a:t>
            </a:r>
            <a:endParaRPr b="1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Context mapping </a:t>
            </a:r>
            <a:r>
              <a:rPr lang="en">
                <a:solidFill>
                  <a:srgbClr val="000000"/>
                </a:solidFill>
              </a:rPr>
              <a:t>is a topology of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communication of subdomains in 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their defined contexts.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650" y="1017722"/>
            <a:ext cx="4862657" cy="412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60000" y="862850"/>
            <a:ext cx="8424000" cy="3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Aggregate</a:t>
            </a:r>
            <a:r>
              <a:rPr b="0" i="1" lang="en" sz="16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cluster of domain objects that can be treated as a single unit. </a:t>
            </a:r>
            <a:endParaRPr b="0" i="1" sz="1600">
              <a:solidFill>
                <a:srgbClr val="4A4A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1" lang="en" sz="16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example may be an order and its line-items, these will be separate objects, but it's useful to treat the order (together with its line items) as a single aggregate.</a:t>
            </a:r>
            <a:r>
              <a:rPr b="0" i="1" lang="en" sz="160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endParaRPr b="0" i="1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1" lang="en" sz="1600">
                <a:solidFill>
                  <a:srgbClr val="000000"/>
                </a:solidFill>
                <a:highlight>
                  <a:srgbClr val="FFFFFF"/>
                </a:highlight>
              </a:rPr>
              <a:t>									</a:t>
            </a:r>
            <a:r>
              <a:rPr b="0" lang="en">
                <a:solidFill>
                  <a:srgbClr val="FC6719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Martin Fowler</a:t>
            </a:r>
            <a:endParaRPr b="0" sz="1600">
              <a:solidFill>
                <a:srgbClr val="000000"/>
              </a:solidFill>
              <a:highlight>
                <a:srgbClr val="E6FFED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1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360000" y="180000"/>
            <a:ext cx="8424000" cy="6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DDD tactical patterns.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Aggregate</a:t>
            </a:r>
            <a:endParaRPr/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360000" y="4608000"/>
            <a:ext cx="8424000" cy="1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60000" y="180000"/>
            <a:ext cx="8424000" cy="6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DDD tactical patterns. 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Entities and Value Objects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60000" y="900000"/>
            <a:ext cx="8424000" cy="3636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633"/>
              </a:buClr>
              <a:buSzPts val="1800"/>
              <a:buFont typeface="Lora"/>
              <a:buChar char="●"/>
            </a:pPr>
            <a:r>
              <a:rPr i="1" lang="en" sz="1800">
                <a:solidFill>
                  <a:srgbClr val="3036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Entity:</a:t>
            </a:r>
            <a:r>
              <a:rPr b="0" i="1" lang="en" sz="1800">
                <a:solidFill>
                  <a:srgbClr val="3036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Objects that have a distinct identity that runs through time and different representations.</a:t>
            </a:r>
            <a:r>
              <a:rPr b="0" lang="en" sz="1800">
                <a:solidFill>
                  <a:srgbClr val="3036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>
              <a:solidFill>
                <a:srgbClr val="3036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3036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Booking, Auction/Offer, Money banknote</a:t>
            </a:r>
            <a:endParaRPr b="0" sz="1800">
              <a:solidFill>
                <a:srgbClr val="3036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03633"/>
              </a:buClr>
              <a:buSzPts val="1800"/>
              <a:buFont typeface="Lora"/>
              <a:buChar char="●"/>
            </a:pPr>
            <a:r>
              <a:rPr i="1" lang="en" sz="1800">
                <a:solidFill>
                  <a:srgbClr val="3036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Value Object:</a:t>
            </a:r>
            <a:r>
              <a:rPr b="0" i="1" lang="en" sz="1800">
                <a:solidFill>
                  <a:srgbClr val="3036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Objects that matter only as the combination of their attributes. Two value objects with the same values for all their attributes are considered equal.</a:t>
            </a:r>
            <a:endParaRPr b="0" i="1" sz="1800">
              <a:solidFill>
                <a:srgbClr val="3036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1" lang="en" sz="1800">
                <a:solidFill>
                  <a:srgbClr val="3036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Date, Money value</a:t>
            </a:r>
            <a:endParaRPr b="0" sz="1800">
              <a:solidFill>
                <a:srgbClr val="2226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highlight>
                <a:srgbClr val="E6FFE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360000" y="4608000"/>
            <a:ext cx="8424000" cy="1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