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4" r:id="rId5"/>
    <p:sldId id="28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6" r:id="rId30"/>
    <p:sldId id="28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4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4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6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1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9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67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2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3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8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8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6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2E78-C89C-4CE3-87C8-AC0EC61B28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8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需求可行性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76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柱形 37"/>
          <p:cNvSpPr/>
          <p:nvPr/>
        </p:nvSpPr>
        <p:spPr>
          <a:xfrm rot="5400000">
            <a:off x="7829266" y="3667609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柱形 39"/>
          <p:cNvSpPr/>
          <p:nvPr/>
        </p:nvSpPr>
        <p:spPr>
          <a:xfrm rot="5400000">
            <a:off x="5604725" y="3693530"/>
            <a:ext cx="214856" cy="1460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转发可行性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4951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69114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481133" y="2208066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4648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508811" y="4072377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20830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4580877" y="3717270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6855040" y="3717270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067059" y="3717269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4302709" y="232322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19404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437965" y="2752448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112500"/>
              <a:gd name="adj4" fmla="val -219377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VLAN=100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strip_vlan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err="1" smtClean="0"/>
              <a:t>Push_vlan</a:t>
            </a:r>
            <a:r>
              <a:rPr lang="en-US" altLang="zh-CN" sz="1100" dirty="0" smtClean="0"/>
              <a:t>=101,</a:t>
            </a:r>
          </a:p>
          <a:p>
            <a:pPr algn="ctr"/>
            <a:r>
              <a:rPr lang="en-US" altLang="zh-CN" sz="1100" dirty="0"/>
              <a:t>o</a:t>
            </a:r>
            <a:r>
              <a:rPr lang="en-US" altLang="zh-CN" sz="1100" dirty="0" smtClean="0"/>
              <a:t>utput=green</a:t>
            </a:r>
          </a:p>
          <a:p>
            <a:pPr algn="ctr"/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38896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8741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41074" y="1861838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79726" y="1882068"/>
            <a:ext cx="1546195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18380" y="1878139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483223" y="2675606"/>
            <a:ext cx="4551517" cy="1713204"/>
          </a:xfrm>
          <a:custGeom>
            <a:avLst/>
            <a:gdLst>
              <a:gd name="connsiteX0" fmla="*/ 0 w 4551517"/>
              <a:gd name="connsiteY0" fmla="*/ 14328 h 1713204"/>
              <a:gd name="connsiteX1" fmla="*/ 44389 w 4551517"/>
              <a:gd name="connsiteY1" fmla="*/ 1283835 h 1713204"/>
              <a:gd name="connsiteX2" fmla="*/ 221942 w 4551517"/>
              <a:gd name="connsiteY2" fmla="*/ 1576798 h 1713204"/>
              <a:gd name="connsiteX3" fmla="*/ 1065321 w 4551517"/>
              <a:gd name="connsiteY3" fmla="*/ 1701085 h 1713204"/>
              <a:gd name="connsiteX4" fmla="*/ 1908699 w 4551517"/>
              <a:gd name="connsiteY4" fmla="*/ 1630064 h 1713204"/>
              <a:gd name="connsiteX5" fmla="*/ 2175029 w 4551517"/>
              <a:gd name="connsiteY5" fmla="*/ 1408122 h 1713204"/>
              <a:gd name="connsiteX6" fmla="*/ 2210540 w 4551517"/>
              <a:gd name="connsiteY6" fmla="*/ 937606 h 1713204"/>
              <a:gd name="connsiteX7" fmla="*/ 2104008 w 4551517"/>
              <a:gd name="connsiteY7" fmla="*/ 289536 h 1713204"/>
              <a:gd name="connsiteX8" fmla="*/ 2104008 w 4551517"/>
              <a:gd name="connsiteY8" fmla="*/ 14328 h 1713204"/>
              <a:gd name="connsiteX9" fmla="*/ 2210540 w 4551517"/>
              <a:gd name="connsiteY9" fmla="*/ 111982 h 1713204"/>
              <a:gd name="connsiteX10" fmla="*/ 2308194 w 4551517"/>
              <a:gd name="connsiteY10" fmla="*/ 724542 h 1713204"/>
              <a:gd name="connsiteX11" fmla="*/ 2308194 w 4551517"/>
              <a:gd name="connsiteY11" fmla="*/ 1195058 h 1713204"/>
              <a:gd name="connsiteX12" fmla="*/ 2352583 w 4551517"/>
              <a:gd name="connsiteY12" fmla="*/ 1488021 h 1713204"/>
              <a:gd name="connsiteX13" fmla="*/ 2388094 w 4551517"/>
              <a:gd name="connsiteY13" fmla="*/ 1505777 h 1713204"/>
              <a:gd name="connsiteX14" fmla="*/ 2467993 w 4551517"/>
              <a:gd name="connsiteY14" fmla="*/ 884340 h 1713204"/>
              <a:gd name="connsiteX15" fmla="*/ 2645546 w 4551517"/>
              <a:gd name="connsiteY15" fmla="*/ 40961 h 1713204"/>
              <a:gd name="connsiteX16" fmla="*/ 2725445 w 4551517"/>
              <a:gd name="connsiteY16" fmla="*/ 529233 h 1713204"/>
              <a:gd name="connsiteX17" fmla="*/ 2547892 w 4551517"/>
              <a:gd name="connsiteY17" fmla="*/ 1523532 h 1713204"/>
              <a:gd name="connsiteX18" fmla="*/ 3506680 w 4551517"/>
              <a:gd name="connsiteY18" fmla="*/ 1630064 h 1713204"/>
              <a:gd name="connsiteX19" fmla="*/ 4438835 w 4551517"/>
              <a:gd name="connsiteY19" fmla="*/ 1576798 h 1713204"/>
              <a:gd name="connsiteX20" fmla="*/ 4500979 w 4551517"/>
              <a:gd name="connsiteY20" fmla="*/ 32083 h 171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51517" h="1713204">
                <a:moveTo>
                  <a:pt x="0" y="14328"/>
                </a:moveTo>
                <a:cubicBezTo>
                  <a:pt x="3699" y="518875"/>
                  <a:pt x="7399" y="1023423"/>
                  <a:pt x="44389" y="1283835"/>
                </a:cubicBezTo>
                <a:cubicBezTo>
                  <a:pt x="81379" y="1544247"/>
                  <a:pt x="51787" y="1507256"/>
                  <a:pt x="221942" y="1576798"/>
                </a:cubicBezTo>
                <a:cubicBezTo>
                  <a:pt x="392097" y="1646340"/>
                  <a:pt x="784195" y="1692207"/>
                  <a:pt x="1065321" y="1701085"/>
                </a:cubicBezTo>
                <a:cubicBezTo>
                  <a:pt x="1346447" y="1709963"/>
                  <a:pt x="1723748" y="1678891"/>
                  <a:pt x="1908699" y="1630064"/>
                </a:cubicBezTo>
                <a:cubicBezTo>
                  <a:pt x="2093650" y="1581237"/>
                  <a:pt x="2124722" y="1523532"/>
                  <a:pt x="2175029" y="1408122"/>
                </a:cubicBezTo>
                <a:cubicBezTo>
                  <a:pt x="2225336" y="1292712"/>
                  <a:pt x="2222377" y="1124037"/>
                  <a:pt x="2210540" y="937606"/>
                </a:cubicBezTo>
                <a:cubicBezTo>
                  <a:pt x="2198703" y="751175"/>
                  <a:pt x="2121763" y="443416"/>
                  <a:pt x="2104008" y="289536"/>
                </a:cubicBezTo>
                <a:cubicBezTo>
                  <a:pt x="2086253" y="135656"/>
                  <a:pt x="2086253" y="43920"/>
                  <a:pt x="2104008" y="14328"/>
                </a:cubicBezTo>
                <a:cubicBezTo>
                  <a:pt x="2121763" y="-15264"/>
                  <a:pt x="2176509" y="-6387"/>
                  <a:pt x="2210540" y="111982"/>
                </a:cubicBezTo>
                <a:cubicBezTo>
                  <a:pt x="2244571" y="230351"/>
                  <a:pt x="2291918" y="544029"/>
                  <a:pt x="2308194" y="724542"/>
                </a:cubicBezTo>
                <a:cubicBezTo>
                  <a:pt x="2324470" y="905055"/>
                  <a:pt x="2300796" y="1067811"/>
                  <a:pt x="2308194" y="1195058"/>
                </a:cubicBezTo>
                <a:cubicBezTo>
                  <a:pt x="2315592" y="1322305"/>
                  <a:pt x="2339266" y="1436235"/>
                  <a:pt x="2352583" y="1488021"/>
                </a:cubicBezTo>
                <a:cubicBezTo>
                  <a:pt x="2365900" y="1539807"/>
                  <a:pt x="2368859" y="1606391"/>
                  <a:pt x="2388094" y="1505777"/>
                </a:cubicBezTo>
                <a:cubicBezTo>
                  <a:pt x="2407329" y="1405164"/>
                  <a:pt x="2425084" y="1128476"/>
                  <a:pt x="2467993" y="884340"/>
                </a:cubicBezTo>
                <a:cubicBezTo>
                  <a:pt x="2510902" y="640204"/>
                  <a:pt x="2602637" y="100145"/>
                  <a:pt x="2645546" y="40961"/>
                </a:cubicBezTo>
                <a:cubicBezTo>
                  <a:pt x="2688455" y="-18223"/>
                  <a:pt x="2741721" y="282138"/>
                  <a:pt x="2725445" y="529233"/>
                </a:cubicBezTo>
                <a:cubicBezTo>
                  <a:pt x="2709169" y="776328"/>
                  <a:pt x="2417686" y="1340060"/>
                  <a:pt x="2547892" y="1523532"/>
                </a:cubicBezTo>
                <a:cubicBezTo>
                  <a:pt x="2678098" y="1707004"/>
                  <a:pt x="3191523" y="1621186"/>
                  <a:pt x="3506680" y="1630064"/>
                </a:cubicBezTo>
                <a:cubicBezTo>
                  <a:pt x="3821837" y="1638942"/>
                  <a:pt x="4273119" y="1843128"/>
                  <a:pt x="4438835" y="1576798"/>
                </a:cubicBezTo>
                <a:cubicBezTo>
                  <a:pt x="4604552" y="1310468"/>
                  <a:pt x="4552765" y="671275"/>
                  <a:pt x="4500979" y="32083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728535" y="4069653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云形 33"/>
          <p:cNvSpPr/>
          <p:nvPr/>
        </p:nvSpPr>
        <p:spPr>
          <a:xfrm>
            <a:off x="479394" y="5282213"/>
            <a:ext cx="2823099" cy="1305018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Global </a:t>
            </a:r>
          </a:p>
          <a:p>
            <a:pPr algn="ctr"/>
            <a:r>
              <a:rPr lang="en-US" altLang="zh-CN" dirty="0" err="1" smtClean="0">
                <a:solidFill>
                  <a:schemeClr val="accent1"/>
                </a:solidFill>
              </a:rPr>
              <a:t>VxLAN</a:t>
            </a:r>
            <a:r>
              <a:rPr lang="en-US" altLang="zh-CN" dirty="0" smtClean="0">
                <a:solidFill>
                  <a:schemeClr val="accent1"/>
                </a:solidFill>
              </a:rPr>
              <a:t> VNI Pool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4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柱形 37"/>
          <p:cNvSpPr/>
          <p:nvPr/>
        </p:nvSpPr>
        <p:spPr>
          <a:xfrm rot="5400000">
            <a:off x="7829266" y="3667609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柱形 39"/>
          <p:cNvSpPr/>
          <p:nvPr/>
        </p:nvSpPr>
        <p:spPr>
          <a:xfrm rot="5400000">
            <a:off x="5604725" y="3693530"/>
            <a:ext cx="214856" cy="1460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转发可行性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4951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69114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481133" y="2208066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4648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508811" y="4072377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20830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4580877" y="3717270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6855040" y="3717270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067059" y="3717269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4302709" y="232322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19404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437965" y="2752448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-10808"/>
              <a:gd name="adj4" fmla="val -257291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VNF:</a:t>
            </a:r>
          </a:p>
          <a:p>
            <a:pPr algn="ctr"/>
            <a:r>
              <a:rPr lang="en-US" altLang="zh-CN" sz="1100" dirty="0" smtClean="0"/>
              <a:t>Process all traffic with </a:t>
            </a:r>
            <a:r>
              <a:rPr lang="en-US" altLang="zh-CN" sz="1100" dirty="0" err="1" smtClean="0"/>
              <a:t>vlan</a:t>
            </a:r>
            <a:r>
              <a:rPr lang="en-US" altLang="zh-CN" sz="1100" dirty="0" smtClean="0"/>
              <a:t> id = 101, forward back to 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2</a:t>
            </a:r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38896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8741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41074" y="1861838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79726" y="1882068"/>
            <a:ext cx="1546195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18380" y="1878139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483223" y="2675606"/>
            <a:ext cx="4551517" cy="1713204"/>
          </a:xfrm>
          <a:custGeom>
            <a:avLst/>
            <a:gdLst>
              <a:gd name="connsiteX0" fmla="*/ 0 w 4551517"/>
              <a:gd name="connsiteY0" fmla="*/ 14328 h 1713204"/>
              <a:gd name="connsiteX1" fmla="*/ 44389 w 4551517"/>
              <a:gd name="connsiteY1" fmla="*/ 1283835 h 1713204"/>
              <a:gd name="connsiteX2" fmla="*/ 221942 w 4551517"/>
              <a:gd name="connsiteY2" fmla="*/ 1576798 h 1713204"/>
              <a:gd name="connsiteX3" fmla="*/ 1065321 w 4551517"/>
              <a:gd name="connsiteY3" fmla="*/ 1701085 h 1713204"/>
              <a:gd name="connsiteX4" fmla="*/ 1908699 w 4551517"/>
              <a:gd name="connsiteY4" fmla="*/ 1630064 h 1713204"/>
              <a:gd name="connsiteX5" fmla="*/ 2175029 w 4551517"/>
              <a:gd name="connsiteY5" fmla="*/ 1408122 h 1713204"/>
              <a:gd name="connsiteX6" fmla="*/ 2210540 w 4551517"/>
              <a:gd name="connsiteY6" fmla="*/ 937606 h 1713204"/>
              <a:gd name="connsiteX7" fmla="*/ 2104008 w 4551517"/>
              <a:gd name="connsiteY7" fmla="*/ 289536 h 1713204"/>
              <a:gd name="connsiteX8" fmla="*/ 2104008 w 4551517"/>
              <a:gd name="connsiteY8" fmla="*/ 14328 h 1713204"/>
              <a:gd name="connsiteX9" fmla="*/ 2210540 w 4551517"/>
              <a:gd name="connsiteY9" fmla="*/ 111982 h 1713204"/>
              <a:gd name="connsiteX10" fmla="*/ 2308194 w 4551517"/>
              <a:gd name="connsiteY10" fmla="*/ 724542 h 1713204"/>
              <a:gd name="connsiteX11" fmla="*/ 2308194 w 4551517"/>
              <a:gd name="connsiteY11" fmla="*/ 1195058 h 1713204"/>
              <a:gd name="connsiteX12" fmla="*/ 2352583 w 4551517"/>
              <a:gd name="connsiteY12" fmla="*/ 1488021 h 1713204"/>
              <a:gd name="connsiteX13" fmla="*/ 2388094 w 4551517"/>
              <a:gd name="connsiteY13" fmla="*/ 1505777 h 1713204"/>
              <a:gd name="connsiteX14" fmla="*/ 2467993 w 4551517"/>
              <a:gd name="connsiteY14" fmla="*/ 884340 h 1713204"/>
              <a:gd name="connsiteX15" fmla="*/ 2645546 w 4551517"/>
              <a:gd name="connsiteY15" fmla="*/ 40961 h 1713204"/>
              <a:gd name="connsiteX16" fmla="*/ 2725445 w 4551517"/>
              <a:gd name="connsiteY16" fmla="*/ 529233 h 1713204"/>
              <a:gd name="connsiteX17" fmla="*/ 2547892 w 4551517"/>
              <a:gd name="connsiteY17" fmla="*/ 1523532 h 1713204"/>
              <a:gd name="connsiteX18" fmla="*/ 3506680 w 4551517"/>
              <a:gd name="connsiteY18" fmla="*/ 1630064 h 1713204"/>
              <a:gd name="connsiteX19" fmla="*/ 4438835 w 4551517"/>
              <a:gd name="connsiteY19" fmla="*/ 1576798 h 1713204"/>
              <a:gd name="connsiteX20" fmla="*/ 4500979 w 4551517"/>
              <a:gd name="connsiteY20" fmla="*/ 32083 h 171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51517" h="1713204">
                <a:moveTo>
                  <a:pt x="0" y="14328"/>
                </a:moveTo>
                <a:cubicBezTo>
                  <a:pt x="3699" y="518875"/>
                  <a:pt x="7399" y="1023423"/>
                  <a:pt x="44389" y="1283835"/>
                </a:cubicBezTo>
                <a:cubicBezTo>
                  <a:pt x="81379" y="1544247"/>
                  <a:pt x="51787" y="1507256"/>
                  <a:pt x="221942" y="1576798"/>
                </a:cubicBezTo>
                <a:cubicBezTo>
                  <a:pt x="392097" y="1646340"/>
                  <a:pt x="784195" y="1692207"/>
                  <a:pt x="1065321" y="1701085"/>
                </a:cubicBezTo>
                <a:cubicBezTo>
                  <a:pt x="1346447" y="1709963"/>
                  <a:pt x="1723748" y="1678891"/>
                  <a:pt x="1908699" y="1630064"/>
                </a:cubicBezTo>
                <a:cubicBezTo>
                  <a:pt x="2093650" y="1581237"/>
                  <a:pt x="2124722" y="1523532"/>
                  <a:pt x="2175029" y="1408122"/>
                </a:cubicBezTo>
                <a:cubicBezTo>
                  <a:pt x="2225336" y="1292712"/>
                  <a:pt x="2222377" y="1124037"/>
                  <a:pt x="2210540" y="937606"/>
                </a:cubicBezTo>
                <a:cubicBezTo>
                  <a:pt x="2198703" y="751175"/>
                  <a:pt x="2121763" y="443416"/>
                  <a:pt x="2104008" y="289536"/>
                </a:cubicBezTo>
                <a:cubicBezTo>
                  <a:pt x="2086253" y="135656"/>
                  <a:pt x="2086253" y="43920"/>
                  <a:pt x="2104008" y="14328"/>
                </a:cubicBezTo>
                <a:cubicBezTo>
                  <a:pt x="2121763" y="-15264"/>
                  <a:pt x="2176509" y="-6387"/>
                  <a:pt x="2210540" y="111982"/>
                </a:cubicBezTo>
                <a:cubicBezTo>
                  <a:pt x="2244571" y="230351"/>
                  <a:pt x="2291918" y="544029"/>
                  <a:pt x="2308194" y="724542"/>
                </a:cubicBezTo>
                <a:cubicBezTo>
                  <a:pt x="2324470" y="905055"/>
                  <a:pt x="2300796" y="1067811"/>
                  <a:pt x="2308194" y="1195058"/>
                </a:cubicBezTo>
                <a:cubicBezTo>
                  <a:pt x="2315592" y="1322305"/>
                  <a:pt x="2339266" y="1436235"/>
                  <a:pt x="2352583" y="1488021"/>
                </a:cubicBezTo>
                <a:cubicBezTo>
                  <a:pt x="2365900" y="1539807"/>
                  <a:pt x="2368859" y="1606391"/>
                  <a:pt x="2388094" y="1505777"/>
                </a:cubicBezTo>
                <a:cubicBezTo>
                  <a:pt x="2407329" y="1405164"/>
                  <a:pt x="2425084" y="1128476"/>
                  <a:pt x="2467993" y="884340"/>
                </a:cubicBezTo>
                <a:cubicBezTo>
                  <a:pt x="2510902" y="640204"/>
                  <a:pt x="2602637" y="100145"/>
                  <a:pt x="2645546" y="40961"/>
                </a:cubicBezTo>
                <a:cubicBezTo>
                  <a:pt x="2688455" y="-18223"/>
                  <a:pt x="2741721" y="282138"/>
                  <a:pt x="2725445" y="529233"/>
                </a:cubicBezTo>
                <a:cubicBezTo>
                  <a:pt x="2709169" y="776328"/>
                  <a:pt x="2417686" y="1340060"/>
                  <a:pt x="2547892" y="1523532"/>
                </a:cubicBezTo>
                <a:cubicBezTo>
                  <a:pt x="2678098" y="1707004"/>
                  <a:pt x="3191523" y="1621186"/>
                  <a:pt x="3506680" y="1630064"/>
                </a:cubicBezTo>
                <a:cubicBezTo>
                  <a:pt x="3821837" y="1638942"/>
                  <a:pt x="4273119" y="1843128"/>
                  <a:pt x="4438835" y="1576798"/>
                </a:cubicBezTo>
                <a:cubicBezTo>
                  <a:pt x="4604552" y="1310468"/>
                  <a:pt x="4552765" y="671275"/>
                  <a:pt x="4500979" y="32083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033703" y="2645811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云形 33"/>
          <p:cNvSpPr/>
          <p:nvPr/>
        </p:nvSpPr>
        <p:spPr>
          <a:xfrm>
            <a:off x="479394" y="5282213"/>
            <a:ext cx="2823099" cy="1305018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Global </a:t>
            </a:r>
          </a:p>
          <a:p>
            <a:pPr algn="ctr"/>
            <a:r>
              <a:rPr lang="en-US" altLang="zh-CN" dirty="0" err="1" smtClean="0">
                <a:solidFill>
                  <a:schemeClr val="accent1"/>
                </a:solidFill>
              </a:rPr>
              <a:t>VxLAN</a:t>
            </a:r>
            <a:r>
              <a:rPr lang="en-US" altLang="zh-CN" dirty="0" smtClean="0">
                <a:solidFill>
                  <a:schemeClr val="accent1"/>
                </a:solidFill>
              </a:rPr>
              <a:t> VNI Pool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柱形 36"/>
          <p:cNvSpPr/>
          <p:nvPr/>
        </p:nvSpPr>
        <p:spPr>
          <a:xfrm rot="5400000">
            <a:off x="7829266" y="3667609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柱形 37"/>
          <p:cNvSpPr/>
          <p:nvPr/>
        </p:nvSpPr>
        <p:spPr>
          <a:xfrm rot="5400000">
            <a:off x="5604725" y="3693530"/>
            <a:ext cx="214856" cy="1460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转发可行性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4951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69114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481133" y="2208066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4648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508811" y="4072377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20830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4580877" y="3717270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6855040" y="3717270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067059" y="3717269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4302709" y="232322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19404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437965" y="2752448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112500"/>
              <a:gd name="adj4" fmla="val -219377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VLAN=100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strip_vlan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err="1" smtClean="0"/>
              <a:t>Encap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>
                <a:solidFill>
                  <a:schemeClr val="accent1"/>
                </a:solidFill>
              </a:rPr>
              <a:t>VNI = 5002,</a:t>
            </a:r>
          </a:p>
          <a:p>
            <a:pPr algn="ctr"/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3</a:t>
            </a:r>
            <a:endParaRPr lang="en-US" altLang="zh-CN" sz="1100" dirty="0" smtClean="0">
              <a:solidFill>
                <a:schemeClr val="accent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8896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8741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41074" y="1861838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79726" y="1882068"/>
            <a:ext cx="1546195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18380" y="1878139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483223" y="2675606"/>
            <a:ext cx="4551517" cy="1713204"/>
          </a:xfrm>
          <a:custGeom>
            <a:avLst/>
            <a:gdLst>
              <a:gd name="connsiteX0" fmla="*/ 0 w 4551517"/>
              <a:gd name="connsiteY0" fmla="*/ 14328 h 1713204"/>
              <a:gd name="connsiteX1" fmla="*/ 44389 w 4551517"/>
              <a:gd name="connsiteY1" fmla="*/ 1283835 h 1713204"/>
              <a:gd name="connsiteX2" fmla="*/ 221942 w 4551517"/>
              <a:gd name="connsiteY2" fmla="*/ 1576798 h 1713204"/>
              <a:gd name="connsiteX3" fmla="*/ 1065321 w 4551517"/>
              <a:gd name="connsiteY3" fmla="*/ 1701085 h 1713204"/>
              <a:gd name="connsiteX4" fmla="*/ 1908699 w 4551517"/>
              <a:gd name="connsiteY4" fmla="*/ 1630064 h 1713204"/>
              <a:gd name="connsiteX5" fmla="*/ 2175029 w 4551517"/>
              <a:gd name="connsiteY5" fmla="*/ 1408122 h 1713204"/>
              <a:gd name="connsiteX6" fmla="*/ 2210540 w 4551517"/>
              <a:gd name="connsiteY6" fmla="*/ 937606 h 1713204"/>
              <a:gd name="connsiteX7" fmla="*/ 2104008 w 4551517"/>
              <a:gd name="connsiteY7" fmla="*/ 289536 h 1713204"/>
              <a:gd name="connsiteX8" fmla="*/ 2104008 w 4551517"/>
              <a:gd name="connsiteY8" fmla="*/ 14328 h 1713204"/>
              <a:gd name="connsiteX9" fmla="*/ 2210540 w 4551517"/>
              <a:gd name="connsiteY9" fmla="*/ 111982 h 1713204"/>
              <a:gd name="connsiteX10" fmla="*/ 2308194 w 4551517"/>
              <a:gd name="connsiteY10" fmla="*/ 724542 h 1713204"/>
              <a:gd name="connsiteX11" fmla="*/ 2308194 w 4551517"/>
              <a:gd name="connsiteY11" fmla="*/ 1195058 h 1713204"/>
              <a:gd name="connsiteX12" fmla="*/ 2352583 w 4551517"/>
              <a:gd name="connsiteY12" fmla="*/ 1488021 h 1713204"/>
              <a:gd name="connsiteX13" fmla="*/ 2388094 w 4551517"/>
              <a:gd name="connsiteY13" fmla="*/ 1505777 h 1713204"/>
              <a:gd name="connsiteX14" fmla="*/ 2467993 w 4551517"/>
              <a:gd name="connsiteY14" fmla="*/ 884340 h 1713204"/>
              <a:gd name="connsiteX15" fmla="*/ 2645546 w 4551517"/>
              <a:gd name="connsiteY15" fmla="*/ 40961 h 1713204"/>
              <a:gd name="connsiteX16" fmla="*/ 2725445 w 4551517"/>
              <a:gd name="connsiteY16" fmla="*/ 529233 h 1713204"/>
              <a:gd name="connsiteX17" fmla="*/ 2547892 w 4551517"/>
              <a:gd name="connsiteY17" fmla="*/ 1523532 h 1713204"/>
              <a:gd name="connsiteX18" fmla="*/ 3506680 w 4551517"/>
              <a:gd name="connsiteY18" fmla="*/ 1630064 h 1713204"/>
              <a:gd name="connsiteX19" fmla="*/ 4438835 w 4551517"/>
              <a:gd name="connsiteY19" fmla="*/ 1576798 h 1713204"/>
              <a:gd name="connsiteX20" fmla="*/ 4500979 w 4551517"/>
              <a:gd name="connsiteY20" fmla="*/ 32083 h 171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51517" h="1713204">
                <a:moveTo>
                  <a:pt x="0" y="14328"/>
                </a:moveTo>
                <a:cubicBezTo>
                  <a:pt x="3699" y="518875"/>
                  <a:pt x="7399" y="1023423"/>
                  <a:pt x="44389" y="1283835"/>
                </a:cubicBezTo>
                <a:cubicBezTo>
                  <a:pt x="81379" y="1544247"/>
                  <a:pt x="51787" y="1507256"/>
                  <a:pt x="221942" y="1576798"/>
                </a:cubicBezTo>
                <a:cubicBezTo>
                  <a:pt x="392097" y="1646340"/>
                  <a:pt x="784195" y="1692207"/>
                  <a:pt x="1065321" y="1701085"/>
                </a:cubicBezTo>
                <a:cubicBezTo>
                  <a:pt x="1346447" y="1709963"/>
                  <a:pt x="1723748" y="1678891"/>
                  <a:pt x="1908699" y="1630064"/>
                </a:cubicBezTo>
                <a:cubicBezTo>
                  <a:pt x="2093650" y="1581237"/>
                  <a:pt x="2124722" y="1523532"/>
                  <a:pt x="2175029" y="1408122"/>
                </a:cubicBezTo>
                <a:cubicBezTo>
                  <a:pt x="2225336" y="1292712"/>
                  <a:pt x="2222377" y="1124037"/>
                  <a:pt x="2210540" y="937606"/>
                </a:cubicBezTo>
                <a:cubicBezTo>
                  <a:pt x="2198703" y="751175"/>
                  <a:pt x="2121763" y="443416"/>
                  <a:pt x="2104008" y="289536"/>
                </a:cubicBezTo>
                <a:cubicBezTo>
                  <a:pt x="2086253" y="135656"/>
                  <a:pt x="2086253" y="43920"/>
                  <a:pt x="2104008" y="14328"/>
                </a:cubicBezTo>
                <a:cubicBezTo>
                  <a:pt x="2121763" y="-15264"/>
                  <a:pt x="2176509" y="-6387"/>
                  <a:pt x="2210540" y="111982"/>
                </a:cubicBezTo>
                <a:cubicBezTo>
                  <a:pt x="2244571" y="230351"/>
                  <a:pt x="2291918" y="544029"/>
                  <a:pt x="2308194" y="724542"/>
                </a:cubicBezTo>
                <a:cubicBezTo>
                  <a:pt x="2324470" y="905055"/>
                  <a:pt x="2300796" y="1067811"/>
                  <a:pt x="2308194" y="1195058"/>
                </a:cubicBezTo>
                <a:cubicBezTo>
                  <a:pt x="2315592" y="1322305"/>
                  <a:pt x="2339266" y="1436235"/>
                  <a:pt x="2352583" y="1488021"/>
                </a:cubicBezTo>
                <a:cubicBezTo>
                  <a:pt x="2365900" y="1539807"/>
                  <a:pt x="2368859" y="1606391"/>
                  <a:pt x="2388094" y="1505777"/>
                </a:cubicBezTo>
                <a:cubicBezTo>
                  <a:pt x="2407329" y="1405164"/>
                  <a:pt x="2425084" y="1128476"/>
                  <a:pt x="2467993" y="884340"/>
                </a:cubicBezTo>
                <a:cubicBezTo>
                  <a:pt x="2510902" y="640204"/>
                  <a:pt x="2602637" y="100145"/>
                  <a:pt x="2645546" y="40961"/>
                </a:cubicBezTo>
                <a:cubicBezTo>
                  <a:pt x="2688455" y="-18223"/>
                  <a:pt x="2741721" y="282138"/>
                  <a:pt x="2725445" y="529233"/>
                </a:cubicBezTo>
                <a:cubicBezTo>
                  <a:pt x="2709169" y="776328"/>
                  <a:pt x="2417686" y="1340060"/>
                  <a:pt x="2547892" y="1523532"/>
                </a:cubicBezTo>
                <a:cubicBezTo>
                  <a:pt x="2678098" y="1707004"/>
                  <a:pt x="3191523" y="1621186"/>
                  <a:pt x="3506680" y="1630064"/>
                </a:cubicBezTo>
                <a:cubicBezTo>
                  <a:pt x="3821837" y="1638942"/>
                  <a:pt x="4273119" y="1843128"/>
                  <a:pt x="4438835" y="1576798"/>
                </a:cubicBezTo>
                <a:cubicBezTo>
                  <a:pt x="4604552" y="1310468"/>
                  <a:pt x="4552765" y="671275"/>
                  <a:pt x="4500979" y="32083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979328" y="4051644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云形 32"/>
          <p:cNvSpPr/>
          <p:nvPr/>
        </p:nvSpPr>
        <p:spPr>
          <a:xfrm>
            <a:off x="479394" y="5282213"/>
            <a:ext cx="2823099" cy="1305018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Global </a:t>
            </a:r>
          </a:p>
          <a:p>
            <a:pPr algn="ctr"/>
            <a:r>
              <a:rPr lang="en-US" altLang="zh-CN" dirty="0" err="1" smtClean="0">
                <a:solidFill>
                  <a:schemeClr val="accent1"/>
                </a:solidFill>
              </a:rPr>
              <a:t>VxLAN</a:t>
            </a:r>
            <a:r>
              <a:rPr lang="en-US" altLang="zh-CN" dirty="0" smtClean="0">
                <a:solidFill>
                  <a:schemeClr val="accent1"/>
                </a:solidFill>
              </a:rPr>
              <a:t> VNI Pool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柱形 36"/>
          <p:cNvSpPr/>
          <p:nvPr/>
        </p:nvSpPr>
        <p:spPr>
          <a:xfrm rot="5400000">
            <a:off x="7829266" y="3667609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柱形 37"/>
          <p:cNvSpPr/>
          <p:nvPr/>
        </p:nvSpPr>
        <p:spPr>
          <a:xfrm rot="5400000">
            <a:off x="5604725" y="3693530"/>
            <a:ext cx="214856" cy="1460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转发可行性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4951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69114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481133" y="2208066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4648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508811" y="4072377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20830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4580877" y="3717270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6855040" y="3717270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067059" y="3717269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4302709" y="232322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19404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437965" y="2752448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126786"/>
              <a:gd name="adj4" fmla="val -338334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/>
              <a:t>VNI = 5002,</a:t>
            </a:r>
          </a:p>
          <a:p>
            <a:pPr algn="ctr"/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src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2</a:t>
            </a:r>
          </a:p>
          <a:p>
            <a:pPr algn="ctr"/>
            <a:r>
              <a:rPr lang="en-US" altLang="zh-CN" sz="1100" dirty="0" smtClean="0"/>
              <a:t>Action: Output=10.1.1.1</a:t>
            </a:r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38896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8741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41074" y="1861838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79726" y="1882068"/>
            <a:ext cx="1546195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18380" y="1878139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483223" y="2675606"/>
            <a:ext cx="4551517" cy="1713204"/>
          </a:xfrm>
          <a:custGeom>
            <a:avLst/>
            <a:gdLst>
              <a:gd name="connsiteX0" fmla="*/ 0 w 4551517"/>
              <a:gd name="connsiteY0" fmla="*/ 14328 h 1713204"/>
              <a:gd name="connsiteX1" fmla="*/ 44389 w 4551517"/>
              <a:gd name="connsiteY1" fmla="*/ 1283835 h 1713204"/>
              <a:gd name="connsiteX2" fmla="*/ 221942 w 4551517"/>
              <a:gd name="connsiteY2" fmla="*/ 1576798 h 1713204"/>
              <a:gd name="connsiteX3" fmla="*/ 1065321 w 4551517"/>
              <a:gd name="connsiteY3" fmla="*/ 1701085 h 1713204"/>
              <a:gd name="connsiteX4" fmla="*/ 1908699 w 4551517"/>
              <a:gd name="connsiteY4" fmla="*/ 1630064 h 1713204"/>
              <a:gd name="connsiteX5" fmla="*/ 2175029 w 4551517"/>
              <a:gd name="connsiteY5" fmla="*/ 1408122 h 1713204"/>
              <a:gd name="connsiteX6" fmla="*/ 2210540 w 4551517"/>
              <a:gd name="connsiteY6" fmla="*/ 937606 h 1713204"/>
              <a:gd name="connsiteX7" fmla="*/ 2104008 w 4551517"/>
              <a:gd name="connsiteY7" fmla="*/ 289536 h 1713204"/>
              <a:gd name="connsiteX8" fmla="*/ 2104008 w 4551517"/>
              <a:gd name="connsiteY8" fmla="*/ 14328 h 1713204"/>
              <a:gd name="connsiteX9" fmla="*/ 2210540 w 4551517"/>
              <a:gd name="connsiteY9" fmla="*/ 111982 h 1713204"/>
              <a:gd name="connsiteX10" fmla="*/ 2308194 w 4551517"/>
              <a:gd name="connsiteY10" fmla="*/ 724542 h 1713204"/>
              <a:gd name="connsiteX11" fmla="*/ 2308194 w 4551517"/>
              <a:gd name="connsiteY11" fmla="*/ 1195058 h 1713204"/>
              <a:gd name="connsiteX12" fmla="*/ 2352583 w 4551517"/>
              <a:gd name="connsiteY12" fmla="*/ 1488021 h 1713204"/>
              <a:gd name="connsiteX13" fmla="*/ 2388094 w 4551517"/>
              <a:gd name="connsiteY13" fmla="*/ 1505777 h 1713204"/>
              <a:gd name="connsiteX14" fmla="*/ 2467993 w 4551517"/>
              <a:gd name="connsiteY14" fmla="*/ 884340 h 1713204"/>
              <a:gd name="connsiteX15" fmla="*/ 2645546 w 4551517"/>
              <a:gd name="connsiteY15" fmla="*/ 40961 h 1713204"/>
              <a:gd name="connsiteX16" fmla="*/ 2725445 w 4551517"/>
              <a:gd name="connsiteY16" fmla="*/ 529233 h 1713204"/>
              <a:gd name="connsiteX17" fmla="*/ 2547892 w 4551517"/>
              <a:gd name="connsiteY17" fmla="*/ 1523532 h 1713204"/>
              <a:gd name="connsiteX18" fmla="*/ 3506680 w 4551517"/>
              <a:gd name="connsiteY18" fmla="*/ 1630064 h 1713204"/>
              <a:gd name="connsiteX19" fmla="*/ 4438835 w 4551517"/>
              <a:gd name="connsiteY19" fmla="*/ 1576798 h 1713204"/>
              <a:gd name="connsiteX20" fmla="*/ 4500979 w 4551517"/>
              <a:gd name="connsiteY20" fmla="*/ 32083 h 171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51517" h="1713204">
                <a:moveTo>
                  <a:pt x="0" y="14328"/>
                </a:moveTo>
                <a:cubicBezTo>
                  <a:pt x="3699" y="518875"/>
                  <a:pt x="7399" y="1023423"/>
                  <a:pt x="44389" y="1283835"/>
                </a:cubicBezTo>
                <a:cubicBezTo>
                  <a:pt x="81379" y="1544247"/>
                  <a:pt x="51787" y="1507256"/>
                  <a:pt x="221942" y="1576798"/>
                </a:cubicBezTo>
                <a:cubicBezTo>
                  <a:pt x="392097" y="1646340"/>
                  <a:pt x="784195" y="1692207"/>
                  <a:pt x="1065321" y="1701085"/>
                </a:cubicBezTo>
                <a:cubicBezTo>
                  <a:pt x="1346447" y="1709963"/>
                  <a:pt x="1723748" y="1678891"/>
                  <a:pt x="1908699" y="1630064"/>
                </a:cubicBezTo>
                <a:cubicBezTo>
                  <a:pt x="2093650" y="1581237"/>
                  <a:pt x="2124722" y="1523532"/>
                  <a:pt x="2175029" y="1408122"/>
                </a:cubicBezTo>
                <a:cubicBezTo>
                  <a:pt x="2225336" y="1292712"/>
                  <a:pt x="2222377" y="1124037"/>
                  <a:pt x="2210540" y="937606"/>
                </a:cubicBezTo>
                <a:cubicBezTo>
                  <a:pt x="2198703" y="751175"/>
                  <a:pt x="2121763" y="443416"/>
                  <a:pt x="2104008" y="289536"/>
                </a:cubicBezTo>
                <a:cubicBezTo>
                  <a:pt x="2086253" y="135656"/>
                  <a:pt x="2086253" y="43920"/>
                  <a:pt x="2104008" y="14328"/>
                </a:cubicBezTo>
                <a:cubicBezTo>
                  <a:pt x="2121763" y="-15264"/>
                  <a:pt x="2176509" y="-6387"/>
                  <a:pt x="2210540" y="111982"/>
                </a:cubicBezTo>
                <a:cubicBezTo>
                  <a:pt x="2244571" y="230351"/>
                  <a:pt x="2291918" y="544029"/>
                  <a:pt x="2308194" y="724542"/>
                </a:cubicBezTo>
                <a:cubicBezTo>
                  <a:pt x="2324470" y="905055"/>
                  <a:pt x="2300796" y="1067811"/>
                  <a:pt x="2308194" y="1195058"/>
                </a:cubicBezTo>
                <a:cubicBezTo>
                  <a:pt x="2315592" y="1322305"/>
                  <a:pt x="2339266" y="1436235"/>
                  <a:pt x="2352583" y="1488021"/>
                </a:cubicBezTo>
                <a:cubicBezTo>
                  <a:pt x="2365900" y="1539807"/>
                  <a:pt x="2368859" y="1606391"/>
                  <a:pt x="2388094" y="1505777"/>
                </a:cubicBezTo>
                <a:cubicBezTo>
                  <a:pt x="2407329" y="1405164"/>
                  <a:pt x="2425084" y="1128476"/>
                  <a:pt x="2467993" y="884340"/>
                </a:cubicBezTo>
                <a:cubicBezTo>
                  <a:pt x="2510902" y="640204"/>
                  <a:pt x="2602637" y="100145"/>
                  <a:pt x="2645546" y="40961"/>
                </a:cubicBezTo>
                <a:cubicBezTo>
                  <a:pt x="2688455" y="-18223"/>
                  <a:pt x="2741721" y="282138"/>
                  <a:pt x="2725445" y="529233"/>
                </a:cubicBezTo>
                <a:cubicBezTo>
                  <a:pt x="2709169" y="776328"/>
                  <a:pt x="2417686" y="1340060"/>
                  <a:pt x="2547892" y="1523532"/>
                </a:cubicBezTo>
                <a:cubicBezTo>
                  <a:pt x="2678098" y="1707004"/>
                  <a:pt x="3191523" y="1621186"/>
                  <a:pt x="3506680" y="1630064"/>
                </a:cubicBezTo>
                <a:cubicBezTo>
                  <a:pt x="3821837" y="1638942"/>
                  <a:pt x="4273119" y="1843128"/>
                  <a:pt x="4438835" y="1576798"/>
                </a:cubicBezTo>
                <a:cubicBezTo>
                  <a:pt x="4604552" y="1310468"/>
                  <a:pt x="4552765" y="671275"/>
                  <a:pt x="4500979" y="32083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30324" y="4105412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10650" y="240896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3" name="云形 32"/>
          <p:cNvSpPr/>
          <p:nvPr/>
        </p:nvSpPr>
        <p:spPr>
          <a:xfrm>
            <a:off x="479394" y="5282213"/>
            <a:ext cx="2823099" cy="1305018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Global </a:t>
            </a:r>
          </a:p>
          <a:p>
            <a:pPr algn="ctr"/>
            <a:r>
              <a:rPr lang="en-US" altLang="zh-CN" dirty="0" err="1" smtClean="0">
                <a:solidFill>
                  <a:schemeClr val="accent1"/>
                </a:solidFill>
              </a:rPr>
              <a:t>VxLAN</a:t>
            </a:r>
            <a:r>
              <a:rPr lang="en-US" altLang="zh-CN" dirty="0" smtClean="0">
                <a:solidFill>
                  <a:schemeClr val="accent1"/>
                </a:solidFill>
              </a:rPr>
              <a:t> VNI Pool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故障保护可行性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采用快速重路由技术可行性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40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Tor</a:t>
            </a:r>
            <a:r>
              <a:rPr lang="zh-CN" altLang="en-US" dirty="0" smtClean="0"/>
              <a:t>单节点故障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57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圆柱形 62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柱形 58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</a:t>
            </a:r>
            <a:r>
              <a:rPr lang="zh-CN" altLang="en-US" dirty="0" smtClean="0"/>
              <a:t>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641969" y="5611005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57" name="线形标注 1 56"/>
          <p:cNvSpPr/>
          <p:nvPr/>
        </p:nvSpPr>
        <p:spPr>
          <a:xfrm flipH="1">
            <a:off x="115408" y="2929634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226766"/>
              <a:gd name="adj4" fmla="val -40592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ip</a:t>
            </a:r>
            <a:r>
              <a:rPr lang="en-US" altLang="zh-CN" sz="1100" dirty="0" smtClean="0"/>
              <a:t>=10.1.1.1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Encap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>
                <a:solidFill>
                  <a:schemeClr val="accent1"/>
                </a:solidFill>
              </a:rPr>
              <a:t>VNI = 5001,</a:t>
            </a:r>
          </a:p>
          <a:p>
            <a:pPr algn="ctr"/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2</a:t>
            </a:r>
            <a:endParaRPr lang="en-US" altLang="zh-CN" sz="1100" dirty="0" smtClean="0">
              <a:solidFill>
                <a:schemeClr val="accent1"/>
              </a:solidFill>
            </a:endParaRPr>
          </a:p>
        </p:txBody>
      </p:sp>
      <p:sp>
        <p:nvSpPr>
          <p:cNvPr id="58" name="圆柱形 57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61" name="直接连接符 60"/>
          <p:cNvCxnSpPr>
            <a:stCxn id="60" idx="4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62" name="直接连接符 61"/>
          <p:cNvCxnSpPr>
            <a:endCxn id="60" idx="7"/>
          </p:cNvCxnSpPr>
          <p:nvPr/>
        </p:nvCxnSpPr>
        <p:spPr>
          <a:xfrm flipH="1">
            <a:off x="5200783" y="3248718"/>
            <a:ext cx="1464945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2" name="爆炸形 2 21"/>
          <p:cNvSpPr/>
          <p:nvPr/>
        </p:nvSpPr>
        <p:spPr>
          <a:xfrm>
            <a:off x="5350066" y="5668312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/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70" name="任意多边形 69"/>
          <p:cNvSpPr/>
          <p:nvPr/>
        </p:nvSpPr>
        <p:spPr>
          <a:xfrm>
            <a:off x="2667832" y="2276562"/>
            <a:ext cx="6631620" cy="3799313"/>
          </a:xfrm>
          <a:custGeom>
            <a:avLst/>
            <a:gdLst>
              <a:gd name="connsiteX0" fmla="*/ 0 w 6631620"/>
              <a:gd name="connsiteY0" fmla="*/ 3005652 h 3799313"/>
              <a:gd name="connsiteX1" fmla="*/ 150921 w 6631620"/>
              <a:gd name="connsiteY1" fmla="*/ 3564945 h 3799313"/>
              <a:gd name="connsiteX2" fmla="*/ 292963 w 6631620"/>
              <a:gd name="connsiteY2" fmla="*/ 3715865 h 3799313"/>
              <a:gd name="connsiteX3" fmla="*/ 736847 w 6631620"/>
              <a:gd name="connsiteY3" fmla="*/ 3786887 h 3799313"/>
              <a:gd name="connsiteX4" fmla="*/ 1278385 w 6631620"/>
              <a:gd name="connsiteY4" fmla="*/ 3786887 h 3799313"/>
              <a:gd name="connsiteX5" fmla="*/ 1606859 w 6631620"/>
              <a:gd name="connsiteY5" fmla="*/ 3662599 h 3799313"/>
              <a:gd name="connsiteX6" fmla="*/ 2041864 w 6631620"/>
              <a:gd name="connsiteY6" fmla="*/ 3103306 h 3799313"/>
              <a:gd name="connsiteX7" fmla="*/ 2512381 w 6631620"/>
              <a:gd name="connsiteY7" fmla="*/ 2561768 h 3799313"/>
              <a:gd name="connsiteX8" fmla="*/ 3018408 w 6631620"/>
              <a:gd name="connsiteY8" fmla="*/ 1931454 h 3799313"/>
              <a:gd name="connsiteX9" fmla="*/ 3728622 w 6631620"/>
              <a:gd name="connsiteY9" fmla="*/ 1123586 h 3799313"/>
              <a:gd name="connsiteX10" fmla="*/ 3994952 w 6631620"/>
              <a:gd name="connsiteY10" fmla="*/ 786234 h 3799313"/>
              <a:gd name="connsiteX11" fmla="*/ 4048218 w 6631620"/>
              <a:gd name="connsiteY11" fmla="*/ 519904 h 3799313"/>
              <a:gd name="connsiteX12" fmla="*/ 4048218 w 6631620"/>
              <a:gd name="connsiteY12" fmla="*/ 147042 h 3799313"/>
              <a:gd name="connsiteX13" fmla="*/ 4083728 w 6631620"/>
              <a:gd name="connsiteY13" fmla="*/ 40510 h 3799313"/>
              <a:gd name="connsiteX14" fmla="*/ 4181383 w 6631620"/>
              <a:gd name="connsiteY14" fmla="*/ 289085 h 3799313"/>
              <a:gd name="connsiteX15" fmla="*/ 4261282 w 6631620"/>
              <a:gd name="connsiteY15" fmla="*/ 528782 h 3799313"/>
              <a:gd name="connsiteX16" fmla="*/ 4350059 w 6631620"/>
              <a:gd name="connsiteY16" fmla="*/ 803989 h 3799313"/>
              <a:gd name="connsiteX17" fmla="*/ 4492101 w 6631620"/>
              <a:gd name="connsiteY17" fmla="*/ 564292 h 3799313"/>
              <a:gd name="connsiteX18" fmla="*/ 4651899 w 6631620"/>
              <a:gd name="connsiteY18" fmla="*/ 111531 h 3799313"/>
              <a:gd name="connsiteX19" fmla="*/ 4749554 w 6631620"/>
              <a:gd name="connsiteY19" fmla="*/ 13877 h 3799313"/>
              <a:gd name="connsiteX20" fmla="*/ 4767309 w 6631620"/>
              <a:gd name="connsiteY20" fmla="*/ 342351 h 3799313"/>
              <a:gd name="connsiteX21" fmla="*/ 4696288 w 6631620"/>
              <a:gd name="connsiteY21" fmla="*/ 821745 h 3799313"/>
              <a:gd name="connsiteX22" fmla="*/ 4705165 w 6631620"/>
              <a:gd name="connsiteY22" fmla="*/ 1079197 h 3799313"/>
              <a:gd name="connsiteX23" fmla="*/ 5122416 w 6631620"/>
              <a:gd name="connsiteY23" fmla="*/ 1904821 h 3799313"/>
              <a:gd name="connsiteX24" fmla="*/ 5681709 w 6631620"/>
              <a:gd name="connsiteY24" fmla="*/ 2588401 h 3799313"/>
              <a:gd name="connsiteX25" fmla="*/ 6223247 w 6631620"/>
              <a:gd name="connsiteY25" fmla="*/ 3360758 h 3799313"/>
              <a:gd name="connsiteX26" fmla="*/ 6498455 w 6631620"/>
              <a:gd name="connsiteY26" fmla="*/ 3742498 h 3799313"/>
              <a:gd name="connsiteX27" fmla="*/ 6631620 w 6631620"/>
              <a:gd name="connsiteY27" fmla="*/ 3032285 h 37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1620" h="3799313">
                <a:moveTo>
                  <a:pt x="0" y="3005652"/>
                </a:moveTo>
                <a:cubicBezTo>
                  <a:pt x="51047" y="3226114"/>
                  <a:pt x="102094" y="3446576"/>
                  <a:pt x="150921" y="3564945"/>
                </a:cubicBezTo>
                <a:cubicBezTo>
                  <a:pt x="199748" y="3683314"/>
                  <a:pt x="195309" y="3678875"/>
                  <a:pt x="292963" y="3715865"/>
                </a:cubicBezTo>
                <a:cubicBezTo>
                  <a:pt x="390617" y="3752855"/>
                  <a:pt x="572610" y="3775050"/>
                  <a:pt x="736847" y="3786887"/>
                </a:cubicBezTo>
                <a:cubicBezTo>
                  <a:pt x="901084" y="3798724"/>
                  <a:pt x="1133383" y="3807602"/>
                  <a:pt x="1278385" y="3786887"/>
                </a:cubicBezTo>
                <a:cubicBezTo>
                  <a:pt x="1423387" y="3766172"/>
                  <a:pt x="1479613" y="3776529"/>
                  <a:pt x="1606859" y="3662599"/>
                </a:cubicBezTo>
                <a:cubicBezTo>
                  <a:pt x="1734105" y="3548669"/>
                  <a:pt x="1890944" y="3286778"/>
                  <a:pt x="2041864" y="3103306"/>
                </a:cubicBezTo>
                <a:cubicBezTo>
                  <a:pt x="2192784" y="2919834"/>
                  <a:pt x="2349624" y="2757077"/>
                  <a:pt x="2512381" y="2561768"/>
                </a:cubicBezTo>
                <a:cubicBezTo>
                  <a:pt x="2675138" y="2366459"/>
                  <a:pt x="2815701" y="2171151"/>
                  <a:pt x="3018408" y="1931454"/>
                </a:cubicBezTo>
                <a:cubicBezTo>
                  <a:pt x="3221115" y="1691757"/>
                  <a:pt x="3565865" y="1314456"/>
                  <a:pt x="3728622" y="1123586"/>
                </a:cubicBezTo>
                <a:cubicBezTo>
                  <a:pt x="3891379" y="932716"/>
                  <a:pt x="3941686" y="886848"/>
                  <a:pt x="3994952" y="786234"/>
                </a:cubicBezTo>
                <a:cubicBezTo>
                  <a:pt x="4048218" y="685620"/>
                  <a:pt x="4039340" y="626436"/>
                  <a:pt x="4048218" y="519904"/>
                </a:cubicBezTo>
                <a:cubicBezTo>
                  <a:pt x="4057096" y="413372"/>
                  <a:pt x="4042300" y="226941"/>
                  <a:pt x="4048218" y="147042"/>
                </a:cubicBezTo>
                <a:cubicBezTo>
                  <a:pt x="4054136" y="67143"/>
                  <a:pt x="4061534" y="16836"/>
                  <a:pt x="4083728" y="40510"/>
                </a:cubicBezTo>
                <a:cubicBezTo>
                  <a:pt x="4105922" y="64184"/>
                  <a:pt x="4151791" y="207706"/>
                  <a:pt x="4181383" y="289085"/>
                </a:cubicBezTo>
                <a:cubicBezTo>
                  <a:pt x="4210975" y="370464"/>
                  <a:pt x="4233169" y="442965"/>
                  <a:pt x="4261282" y="528782"/>
                </a:cubicBezTo>
                <a:cubicBezTo>
                  <a:pt x="4289395" y="614599"/>
                  <a:pt x="4311589" y="798071"/>
                  <a:pt x="4350059" y="803989"/>
                </a:cubicBezTo>
                <a:cubicBezTo>
                  <a:pt x="4388529" y="809907"/>
                  <a:pt x="4441794" y="679702"/>
                  <a:pt x="4492101" y="564292"/>
                </a:cubicBezTo>
                <a:cubicBezTo>
                  <a:pt x="4542408" y="448882"/>
                  <a:pt x="4608990" y="203267"/>
                  <a:pt x="4651899" y="111531"/>
                </a:cubicBezTo>
                <a:cubicBezTo>
                  <a:pt x="4694808" y="19795"/>
                  <a:pt x="4730319" y="-24593"/>
                  <a:pt x="4749554" y="13877"/>
                </a:cubicBezTo>
                <a:cubicBezTo>
                  <a:pt x="4768789" y="52347"/>
                  <a:pt x="4776187" y="207706"/>
                  <a:pt x="4767309" y="342351"/>
                </a:cubicBezTo>
                <a:cubicBezTo>
                  <a:pt x="4758431" y="476996"/>
                  <a:pt x="4706645" y="698937"/>
                  <a:pt x="4696288" y="821745"/>
                </a:cubicBezTo>
                <a:cubicBezTo>
                  <a:pt x="4685931" y="944553"/>
                  <a:pt x="4634144" y="898684"/>
                  <a:pt x="4705165" y="1079197"/>
                </a:cubicBezTo>
                <a:cubicBezTo>
                  <a:pt x="4776186" y="1259710"/>
                  <a:pt x="4959659" y="1653287"/>
                  <a:pt x="5122416" y="1904821"/>
                </a:cubicBezTo>
                <a:cubicBezTo>
                  <a:pt x="5285173" y="2156355"/>
                  <a:pt x="5498237" y="2345745"/>
                  <a:pt x="5681709" y="2588401"/>
                </a:cubicBezTo>
                <a:cubicBezTo>
                  <a:pt x="5865181" y="2831057"/>
                  <a:pt x="6087123" y="3168409"/>
                  <a:pt x="6223247" y="3360758"/>
                </a:cubicBezTo>
                <a:cubicBezTo>
                  <a:pt x="6359371" y="3553107"/>
                  <a:pt x="6430393" y="3797243"/>
                  <a:pt x="6498455" y="3742498"/>
                </a:cubicBezTo>
                <a:cubicBezTo>
                  <a:pt x="6566517" y="3687753"/>
                  <a:pt x="6599068" y="3360019"/>
                  <a:pt x="6631620" y="303228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柱形 44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</a:t>
            </a:r>
            <a:r>
              <a:rPr lang="zh-CN" altLang="en-US" dirty="0" smtClean="0"/>
              <a:t>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1447059" y="2312125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294456"/>
              <a:gd name="adj4" fmla="val -47813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2,</a:t>
            </a:r>
          </a:p>
          <a:p>
            <a:pPr algn="ctr"/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/>
              <a:t>VNI = 5001,</a:t>
            </a:r>
          </a:p>
          <a:p>
            <a:pPr algn="ctr"/>
            <a:r>
              <a:rPr lang="en-US" altLang="zh-CN" sz="1100" dirty="0" smtClean="0"/>
              <a:t>Action: </a:t>
            </a:r>
          </a:p>
          <a:p>
            <a:pPr marL="228600" indent="-228600" algn="ctr">
              <a:buAutoNum type="arabicParenBoth"/>
            </a:pPr>
            <a:r>
              <a:rPr lang="en-US" altLang="zh-CN" sz="1100" dirty="0" smtClean="0"/>
              <a:t>Primary Output=sw2</a:t>
            </a:r>
          </a:p>
          <a:p>
            <a:pPr marL="228600" indent="-228600" algn="ctr">
              <a:buAutoNum type="arabicParenBoth"/>
            </a:pPr>
            <a:r>
              <a:rPr lang="en-US" altLang="zh-CN" sz="1100" dirty="0" smtClean="0"/>
              <a:t>Modify </a:t>
            </a:r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=OvS4, output=sw3</a:t>
            </a:r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116283" y="5812399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5" name="椭圆 34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>
            <a:stCxn id="35" idx="4"/>
            <a:endCxn id="54" idx="0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39" name="直接连接符 38"/>
          <p:cNvCxnSpPr>
            <a:stCxn id="37" idx="2"/>
            <a:endCxn id="35" idx="7"/>
          </p:cNvCxnSpPr>
          <p:nvPr/>
        </p:nvCxnSpPr>
        <p:spPr>
          <a:xfrm flipH="1">
            <a:off x="5200783" y="3248718"/>
            <a:ext cx="1464944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4" name="圆柱形 43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爆炸形 2 48"/>
          <p:cNvSpPr/>
          <p:nvPr/>
        </p:nvSpPr>
        <p:spPr>
          <a:xfrm>
            <a:off x="5350066" y="5668312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53" idx="1"/>
            <a:endCxn id="35" idx="5"/>
          </p:cNvCxnSpPr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58" name="任意多边形 57"/>
          <p:cNvSpPr/>
          <p:nvPr/>
        </p:nvSpPr>
        <p:spPr>
          <a:xfrm>
            <a:off x="2667832" y="2276562"/>
            <a:ext cx="6631620" cy="3799313"/>
          </a:xfrm>
          <a:custGeom>
            <a:avLst/>
            <a:gdLst>
              <a:gd name="connsiteX0" fmla="*/ 0 w 6631620"/>
              <a:gd name="connsiteY0" fmla="*/ 3005652 h 3799313"/>
              <a:gd name="connsiteX1" fmla="*/ 150921 w 6631620"/>
              <a:gd name="connsiteY1" fmla="*/ 3564945 h 3799313"/>
              <a:gd name="connsiteX2" fmla="*/ 292963 w 6631620"/>
              <a:gd name="connsiteY2" fmla="*/ 3715865 h 3799313"/>
              <a:gd name="connsiteX3" fmla="*/ 736847 w 6631620"/>
              <a:gd name="connsiteY3" fmla="*/ 3786887 h 3799313"/>
              <a:gd name="connsiteX4" fmla="*/ 1278385 w 6631620"/>
              <a:gd name="connsiteY4" fmla="*/ 3786887 h 3799313"/>
              <a:gd name="connsiteX5" fmla="*/ 1606859 w 6631620"/>
              <a:gd name="connsiteY5" fmla="*/ 3662599 h 3799313"/>
              <a:gd name="connsiteX6" fmla="*/ 2041864 w 6631620"/>
              <a:gd name="connsiteY6" fmla="*/ 3103306 h 3799313"/>
              <a:gd name="connsiteX7" fmla="*/ 2512381 w 6631620"/>
              <a:gd name="connsiteY7" fmla="*/ 2561768 h 3799313"/>
              <a:gd name="connsiteX8" fmla="*/ 3018408 w 6631620"/>
              <a:gd name="connsiteY8" fmla="*/ 1931454 h 3799313"/>
              <a:gd name="connsiteX9" fmla="*/ 3728622 w 6631620"/>
              <a:gd name="connsiteY9" fmla="*/ 1123586 h 3799313"/>
              <a:gd name="connsiteX10" fmla="*/ 3994952 w 6631620"/>
              <a:gd name="connsiteY10" fmla="*/ 786234 h 3799313"/>
              <a:gd name="connsiteX11" fmla="*/ 4048218 w 6631620"/>
              <a:gd name="connsiteY11" fmla="*/ 519904 h 3799313"/>
              <a:gd name="connsiteX12" fmla="*/ 4048218 w 6631620"/>
              <a:gd name="connsiteY12" fmla="*/ 147042 h 3799313"/>
              <a:gd name="connsiteX13" fmla="*/ 4083728 w 6631620"/>
              <a:gd name="connsiteY13" fmla="*/ 40510 h 3799313"/>
              <a:gd name="connsiteX14" fmla="*/ 4181383 w 6631620"/>
              <a:gd name="connsiteY14" fmla="*/ 289085 h 3799313"/>
              <a:gd name="connsiteX15" fmla="*/ 4261282 w 6631620"/>
              <a:gd name="connsiteY15" fmla="*/ 528782 h 3799313"/>
              <a:gd name="connsiteX16" fmla="*/ 4350059 w 6631620"/>
              <a:gd name="connsiteY16" fmla="*/ 803989 h 3799313"/>
              <a:gd name="connsiteX17" fmla="*/ 4492101 w 6631620"/>
              <a:gd name="connsiteY17" fmla="*/ 564292 h 3799313"/>
              <a:gd name="connsiteX18" fmla="*/ 4651899 w 6631620"/>
              <a:gd name="connsiteY18" fmla="*/ 111531 h 3799313"/>
              <a:gd name="connsiteX19" fmla="*/ 4749554 w 6631620"/>
              <a:gd name="connsiteY19" fmla="*/ 13877 h 3799313"/>
              <a:gd name="connsiteX20" fmla="*/ 4767309 w 6631620"/>
              <a:gd name="connsiteY20" fmla="*/ 342351 h 3799313"/>
              <a:gd name="connsiteX21" fmla="*/ 4696288 w 6631620"/>
              <a:gd name="connsiteY21" fmla="*/ 821745 h 3799313"/>
              <a:gd name="connsiteX22" fmla="*/ 4705165 w 6631620"/>
              <a:gd name="connsiteY22" fmla="*/ 1079197 h 3799313"/>
              <a:gd name="connsiteX23" fmla="*/ 5122416 w 6631620"/>
              <a:gd name="connsiteY23" fmla="*/ 1904821 h 3799313"/>
              <a:gd name="connsiteX24" fmla="*/ 5681709 w 6631620"/>
              <a:gd name="connsiteY24" fmla="*/ 2588401 h 3799313"/>
              <a:gd name="connsiteX25" fmla="*/ 6223247 w 6631620"/>
              <a:gd name="connsiteY25" fmla="*/ 3360758 h 3799313"/>
              <a:gd name="connsiteX26" fmla="*/ 6498455 w 6631620"/>
              <a:gd name="connsiteY26" fmla="*/ 3742498 h 3799313"/>
              <a:gd name="connsiteX27" fmla="*/ 6631620 w 6631620"/>
              <a:gd name="connsiteY27" fmla="*/ 3032285 h 37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1620" h="3799313">
                <a:moveTo>
                  <a:pt x="0" y="3005652"/>
                </a:moveTo>
                <a:cubicBezTo>
                  <a:pt x="51047" y="3226114"/>
                  <a:pt x="102094" y="3446576"/>
                  <a:pt x="150921" y="3564945"/>
                </a:cubicBezTo>
                <a:cubicBezTo>
                  <a:pt x="199748" y="3683314"/>
                  <a:pt x="195309" y="3678875"/>
                  <a:pt x="292963" y="3715865"/>
                </a:cubicBezTo>
                <a:cubicBezTo>
                  <a:pt x="390617" y="3752855"/>
                  <a:pt x="572610" y="3775050"/>
                  <a:pt x="736847" y="3786887"/>
                </a:cubicBezTo>
                <a:cubicBezTo>
                  <a:pt x="901084" y="3798724"/>
                  <a:pt x="1133383" y="3807602"/>
                  <a:pt x="1278385" y="3786887"/>
                </a:cubicBezTo>
                <a:cubicBezTo>
                  <a:pt x="1423387" y="3766172"/>
                  <a:pt x="1479613" y="3776529"/>
                  <a:pt x="1606859" y="3662599"/>
                </a:cubicBezTo>
                <a:cubicBezTo>
                  <a:pt x="1734105" y="3548669"/>
                  <a:pt x="1890944" y="3286778"/>
                  <a:pt x="2041864" y="3103306"/>
                </a:cubicBezTo>
                <a:cubicBezTo>
                  <a:pt x="2192784" y="2919834"/>
                  <a:pt x="2349624" y="2757077"/>
                  <a:pt x="2512381" y="2561768"/>
                </a:cubicBezTo>
                <a:cubicBezTo>
                  <a:pt x="2675138" y="2366459"/>
                  <a:pt x="2815701" y="2171151"/>
                  <a:pt x="3018408" y="1931454"/>
                </a:cubicBezTo>
                <a:cubicBezTo>
                  <a:pt x="3221115" y="1691757"/>
                  <a:pt x="3565865" y="1314456"/>
                  <a:pt x="3728622" y="1123586"/>
                </a:cubicBezTo>
                <a:cubicBezTo>
                  <a:pt x="3891379" y="932716"/>
                  <a:pt x="3941686" y="886848"/>
                  <a:pt x="3994952" y="786234"/>
                </a:cubicBezTo>
                <a:cubicBezTo>
                  <a:pt x="4048218" y="685620"/>
                  <a:pt x="4039340" y="626436"/>
                  <a:pt x="4048218" y="519904"/>
                </a:cubicBezTo>
                <a:cubicBezTo>
                  <a:pt x="4057096" y="413372"/>
                  <a:pt x="4042300" y="226941"/>
                  <a:pt x="4048218" y="147042"/>
                </a:cubicBezTo>
                <a:cubicBezTo>
                  <a:pt x="4054136" y="67143"/>
                  <a:pt x="4061534" y="16836"/>
                  <a:pt x="4083728" y="40510"/>
                </a:cubicBezTo>
                <a:cubicBezTo>
                  <a:pt x="4105922" y="64184"/>
                  <a:pt x="4151791" y="207706"/>
                  <a:pt x="4181383" y="289085"/>
                </a:cubicBezTo>
                <a:cubicBezTo>
                  <a:pt x="4210975" y="370464"/>
                  <a:pt x="4233169" y="442965"/>
                  <a:pt x="4261282" y="528782"/>
                </a:cubicBezTo>
                <a:cubicBezTo>
                  <a:pt x="4289395" y="614599"/>
                  <a:pt x="4311589" y="798071"/>
                  <a:pt x="4350059" y="803989"/>
                </a:cubicBezTo>
                <a:cubicBezTo>
                  <a:pt x="4388529" y="809907"/>
                  <a:pt x="4441794" y="679702"/>
                  <a:pt x="4492101" y="564292"/>
                </a:cubicBezTo>
                <a:cubicBezTo>
                  <a:pt x="4542408" y="448882"/>
                  <a:pt x="4608990" y="203267"/>
                  <a:pt x="4651899" y="111531"/>
                </a:cubicBezTo>
                <a:cubicBezTo>
                  <a:pt x="4694808" y="19795"/>
                  <a:pt x="4730319" y="-24593"/>
                  <a:pt x="4749554" y="13877"/>
                </a:cubicBezTo>
                <a:cubicBezTo>
                  <a:pt x="4768789" y="52347"/>
                  <a:pt x="4776187" y="207706"/>
                  <a:pt x="4767309" y="342351"/>
                </a:cubicBezTo>
                <a:cubicBezTo>
                  <a:pt x="4758431" y="476996"/>
                  <a:pt x="4706645" y="698937"/>
                  <a:pt x="4696288" y="821745"/>
                </a:cubicBezTo>
                <a:cubicBezTo>
                  <a:pt x="4685931" y="944553"/>
                  <a:pt x="4634144" y="898684"/>
                  <a:pt x="4705165" y="1079197"/>
                </a:cubicBezTo>
                <a:cubicBezTo>
                  <a:pt x="4776186" y="1259710"/>
                  <a:pt x="4959659" y="1653287"/>
                  <a:pt x="5122416" y="1904821"/>
                </a:cubicBezTo>
                <a:cubicBezTo>
                  <a:pt x="5285173" y="2156355"/>
                  <a:pt x="5498237" y="2345745"/>
                  <a:pt x="5681709" y="2588401"/>
                </a:cubicBezTo>
                <a:cubicBezTo>
                  <a:pt x="5865181" y="2831057"/>
                  <a:pt x="6087123" y="3168409"/>
                  <a:pt x="6223247" y="3360758"/>
                </a:cubicBezTo>
                <a:cubicBezTo>
                  <a:pt x="6359371" y="3553107"/>
                  <a:pt x="6430393" y="3797243"/>
                  <a:pt x="6498455" y="3742498"/>
                </a:cubicBezTo>
                <a:cubicBezTo>
                  <a:pt x="6566517" y="3687753"/>
                  <a:pt x="6599068" y="3360019"/>
                  <a:pt x="6631620" y="303228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柱形 58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6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柱形 39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</a:t>
            </a:r>
            <a:r>
              <a:rPr lang="zh-CN" altLang="en-US" dirty="0" smtClean="0"/>
              <a:t>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1447059" y="2312125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68892"/>
              <a:gd name="adj4" fmla="val -165000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/>
              <a:t>VNI = 5001,</a:t>
            </a:r>
          </a:p>
          <a:p>
            <a:pPr algn="ctr"/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src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1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push_vlan</a:t>
            </a:r>
            <a:r>
              <a:rPr lang="en-US" altLang="zh-CN" sz="1100" dirty="0" smtClean="0"/>
              <a:t>=100,</a:t>
            </a:r>
          </a:p>
          <a:p>
            <a:pPr algn="ctr"/>
            <a:r>
              <a:rPr lang="en-US" altLang="zh-CN" sz="1100" dirty="0" smtClean="0"/>
              <a:t>Output=red</a:t>
            </a:r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417152" y="3011125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5" name="椭圆 34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>
            <a:stCxn id="35" idx="4"/>
            <a:endCxn id="54" idx="0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39" name="直接连接符 38"/>
          <p:cNvCxnSpPr>
            <a:stCxn id="37" idx="2"/>
            <a:endCxn id="35" idx="7"/>
          </p:cNvCxnSpPr>
          <p:nvPr/>
        </p:nvCxnSpPr>
        <p:spPr>
          <a:xfrm flipH="1">
            <a:off x="5200783" y="3248718"/>
            <a:ext cx="1464944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8" name="圆柱形 37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爆炸形 2 42"/>
          <p:cNvSpPr/>
          <p:nvPr/>
        </p:nvSpPr>
        <p:spPr>
          <a:xfrm>
            <a:off x="5350066" y="5668312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8" name="任意多边形 47"/>
          <p:cNvSpPr/>
          <p:nvPr/>
        </p:nvSpPr>
        <p:spPr>
          <a:xfrm>
            <a:off x="2667832" y="2276562"/>
            <a:ext cx="6631620" cy="3799313"/>
          </a:xfrm>
          <a:custGeom>
            <a:avLst/>
            <a:gdLst>
              <a:gd name="connsiteX0" fmla="*/ 0 w 6631620"/>
              <a:gd name="connsiteY0" fmla="*/ 3005652 h 3799313"/>
              <a:gd name="connsiteX1" fmla="*/ 150921 w 6631620"/>
              <a:gd name="connsiteY1" fmla="*/ 3564945 h 3799313"/>
              <a:gd name="connsiteX2" fmla="*/ 292963 w 6631620"/>
              <a:gd name="connsiteY2" fmla="*/ 3715865 h 3799313"/>
              <a:gd name="connsiteX3" fmla="*/ 736847 w 6631620"/>
              <a:gd name="connsiteY3" fmla="*/ 3786887 h 3799313"/>
              <a:gd name="connsiteX4" fmla="*/ 1278385 w 6631620"/>
              <a:gd name="connsiteY4" fmla="*/ 3786887 h 3799313"/>
              <a:gd name="connsiteX5" fmla="*/ 1606859 w 6631620"/>
              <a:gd name="connsiteY5" fmla="*/ 3662599 h 3799313"/>
              <a:gd name="connsiteX6" fmla="*/ 2041864 w 6631620"/>
              <a:gd name="connsiteY6" fmla="*/ 3103306 h 3799313"/>
              <a:gd name="connsiteX7" fmla="*/ 2512381 w 6631620"/>
              <a:gd name="connsiteY7" fmla="*/ 2561768 h 3799313"/>
              <a:gd name="connsiteX8" fmla="*/ 3018408 w 6631620"/>
              <a:gd name="connsiteY8" fmla="*/ 1931454 h 3799313"/>
              <a:gd name="connsiteX9" fmla="*/ 3728622 w 6631620"/>
              <a:gd name="connsiteY9" fmla="*/ 1123586 h 3799313"/>
              <a:gd name="connsiteX10" fmla="*/ 3994952 w 6631620"/>
              <a:gd name="connsiteY10" fmla="*/ 786234 h 3799313"/>
              <a:gd name="connsiteX11" fmla="*/ 4048218 w 6631620"/>
              <a:gd name="connsiteY11" fmla="*/ 519904 h 3799313"/>
              <a:gd name="connsiteX12" fmla="*/ 4048218 w 6631620"/>
              <a:gd name="connsiteY12" fmla="*/ 147042 h 3799313"/>
              <a:gd name="connsiteX13" fmla="*/ 4083728 w 6631620"/>
              <a:gd name="connsiteY13" fmla="*/ 40510 h 3799313"/>
              <a:gd name="connsiteX14" fmla="*/ 4181383 w 6631620"/>
              <a:gd name="connsiteY14" fmla="*/ 289085 h 3799313"/>
              <a:gd name="connsiteX15" fmla="*/ 4261282 w 6631620"/>
              <a:gd name="connsiteY15" fmla="*/ 528782 h 3799313"/>
              <a:gd name="connsiteX16" fmla="*/ 4350059 w 6631620"/>
              <a:gd name="connsiteY16" fmla="*/ 803989 h 3799313"/>
              <a:gd name="connsiteX17" fmla="*/ 4492101 w 6631620"/>
              <a:gd name="connsiteY17" fmla="*/ 564292 h 3799313"/>
              <a:gd name="connsiteX18" fmla="*/ 4651899 w 6631620"/>
              <a:gd name="connsiteY18" fmla="*/ 111531 h 3799313"/>
              <a:gd name="connsiteX19" fmla="*/ 4749554 w 6631620"/>
              <a:gd name="connsiteY19" fmla="*/ 13877 h 3799313"/>
              <a:gd name="connsiteX20" fmla="*/ 4767309 w 6631620"/>
              <a:gd name="connsiteY20" fmla="*/ 342351 h 3799313"/>
              <a:gd name="connsiteX21" fmla="*/ 4696288 w 6631620"/>
              <a:gd name="connsiteY21" fmla="*/ 821745 h 3799313"/>
              <a:gd name="connsiteX22" fmla="*/ 4705165 w 6631620"/>
              <a:gd name="connsiteY22" fmla="*/ 1079197 h 3799313"/>
              <a:gd name="connsiteX23" fmla="*/ 5122416 w 6631620"/>
              <a:gd name="connsiteY23" fmla="*/ 1904821 h 3799313"/>
              <a:gd name="connsiteX24" fmla="*/ 5681709 w 6631620"/>
              <a:gd name="connsiteY24" fmla="*/ 2588401 h 3799313"/>
              <a:gd name="connsiteX25" fmla="*/ 6223247 w 6631620"/>
              <a:gd name="connsiteY25" fmla="*/ 3360758 h 3799313"/>
              <a:gd name="connsiteX26" fmla="*/ 6498455 w 6631620"/>
              <a:gd name="connsiteY26" fmla="*/ 3742498 h 3799313"/>
              <a:gd name="connsiteX27" fmla="*/ 6631620 w 6631620"/>
              <a:gd name="connsiteY27" fmla="*/ 3032285 h 37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1620" h="3799313">
                <a:moveTo>
                  <a:pt x="0" y="3005652"/>
                </a:moveTo>
                <a:cubicBezTo>
                  <a:pt x="51047" y="3226114"/>
                  <a:pt x="102094" y="3446576"/>
                  <a:pt x="150921" y="3564945"/>
                </a:cubicBezTo>
                <a:cubicBezTo>
                  <a:pt x="199748" y="3683314"/>
                  <a:pt x="195309" y="3678875"/>
                  <a:pt x="292963" y="3715865"/>
                </a:cubicBezTo>
                <a:cubicBezTo>
                  <a:pt x="390617" y="3752855"/>
                  <a:pt x="572610" y="3775050"/>
                  <a:pt x="736847" y="3786887"/>
                </a:cubicBezTo>
                <a:cubicBezTo>
                  <a:pt x="901084" y="3798724"/>
                  <a:pt x="1133383" y="3807602"/>
                  <a:pt x="1278385" y="3786887"/>
                </a:cubicBezTo>
                <a:cubicBezTo>
                  <a:pt x="1423387" y="3766172"/>
                  <a:pt x="1479613" y="3776529"/>
                  <a:pt x="1606859" y="3662599"/>
                </a:cubicBezTo>
                <a:cubicBezTo>
                  <a:pt x="1734105" y="3548669"/>
                  <a:pt x="1890944" y="3286778"/>
                  <a:pt x="2041864" y="3103306"/>
                </a:cubicBezTo>
                <a:cubicBezTo>
                  <a:pt x="2192784" y="2919834"/>
                  <a:pt x="2349624" y="2757077"/>
                  <a:pt x="2512381" y="2561768"/>
                </a:cubicBezTo>
                <a:cubicBezTo>
                  <a:pt x="2675138" y="2366459"/>
                  <a:pt x="2815701" y="2171151"/>
                  <a:pt x="3018408" y="1931454"/>
                </a:cubicBezTo>
                <a:cubicBezTo>
                  <a:pt x="3221115" y="1691757"/>
                  <a:pt x="3565865" y="1314456"/>
                  <a:pt x="3728622" y="1123586"/>
                </a:cubicBezTo>
                <a:cubicBezTo>
                  <a:pt x="3891379" y="932716"/>
                  <a:pt x="3941686" y="886848"/>
                  <a:pt x="3994952" y="786234"/>
                </a:cubicBezTo>
                <a:cubicBezTo>
                  <a:pt x="4048218" y="685620"/>
                  <a:pt x="4039340" y="626436"/>
                  <a:pt x="4048218" y="519904"/>
                </a:cubicBezTo>
                <a:cubicBezTo>
                  <a:pt x="4057096" y="413372"/>
                  <a:pt x="4042300" y="226941"/>
                  <a:pt x="4048218" y="147042"/>
                </a:cubicBezTo>
                <a:cubicBezTo>
                  <a:pt x="4054136" y="67143"/>
                  <a:pt x="4061534" y="16836"/>
                  <a:pt x="4083728" y="40510"/>
                </a:cubicBezTo>
                <a:cubicBezTo>
                  <a:pt x="4105922" y="64184"/>
                  <a:pt x="4151791" y="207706"/>
                  <a:pt x="4181383" y="289085"/>
                </a:cubicBezTo>
                <a:cubicBezTo>
                  <a:pt x="4210975" y="370464"/>
                  <a:pt x="4233169" y="442965"/>
                  <a:pt x="4261282" y="528782"/>
                </a:cubicBezTo>
                <a:cubicBezTo>
                  <a:pt x="4289395" y="614599"/>
                  <a:pt x="4311589" y="798071"/>
                  <a:pt x="4350059" y="803989"/>
                </a:cubicBezTo>
                <a:cubicBezTo>
                  <a:pt x="4388529" y="809907"/>
                  <a:pt x="4441794" y="679702"/>
                  <a:pt x="4492101" y="564292"/>
                </a:cubicBezTo>
                <a:cubicBezTo>
                  <a:pt x="4542408" y="448882"/>
                  <a:pt x="4608990" y="203267"/>
                  <a:pt x="4651899" y="111531"/>
                </a:cubicBezTo>
                <a:cubicBezTo>
                  <a:pt x="4694808" y="19795"/>
                  <a:pt x="4730319" y="-24593"/>
                  <a:pt x="4749554" y="13877"/>
                </a:cubicBezTo>
                <a:cubicBezTo>
                  <a:pt x="4768789" y="52347"/>
                  <a:pt x="4776187" y="207706"/>
                  <a:pt x="4767309" y="342351"/>
                </a:cubicBezTo>
                <a:cubicBezTo>
                  <a:pt x="4758431" y="476996"/>
                  <a:pt x="4706645" y="698937"/>
                  <a:pt x="4696288" y="821745"/>
                </a:cubicBezTo>
                <a:cubicBezTo>
                  <a:pt x="4685931" y="944553"/>
                  <a:pt x="4634144" y="898684"/>
                  <a:pt x="4705165" y="1079197"/>
                </a:cubicBezTo>
                <a:cubicBezTo>
                  <a:pt x="4776186" y="1259710"/>
                  <a:pt x="4959659" y="1653287"/>
                  <a:pt x="5122416" y="1904821"/>
                </a:cubicBezTo>
                <a:cubicBezTo>
                  <a:pt x="5285173" y="2156355"/>
                  <a:pt x="5498237" y="2345745"/>
                  <a:pt x="5681709" y="2588401"/>
                </a:cubicBezTo>
                <a:cubicBezTo>
                  <a:pt x="5865181" y="2831057"/>
                  <a:pt x="6087123" y="3168409"/>
                  <a:pt x="6223247" y="3360758"/>
                </a:cubicBezTo>
                <a:cubicBezTo>
                  <a:pt x="6359371" y="3553107"/>
                  <a:pt x="6430393" y="3797243"/>
                  <a:pt x="6498455" y="3742498"/>
                </a:cubicBezTo>
                <a:cubicBezTo>
                  <a:pt x="6566517" y="3687753"/>
                  <a:pt x="6599068" y="3360019"/>
                  <a:pt x="6631620" y="303228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柱形 48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柱形 39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</a:t>
            </a:r>
            <a:r>
              <a:rPr lang="zh-CN" altLang="en-US" dirty="0" smtClean="0"/>
              <a:t>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1447059" y="2312125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5734"/>
              <a:gd name="adj4" fmla="val -176249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VNF:</a:t>
            </a:r>
          </a:p>
          <a:p>
            <a:pPr algn="ctr"/>
            <a:r>
              <a:rPr lang="en-US" altLang="zh-CN" sz="1100" dirty="0" smtClean="0"/>
              <a:t>Process all traffic with </a:t>
            </a:r>
            <a:r>
              <a:rPr lang="en-US" altLang="zh-CN" sz="1100" dirty="0" err="1" smtClean="0"/>
              <a:t>vlan</a:t>
            </a:r>
            <a:r>
              <a:rPr lang="en-US" altLang="zh-CN" sz="1100" dirty="0" smtClean="0"/>
              <a:t> id = 100, forward back to 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4</a:t>
            </a:r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576699" y="2211742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5" name="椭圆 34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>
            <a:stCxn id="35" idx="4"/>
            <a:endCxn id="54" idx="0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39" name="直接连接符 38"/>
          <p:cNvCxnSpPr>
            <a:stCxn id="37" idx="2"/>
            <a:endCxn id="35" idx="7"/>
          </p:cNvCxnSpPr>
          <p:nvPr/>
        </p:nvCxnSpPr>
        <p:spPr>
          <a:xfrm flipH="1">
            <a:off x="5200783" y="3248718"/>
            <a:ext cx="1464944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8" name="圆柱形 37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爆炸形 2 42"/>
          <p:cNvSpPr/>
          <p:nvPr/>
        </p:nvSpPr>
        <p:spPr>
          <a:xfrm>
            <a:off x="5350066" y="5668312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5" name="任意多边形 44"/>
          <p:cNvSpPr/>
          <p:nvPr/>
        </p:nvSpPr>
        <p:spPr>
          <a:xfrm>
            <a:off x="2667832" y="2276562"/>
            <a:ext cx="6631620" cy="3799313"/>
          </a:xfrm>
          <a:custGeom>
            <a:avLst/>
            <a:gdLst>
              <a:gd name="connsiteX0" fmla="*/ 0 w 6631620"/>
              <a:gd name="connsiteY0" fmla="*/ 3005652 h 3799313"/>
              <a:gd name="connsiteX1" fmla="*/ 150921 w 6631620"/>
              <a:gd name="connsiteY1" fmla="*/ 3564945 h 3799313"/>
              <a:gd name="connsiteX2" fmla="*/ 292963 w 6631620"/>
              <a:gd name="connsiteY2" fmla="*/ 3715865 h 3799313"/>
              <a:gd name="connsiteX3" fmla="*/ 736847 w 6631620"/>
              <a:gd name="connsiteY3" fmla="*/ 3786887 h 3799313"/>
              <a:gd name="connsiteX4" fmla="*/ 1278385 w 6631620"/>
              <a:gd name="connsiteY4" fmla="*/ 3786887 h 3799313"/>
              <a:gd name="connsiteX5" fmla="*/ 1606859 w 6631620"/>
              <a:gd name="connsiteY5" fmla="*/ 3662599 h 3799313"/>
              <a:gd name="connsiteX6" fmla="*/ 2041864 w 6631620"/>
              <a:gd name="connsiteY6" fmla="*/ 3103306 h 3799313"/>
              <a:gd name="connsiteX7" fmla="*/ 2512381 w 6631620"/>
              <a:gd name="connsiteY7" fmla="*/ 2561768 h 3799313"/>
              <a:gd name="connsiteX8" fmla="*/ 3018408 w 6631620"/>
              <a:gd name="connsiteY8" fmla="*/ 1931454 h 3799313"/>
              <a:gd name="connsiteX9" fmla="*/ 3728622 w 6631620"/>
              <a:gd name="connsiteY9" fmla="*/ 1123586 h 3799313"/>
              <a:gd name="connsiteX10" fmla="*/ 3994952 w 6631620"/>
              <a:gd name="connsiteY10" fmla="*/ 786234 h 3799313"/>
              <a:gd name="connsiteX11" fmla="*/ 4048218 w 6631620"/>
              <a:gd name="connsiteY11" fmla="*/ 519904 h 3799313"/>
              <a:gd name="connsiteX12" fmla="*/ 4048218 w 6631620"/>
              <a:gd name="connsiteY12" fmla="*/ 147042 h 3799313"/>
              <a:gd name="connsiteX13" fmla="*/ 4083728 w 6631620"/>
              <a:gd name="connsiteY13" fmla="*/ 40510 h 3799313"/>
              <a:gd name="connsiteX14" fmla="*/ 4181383 w 6631620"/>
              <a:gd name="connsiteY14" fmla="*/ 289085 h 3799313"/>
              <a:gd name="connsiteX15" fmla="*/ 4261282 w 6631620"/>
              <a:gd name="connsiteY15" fmla="*/ 528782 h 3799313"/>
              <a:gd name="connsiteX16" fmla="*/ 4350059 w 6631620"/>
              <a:gd name="connsiteY16" fmla="*/ 803989 h 3799313"/>
              <a:gd name="connsiteX17" fmla="*/ 4492101 w 6631620"/>
              <a:gd name="connsiteY17" fmla="*/ 564292 h 3799313"/>
              <a:gd name="connsiteX18" fmla="*/ 4651899 w 6631620"/>
              <a:gd name="connsiteY18" fmla="*/ 111531 h 3799313"/>
              <a:gd name="connsiteX19" fmla="*/ 4749554 w 6631620"/>
              <a:gd name="connsiteY19" fmla="*/ 13877 h 3799313"/>
              <a:gd name="connsiteX20" fmla="*/ 4767309 w 6631620"/>
              <a:gd name="connsiteY20" fmla="*/ 342351 h 3799313"/>
              <a:gd name="connsiteX21" fmla="*/ 4696288 w 6631620"/>
              <a:gd name="connsiteY21" fmla="*/ 821745 h 3799313"/>
              <a:gd name="connsiteX22" fmla="*/ 4705165 w 6631620"/>
              <a:gd name="connsiteY22" fmla="*/ 1079197 h 3799313"/>
              <a:gd name="connsiteX23" fmla="*/ 5122416 w 6631620"/>
              <a:gd name="connsiteY23" fmla="*/ 1904821 h 3799313"/>
              <a:gd name="connsiteX24" fmla="*/ 5681709 w 6631620"/>
              <a:gd name="connsiteY24" fmla="*/ 2588401 h 3799313"/>
              <a:gd name="connsiteX25" fmla="*/ 6223247 w 6631620"/>
              <a:gd name="connsiteY25" fmla="*/ 3360758 h 3799313"/>
              <a:gd name="connsiteX26" fmla="*/ 6498455 w 6631620"/>
              <a:gd name="connsiteY26" fmla="*/ 3742498 h 3799313"/>
              <a:gd name="connsiteX27" fmla="*/ 6631620 w 6631620"/>
              <a:gd name="connsiteY27" fmla="*/ 3032285 h 37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1620" h="3799313">
                <a:moveTo>
                  <a:pt x="0" y="3005652"/>
                </a:moveTo>
                <a:cubicBezTo>
                  <a:pt x="51047" y="3226114"/>
                  <a:pt x="102094" y="3446576"/>
                  <a:pt x="150921" y="3564945"/>
                </a:cubicBezTo>
                <a:cubicBezTo>
                  <a:pt x="199748" y="3683314"/>
                  <a:pt x="195309" y="3678875"/>
                  <a:pt x="292963" y="3715865"/>
                </a:cubicBezTo>
                <a:cubicBezTo>
                  <a:pt x="390617" y="3752855"/>
                  <a:pt x="572610" y="3775050"/>
                  <a:pt x="736847" y="3786887"/>
                </a:cubicBezTo>
                <a:cubicBezTo>
                  <a:pt x="901084" y="3798724"/>
                  <a:pt x="1133383" y="3807602"/>
                  <a:pt x="1278385" y="3786887"/>
                </a:cubicBezTo>
                <a:cubicBezTo>
                  <a:pt x="1423387" y="3766172"/>
                  <a:pt x="1479613" y="3776529"/>
                  <a:pt x="1606859" y="3662599"/>
                </a:cubicBezTo>
                <a:cubicBezTo>
                  <a:pt x="1734105" y="3548669"/>
                  <a:pt x="1890944" y="3286778"/>
                  <a:pt x="2041864" y="3103306"/>
                </a:cubicBezTo>
                <a:cubicBezTo>
                  <a:pt x="2192784" y="2919834"/>
                  <a:pt x="2349624" y="2757077"/>
                  <a:pt x="2512381" y="2561768"/>
                </a:cubicBezTo>
                <a:cubicBezTo>
                  <a:pt x="2675138" y="2366459"/>
                  <a:pt x="2815701" y="2171151"/>
                  <a:pt x="3018408" y="1931454"/>
                </a:cubicBezTo>
                <a:cubicBezTo>
                  <a:pt x="3221115" y="1691757"/>
                  <a:pt x="3565865" y="1314456"/>
                  <a:pt x="3728622" y="1123586"/>
                </a:cubicBezTo>
                <a:cubicBezTo>
                  <a:pt x="3891379" y="932716"/>
                  <a:pt x="3941686" y="886848"/>
                  <a:pt x="3994952" y="786234"/>
                </a:cubicBezTo>
                <a:cubicBezTo>
                  <a:pt x="4048218" y="685620"/>
                  <a:pt x="4039340" y="626436"/>
                  <a:pt x="4048218" y="519904"/>
                </a:cubicBezTo>
                <a:cubicBezTo>
                  <a:pt x="4057096" y="413372"/>
                  <a:pt x="4042300" y="226941"/>
                  <a:pt x="4048218" y="147042"/>
                </a:cubicBezTo>
                <a:cubicBezTo>
                  <a:pt x="4054136" y="67143"/>
                  <a:pt x="4061534" y="16836"/>
                  <a:pt x="4083728" y="40510"/>
                </a:cubicBezTo>
                <a:cubicBezTo>
                  <a:pt x="4105922" y="64184"/>
                  <a:pt x="4151791" y="207706"/>
                  <a:pt x="4181383" y="289085"/>
                </a:cubicBezTo>
                <a:cubicBezTo>
                  <a:pt x="4210975" y="370464"/>
                  <a:pt x="4233169" y="442965"/>
                  <a:pt x="4261282" y="528782"/>
                </a:cubicBezTo>
                <a:cubicBezTo>
                  <a:pt x="4289395" y="614599"/>
                  <a:pt x="4311589" y="798071"/>
                  <a:pt x="4350059" y="803989"/>
                </a:cubicBezTo>
                <a:cubicBezTo>
                  <a:pt x="4388529" y="809907"/>
                  <a:pt x="4441794" y="679702"/>
                  <a:pt x="4492101" y="564292"/>
                </a:cubicBezTo>
                <a:cubicBezTo>
                  <a:pt x="4542408" y="448882"/>
                  <a:pt x="4608990" y="203267"/>
                  <a:pt x="4651899" y="111531"/>
                </a:cubicBezTo>
                <a:cubicBezTo>
                  <a:pt x="4694808" y="19795"/>
                  <a:pt x="4730319" y="-24593"/>
                  <a:pt x="4749554" y="13877"/>
                </a:cubicBezTo>
                <a:cubicBezTo>
                  <a:pt x="4768789" y="52347"/>
                  <a:pt x="4776187" y="207706"/>
                  <a:pt x="4767309" y="342351"/>
                </a:cubicBezTo>
                <a:cubicBezTo>
                  <a:pt x="4758431" y="476996"/>
                  <a:pt x="4706645" y="698937"/>
                  <a:pt x="4696288" y="821745"/>
                </a:cubicBezTo>
                <a:cubicBezTo>
                  <a:pt x="4685931" y="944553"/>
                  <a:pt x="4634144" y="898684"/>
                  <a:pt x="4705165" y="1079197"/>
                </a:cubicBezTo>
                <a:cubicBezTo>
                  <a:pt x="4776186" y="1259710"/>
                  <a:pt x="4959659" y="1653287"/>
                  <a:pt x="5122416" y="1904821"/>
                </a:cubicBezTo>
                <a:cubicBezTo>
                  <a:pt x="5285173" y="2156355"/>
                  <a:pt x="5498237" y="2345745"/>
                  <a:pt x="5681709" y="2588401"/>
                </a:cubicBezTo>
                <a:cubicBezTo>
                  <a:pt x="5865181" y="2831057"/>
                  <a:pt x="6087123" y="3168409"/>
                  <a:pt x="6223247" y="3360758"/>
                </a:cubicBezTo>
                <a:cubicBezTo>
                  <a:pt x="6359371" y="3553107"/>
                  <a:pt x="6430393" y="3797243"/>
                  <a:pt x="6498455" y="3742498"/>
                </a:cubicBezTo>
                <a:cubicBezTo>
                  <a:pt x="6566517" y="3687753"/>
                  <a:pt x="6599068" y="3360019"/>
                  <a:pt x="6631620" y="303228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柱形 47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altLang="zh-CN" dirty="0" smtClean="0"/>
              <a:t>SAM</a:t>
            </a:r>
            <a:r>
              <a:rPr lang="zh-CN" altLang="en-US" dirty="0" smtClean="0"/>
              <a:t>编排管理需求</a:t>
            </a:r>
            <a:endParaRPr lang="en-US" altLang="zh-CN" dirty="0" smtClean="0"/>
          </a:p>
          <a:p>
            <a:pPr lvl="1" fontAlgn="t"/>
            <a:r>
              <a:rPr lang="en-US" altLang="zh-CN" dirty="0"/>
              <a:t>SFC</a:t>
            </a:r>
            <a:r>
              <a:rPr lang="zh-CN" altLang="zh-CN" dirty="0"/>
              <a:t>编排</a:t>
            </a:r>
            <a:r>
              <a:rPr lang="zh-CN" altLang="zh-CN" dirty="0" smtClean="0"/>
              <a:t>部署</a:t>
            </a:r>
            <a:r>
              <a:rPr lang="zh-CN" altLang="en-US" dirty="0" smtClean="0"/>
              <a:t>需求</a:t>
            </a:r>
            <a:endParaRPr lang="zh-CN" altLang="zh-CN" dirty="0"/>
          </a:p>
          <a:p>
            <a:pPr lvl="1" fontAlgn="t"/>
            <a:r>
              <a:rPr lang="en-US" altLang="zh-CN" dirty="0"/>
              <a:t>SFC</a:t>
            </a:r>
            <a:r>
              <a:rPr lang="zh-CN" altLang="zh-CN" dirty="0" smtClean="0"/>
              <a:t>转发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1" fontAlgn="t"/>
            <a:r>
              <a:rPr lang="en-US" altLang="zh-CN" dirty="0"/>
              <a:t>SFC</a:t>
            </a:r>
            <a:r>
              <a:rPr lang="zh-CN" altLang="zh-CN" dirty="0"/>
              <a:t>故障</a:t>
            </a:r>
            <a:r>
              <a:rPr lang="zh-CN" altLang="zh-CN" dirty="0" smtClean="0"/>
              <a:t>保护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1" fontAlgn="t"/>
            <a:r>
              <a:rPr lang="en-US" altLang="zh-CN" dirty="0" smtClean="0"/>
              <a:t>VNF</a:t>
            </a:r>
            <a:r>
              <a:rPr lang="zh-CN" altLang="en-US" dirty="0" smtClean="0"/>
              <a:t>库需求</a:t>
            </a:r>
            <a:endParaRPr lang="zh-CN" altLang="zh-CN" dirty="0"/>
          </a:p>
          <a:p>
            <a:pPr fontAlgn="t"/>
            <a:r>
              <a:rPr lang="en-US" altLang="zh-CN" dirty="0" smtClean="0"/>
              <a:t>SAM</a:t>
            </a:r>
            <a:r>
              <a:rPr lang="zh-CN" altLang="en-US" dirty="0" smtClean="0"/>
              <a:t>网络监控控制需求</a:t>
            </a:r>
            <a:endParaRPr lang="en-US" altLang="zh-CN" dirty="0" smtClean="0"/>
          </a:p>
          <a:p>
            <a:pPr lvl="1" fontAlgn="t"/>
            <a:r>
              <a:rPr lang="en-US" altLang="zh-CN" dirty="0"/>
              <a:t>SFC</a:t>
            </a:r>
            <a:r>
              <a:rPr lang="zh-CN" altLang="zh-CN" dirty="0"/>
              <a:t>故障</a:t>
            </a:r>
            <a:r>
              <a:rPr lang="zh-CN" altLang="zh-CN" dirty="0" smtClean="0"/>
              <a:t>恢复</a:t>
            </a:r>
            <a:r>
              <a:rPr lang="zh-CN" altLang="en-US" dirty="0" smtClean="0"/>
              <a:t>需求</a:t>
            </a:r>
            <a:endParaRPr lang="en-US" altLang="zh-CN" dirty="0"/>
          </a:p>
          <a:p>
            <a:pPr lvl="1" fontAlgn="t"/>
            <a:r>
              <a:rPr lang="en-US" altLang="zh-CN" dirty="0"/>
              <a:t>SFC</a:t>
            </a:r>
            <a:r>
              <a:rPr lang="zh-CN" altLang="zh-CN" dirty="0"/>
              <a:t>快速扩缩</a:t>
            </a:r>
            <a:r>
              <a:rPr lang="zh-CN" altLang="zh-CN" dirty="0" smtClean="0"/>
              <a:t>容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1" fontAlgn="t"/>
            <a:r>
              <a:rPr lang="zh-CN" altLang="en-US" dirty="0" smtClean="0"/>
              <a:t>获取全局信息需求</a:t>
            </a:r>
            <a:endParaRPr lang="en-US" altLang="zh-CN" dirty="0" smtClean="0"/>
          </a:p>
          <a:p>
            <a:pPr lvl="1" fontAlgn="t"/>
            <a:r>
              <a:rPr lang="en-US" altLang="zh-CN" dirty="0" smtClean="0"/>
              <a:t>DCN</a:t>
            </a:r>
            <a:r>
              <a:rPr lang="zh-CN" altLang="en-US" dirty="0" smtClean="0"/>
              <a:t>信息库需求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9620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柱形 39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</a:t>
            </a:r>
            <a:r>
              <a:rPr lang="zh-CN" altLang="en-US" dirty="0" smtClean="0"/>
              <a:t>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1447059" y="2312125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62877"/>
              <a:gd name="adj4" fmla="val -186202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VLAN=100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strip_vlan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err="1" smtClean="0"/>
              <a:t>Push_vlan</a:t>
            </a:r>
            <a:r>
              <a:rPr lang="en-US" altLang="zh-CN" sz="1100" dirty="0" smtClean="0"/>
              <a:t>=101,</a:t>
            </a:r>
          </a:p>
          <a:p>
            <a:pPr algn="ctr"/>
            <a:r>
              <a:rPr lang="en-US" altLang="zh-CN" sz="1100" dirty="0" smtClean="0"/>
              <a:t>output=green</a:t>
            </a:r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831442" y="2983815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5" name="椭圆 34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>
            <a:stCxn id="35" idx="4"/>
            <a:endCxn id="54" idx="0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39" name="直接连接符 38"/>
          <p:cNvCxnSpPr>
            <a:stCxn id="37" idx="2"/>
            <a:endCxn id="35" idx="7"/>
          </p:cNvCxnSpPr>
          <p:nvPr/>
        </p:nvCxnSpPr>
        <p:spPr>
          <a:xfrm flipH="1">
            <a:off x="5200783" y="3248718"/>
            <a:ext cx="1464944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8" name="圆柱形 37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爆炸形 2 42"/>
          <p:cNvSpPr/>
          <p:nvPr/>
        </p:nvSpPr>
        <p:spPr>
          <a:xfrm>
            <a:off x="5350066" y="5668312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5" name="任意多边形 44"/>
          <p:cNvSpPr/>
          <p:nvPr/>
        </p:nvSpPr>
        <p:spPr>
          <a:xfrm>
            <a:off x="2667832" y="2276562"/>
            <a:ext cx="6631620" cy="3799313"/>
          </a:xfrm>
          <a:custGeom>
            <a:avLst/>
            <a:gdLst>
              <a:gd name="connsiteX0" fmla="*/ 0 w 6631620"/>
              <a:gd name="connsiteY0" fmla="*/ 3005652 h 3799313"/>
              <a:gd name="connsiteX1" fmla="*/ 150921 w 6631620"/>
              <a:gd name="connsiteY1" fmla="*/ 3564945 h 3799313"/>
              <a:gd name="connsiteX2" fmla="*/ 292963 w 6631620"/>
              <a:gd name="connsiteY2" fmla="*/ 3715865 h 3799313"/>
              <a:gd name="connsiteX3" fmla="*/ 736847 w 6631620"/>
              <a:gd name="connsiteY3" fmla="*/ 3786887 h 3799313"/>
              <a:gd name="connsiteX4" fmla="*/ 1278385 w 6631620"/>
              <a:gd name="connsiteY4" fmla="*/ 3786887 h 3799313"/>
              <a:gd name="connsiteX5" fmla="*/ 1606859 w 6631620"/>
              <a:gd name="connsiteY5" fmla="*/ 3662599 h 3799313"/>
              <a:gd name="connsiteX6" fmla="*/ 2041864 w 6631620"/>
              <a:gd name="connsiteY6" fmla="*/ 3103306 h 3799313"/>
              <a:gd name="connsiteX7" fmla="*/ 2512381 w 6631620"/>
              <a:gd name="connsiteY7" fmla="*/ 2561768 h 3799313"/>
              <a:gd name="connsiteX8" fmla="*/ 3018408 w 6631620"/>
              <a:gd name="connsiteY8" fmla="*/ 1931454 h 3799313"/>
              <a:gd name="connsiteX9" fmla="*/ 3728622 w 6631620"/>
              <a:gd name="connsiteY9" fmla="*/ 1123586 h 3799313"/>
              <a:gd name="connsiteX10" fmla="*/ 3994952 w 6631620"/>
              <a:gd name="connsiteY10" fmla="*/ 786234 h 3799313"/>
              <a:gd name="connsiteX11" fmla="*/ 4048218 w 6631620"/>
              <a:gd name="connsiteY11" fmla="*/ 519904 h 3799313"/>
              <a:gd name="connsiteX12" fmla="*/ 4048218 w 6631620"/>
              <a:gd name="connsiteY12" fmla="*/ 147042 h 3799313"/>
              <a:gd name="connsiteX13" fmla="*/ 4083728 w 6631620"/>
              <a:gd name="connsiteY13" fmla="*/ 40510 h 3799313"/>
              <a:gd name="connsiteX14" fmla="*/ 4181383 w 6631620"/>
              <a:gd name="connsiteY14" fmla="*/ 289085 h 3799313"/>
              <a:gd name="connsiteX15" fmla="*/ 4261282 w 6631620"/>
              <a:gd name="connsiteY15" fmla="*/ 528782 h 3799313"/>
              <a:gd name="connsiteX16" fmla="*/ 4350059 w 6631620"/>
              <a:gd name="connsiteY16" fmla="*/ 803989 h 3799313"/>
              <a:gd name="connsiteX17" fmla="*/ 4492101 w 6631620"/>
              <a:gd name="connsiteY17" fmla="*/ 564292 h 3799313"/>
              <a:gd name="connsiteX18" fmla="*/ 4651899 w 6631620"/>
              <a:gd name="connsiteY18" fmla="*/ 111531 h 3799313"/>
              <a:gd name="connsiteX19" fmla="*/ 4749554 w 6631620"/>
              <a:gd name="connsiteY19" fmla="*/ 13877 h 3799313"/>
              <a:gd name="connsiteX20" fmla="*/ 4767309 w 6631620"/>
              <a:gd name="connsiteY20" fmla="*/ 342351 h 3799313"/>
              <a:gd name="connsiteX21" fmla="*/ 4696288 w 6631620"/>
              <a:gd name="connsiteY21" fmla="*/ 821745 h 3799313"/>
              <a:gd name="connsiteX22" fmla="*/ 4705165 w 6631620"/>
              <a:gd name="connsiteY22" fmla="*/ 1079197 h 3799313"/>
              <a:gd name="connsiteX23" fmla="*/ 5122416 w 6631620"/>
              <a:gd name="connsiteY23" fmla="*/ 1904821 h 3799313"/>
              <a:gd name="connsiteX24" fmla="*/ 5681709 w 6631620"/>
              <a:gd name="connsiteY24" fmla="*/ 2588401 h 3799313"/>
              <a:gd name="connsiteX25" fmla="*/ 6223247 w 6631620"/>
              <a:gd name="connsiteY25" fmla="*/ 3360758 h 3799313"/>
              <a:gd name="connsiteX26" fmla="*/ 6498455 w 6631620"/>
              <a:gd name="connsiteY26" fmla="*/ 3742498 h 3799313"/>
              <a:gd name="connsiteX27" fmla="*/ 6631620 w 6631620"/>
              <a:gd name="connsiteY27" fmla="*/ 3032285 h 37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1620" h="3799313">
                <a:moveTo>
                  <a:pt x="0" y="3005652"/>
                </a:moveTo>
                <a:cubicBezTo>
                  <a:pt x="51047" y="3226114"/>
                  <a:pt x="102094" y="3446576"/>
                  <a:pt x="150921" y="3564945"/>
                </a:cubicBezTo>
                <a:cubicBezTo>
                  <a:pt x="199748" y="3683314"/>
                  <a:pt x="195309" y="3678875"/>
                  <a:pt x="292963" y="3715865"/>
                </a:cubicBezTo>
                <a:cubicBezTo>
                  <a:pt x="390617" y="3752855"/>
                  <a:pt x="572610" y="3775050"/>
                  <a:pt x="736847" y="3786887"/>
                </a:cubicBezTo>
                <a:cubicBezTo>
                  <a:pt x="901084" y="3798724"/>
                  <a:pt x="1133383" y="3807602"/>
                  <a:pt x="1278385" y="3786887"/>
                </a:cubicBezTo>
                <a:cubicBezTo>
                  <a:pt x="1423387" y="3766172"/>
                  <a:pt x="1479613" y="3776529"/>
                  <a:pt x="1606859" y="3662599"/>
                </a:cubicBezTo>
                <a:cubicBezTo>
                  <a:pt x="1734105" y="3548669"/>
                  <a:pt x="1890944" y="3286778"/>
                  <a:pt x="2041864" y="3103306"/>
                </a:cubicBezTo>
                <a:cubicBezTo>
                  <a:pt x="2192784" y="2919834"/>
                  <a:pt x="2349624" y="2757077"/>
                  <a:pt x="2512381" y="2561768"/>
                </a:cubicBezTo>
                <a:cubicBezTo>
                  <a:pt x="2675138" y="2366459"/>
                  <a:pt x="2815701" y="2171151"/>
                  <a:pt x="3018408" y="1931454"/>
                </a:cubicBezTo>
                <a:cubicBezTo>
                  <a:pt x="3221115" y="1691757"/>
                  <a:pt x="3565865" y="1314456"/>
                  <a:pt x="3728622" y="1123586"/>
                </a:cubicBezTo>
                <a:cubicBezTo>
                  <a:pt x="3891379" y="932716"/>
                  <a:pt x="3941686" y="886848"/>
                  <a:pt x="3994952" y="786234"/>
                </a:cubicBezTo>
                <a:cubicBezTo>
                  <a:pt x="4048218" y="685620"/>
                  <a:pt x="4039340" y="626436"/>
                  <a:pt x="4048218" y="519904"/>
                </a:cubicBezTo>
                <a:cubicBezTo>
                  <a:pt x="4057096" y="413372"/>
                  <a:pt x="4042300" y="226941"/>
                  <a:pt x="4048218" y="147042"/>
                </a:cubicBezTo>
                <a:cubicBezTo>
                  <a:pt x="4054136" y="67143"/>
                  <a:pt x="4061534" y="16836"/>
                  <a:pt x="4083728" y="40510"/>
                </a:cubicBezTo>
                <a:cubicBezTo>
                  <a:pt x="4105922" y="64184"/>
                  <a:pt x="4151791" y="207706"/>
                  <a:pt x="4181383" y="289085"/>
                </a:cubicBezTo>
                <a:cubicBezTo>
                  <a:pt x="4210975" y="370464"/>
                  <a:pt x="4233169" y="442965"/>
                  <a:pt x="4261282" y="528782"/>
                </a:cubicBezTo>
                <a:cubicBezTo>
                  <a:pt x="4289395" y="614599"/>
                  <a:pt x="4311589" y="798071"/>
                  <a:pt x="4350059" y="803989"/>
                </a:cubicBezTo>
                <a:cubicBezTo>
                  <a:pt x="4388529" y="809907"/>
                  <a:pt x="4441794" y="679702"/>
                  <a:pt x="4492101" y="564292"/>
                </a:cubicBezTo>
                <a:cubicBezTo>
                  <a:pt x="4542408" y="448882"/>
                  <a:pt x="4608990" y="203267"/>
                  <a:pt x="4651899" y="111531"/>
                </a:cubicBezTo>
                <a:cubicBezTo>
                  <a:pt x="4694808" y="19795"/>
                  <a:pt x="4730319" y="-24593"/>
                  <a:pt x="4749554" y="13877"/>
                </a:cubicBezTo>
                <a:cubicBezTo>
                  <a:pt x="4768789" y="52347"/>
                  <a:pt x="4776187" y="207706"/>
                  <a:pt x="4767309" y="342351"/>
                </a:cubicBezTo>
                <a:cubicBezTo>
                  <a:pt x="4758431" y="476996"/>
                  <a:pt x="4706645" y="698937"/>
                  <a:pt x="4696288" y="821745"/>
                </a:cubicBezTo>
                <a:cubicBezTo>
                  <a:pt x="4685931" y="944553"/>
                  <a:pt x="4634144" y="898684"/>
                  <a:pt x="4705165" y="1079197"/>
                </a:cubicBezTo>
                <a:cubicBezTo>
                  <a:pt x="4776186" y="1259710"/>
                  <a:pt x="4959659" y="1653287"/>
                  <a:pt x="5122416" y="1904821"/>
                </a:cubicBezTo>
                <a:cubicBezTo>
                  <a:pt x="5285173" y="2156355"/>
                  <a:pt x="5498237" y="2345745"/>
                  <a:pt x="5681709" y="2588401"/>
                </a:cubicBezTo>
                <a:cubicBezTo>
                  <a:pt x="5865181" y="2831057"/>
                  <a:pt x="6087123" y="3168409"/>
                  <a:pt x="6223247" y="3360758"/>
                </a:cubicBezTo>
                <a:cubicBezTo>
                  <a:pt x="6359371" y="3553107"/>
                  <a:pt x="6430393" y="3797243"/>
                  <a:pt x="6498455" y="3742498"/>
                </a:cubicBezTo>
                <a:cubicBezTo>
                  <a:pt x="6566517" y="3687753"/>
                  <a:pt x="6599068" y="3360019"/>
                  <a:pt x="6631620" y="303228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柱形 47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柱形 39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</a:t>
            </a:r>
            <a:r>
              <a:rPr lang="zh-CN" altLang="en-US" dirty="0" smtClean="0"/>
              <a:t>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1447059" y="2312125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4230"/>
              <a:gd name="adj4" fmla="val -210373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VNF:</a:t>
            </a:r>
          </a:p>
          <a:p>
            <a:pPr algn="ctr"/>
            <a:r>
              <a:rPr lang="en-US" altLang="zh-CN" sz="1100" dirty="0" smtClean="0"/>
              <a:t>Process all traffic with </a:t>
            </a:r>
            <a:r>
              <a:rPr lang="en-US" altLang="zh-CN" sz="1100" dirty="0" err="1" smtClean="0"/>
              <a:t>vlan</a:t>
            </a:r>
            <a:r>
              <a:rPr lang="en-US" altLang="zh-CN" sz="1100" dirty="0" smtClean="0"/>
              <a:t> id = 101, forward back to 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4</a:t>
            </a:r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196246" y="2214470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5" name="椭圆 34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>
            <a:stCxn id="35" idx="4"/>
            <a:endCxn id="54" idx="0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39" name="直接连接符 38"/>
          <p:cNvCxnSpPr>
            <a:stCxn id="37" idx="2"/>
            <a:endCxn id="35" idx="7"/>
          </p:cNvCxnSpPr>
          <p:nvPr/>
        </p:nvCxnSpPr>
        <p:spPr>
          <a:xfrm flipH="1">
            <a:off x="5200783" y="3248718"/>
            <a:ext cx="1464944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8" name="圆柱形 37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爆炸形 2 42"/>
          <p:cNvSpPr/>
          <p:nvPr/>
        </p:nvSpPr>
        <p:spPr>
          <a:xfrm>
            <a:off x="5350066" y="5668312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5" name="任意多边形 44"/>
          <p:cNvSpPr/>
          <p:nvPr/>
        </p:nvSpPr>
        <p:spPr>
          <a:xfrm>
            <a:off x="2667832" y="2276562"/>
            <a:ext cx="6631620" cy="3799313"/>
          </a:xfrm>
          <a:custGeom>
            <a:avLst/>
            <a:gdLst>
              <a:gd name="connsiteX0" fmla="*/ 0 w 6631620"/>
              <a:gd name="connsiteY0" fmla="*/ 3005652 h 3799313"/>
              <a:gd name="connsiteX1" fmla="*/ 150921 w 6631620"/>
              <a:gd name="connsiteY1" fmla="*/ 3564945 h 3799313"/>
              <a:gd name="connsiteX2" fmla="*/ 292963 w 6631620"/>
              <a:gd name="connsiteY2" fmla="*/ 3715865 h 3799313"/>
              <a:gd name="connsiteX3" fmla="*/ 736847 w 6631620"/>
              <a:gd name="connsiteY3" fmla="*/ 3786887 h 3799313"/>
              <a:gd name="connsiteX4" fmla="*/ 1278385 w 6631620"/>
              <a:gd name="connsiteY4" fmla="*/ 3786887 h 3799313"/>
              <a:gd name="connsiteX5" fmla="*/ 1606859 w 6631620"/>
              <a:gd name="connsiteY5" fmla="*/ 3662599 h 3799313"/>
              <a:gd name="connsiteX6" fmla="*/ 2041864 w 6631620"/>
              <a:gd name="connsiteY6" fmla="*/ 3103306 h 3799313"/>
              <a:gd name="connsiteX7" fmla="*/ 2512381 w 6631620"/>
              <a:gd name="connsiteY7" fmla="*/ 2561768 h 3799313"/>
              <a:gd name="connsiteX8" fmla="*/ 3018408 w 6631620"/>
              <a:gd name="connsiteY8" fmla="*/ 1931454 h 3799313"/>
              <a:gd name="connsiteX9" fmla="*/ 3728622 w 6631620"/>
              <a:gd name="connsiteY9" fmla="*/ 1123586 h 3799313"/>
              <a:gd name="connsiteX10" fmla="*/ 3994952 w 6631620"/>
              <a:gd name="connsiteY10" fmla="*/ 786234 h 3799313"/>
              <a:gd name="connsiteX11" fmla="*/ 4048218 w 6631620"/>
              <a:gd name="connsiteY11" fmla="*/ 519904 h 3799313"/>
              <a:gd name="connsiteX12" fmla="*/ 4048218 w 6631620"/>
              <a:gd name="connsiteY12" fmla="*/ 147042 h 3799313"/>
              <a:gd name="connsiteX13" fmla="*/ 4083728 w 6631620"/>
              <a:gd name="connsiteY13" fmla="*/ 40510 h 3799313"/>
              <a:gd name="connsiteX14" fmla="*/ 4181383 w 6631620"/>
              <a:gd name="connsiteY14" fmla="*/ 289085 h 3799313"/>
              <a:gd name="connsiteX15" fmla="*/ 4261282 w 6631620"/>
              <a:gd name="connsiteY15" fmla="*/ 528782 h 3799313"/>
              <a:gd name="connsiteX16" fmla="*/ 4350059 w 6631620"/>
              <a:gd name="connsiteY16" fmla="*/ 803989 h 3799313"/>
              <a:gd name="connsiteX17" fmla="*/ 4492101 w 6631620"/>
              <a:gd name="connsiteY17" fmla="*/ 564292 h 3799313"/>
              <a:gd name="connsiteX18" fmla="*/ 4651899 w 6631620"/>
              <a:gd name="connsiteY18" fmla="*/ 111531 h 3799313"/>
              <a:gd name="connsiteX19" fmla="*/ 4749554 w 6631620"/>
              <a:gd name="connsiteY19" fmla="*/ 13877 h 3799313"/>
              <a:gd name="connsiteX20" fmla="*/ 4767309 w 6631620"/>
              <a:gd name="connsiteY20" fmla="*/ 342351 h 3799313"/>
              <a:gd name="connsiteX21" fmla="*/ 4696288 w 6631620"/>
              <a:gd name="connsiteY21" fmla="*/ 821745 h 3799313"/>
              <a:gd name="connsiteX22" fmla="*/ 4705165 w 6631620"/>
              <a:gd name="connsiteY22" fmla="*/ 1079197 h 3799313"/>
              <a:gd name="connsiteX23" fmla="*/ 5122416 w 6631620"/>
              <a:gd name="connsiteY23" fmla="*/ 1904821 h 3799313"/>
              <a:gd name="connsiteX24" fmla="*/ 5681709 w 6631620"/>
              <a:gd name="connsiteY24" fmla="*/ 2588401 h 3799313"/>
              <a:gd name="connsiteX25" fmla="*/ 6223247 w 6631620"/>
              <a:gd name="connsiteY25" fmla="*/ 3360758 h 3799313"/>
              <a:gd name="connsiteX26" fmla="*/ 6498455 w 6631620"/>
              <a:gd name="connsiteY26" fmla="*/ 3742498 h 3799313"/>
              <a:gd name="connsiteX27" fmla="*/ 6631620 w 6631620"/>
              <a:gd name="connsiteY27" fmla="*/ 3032285 h 37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1620" h="3799313">
                <a:moveTo>
                  <a:pt x="0" y="3005652"/>
                </a:moveTo>
                <a:cubicBezTo>
                  <a:pt x="51047" y="3226114"/>
                  <a:pt x="102094" y="3446576"/>
                  <a:pt x="150921" y="3564945"/>
                </a:cubicBezTo>
                <a:cubicBezTo>
                  <a:pt x="199748" y="3683314"/>
                  <a:pt x="195309" y="3678875"/>
                  <a:pt x="292963" y="3715865"/>
                </a:cubicBezTo>
                <a:cubicBezTo>
                  <a:pt x="390617" y="3752855"/>
                  <a:pt x="572610" y="3775050"/>
                  <a:pt x="736847" y="3786887"/>
                </a:cubicBezTo>
                <a:cubicBezTo>
                  <a:pt x="901084" y="3798724"/>
                  <a:pt x="1133383" y="3807602"/>
                  <a:pt x="1278385" y="3786887"/>
                </a:cubicBezTo>
                <a:cubicBezTo>
                  <a:pt x="1423387" y="3766172"/>
                  <a:pt x="1479613" y="3776529"/>
                  <a:pt x="1606859" y="3662599"/>
                </a:cubicBezTo>
                <a:cubicBezTo>
                  <a:pt x="1734105" y="3548669"/>
                  <a:pt x="1890944" y="3286778"/>
                  <a:pt x="2041864" y="3103306"/>
                </a:cubicBezTo>
                <a:cubicBezTo>
                  <a:pt x="2192784" y="2919834"/>
                  <a:pt x="2349624" y="2757077"/>
                  <a:pt x="2512381" y="2561768"/>
                </a:cubicBezTo>
                <a:cubicBezTo>
                  <a:pt x="2675138" y="2366459"/>
                  <a:pt x="2815701" y="2171151"/>
                  <a:pt x="3018408" y="1931454"/>
                </a:cubicBezTo>
                <a:cubicBezTo>
                  <a:pt x="3221115" y="1691757"/>
                  <a:pt x="3565865" y="1314456"/>
                  <a:pt x="3728622" y="1123586"/>
                </a:cubicBezTo>
                <a:cubicBezTo>
                  <a:pt x="3891379" y="932716"/>
                  <a:pt x="3941686" y="886848"/>
                  <a:pt x="3994952" y="786234"/>
                </a:cubicBezTo>
                <a:cubicBezTo>
                  <a:pt x="4048218" y="685620"/>
                  <a:pt x="4039340" y="626436"/>
                  <a:pt x="4048218" y="519904"/>
                </a:cubicBezTo>
                <a:cubicBezTo>
                  <a:pt x="4057096" y="413372"/>
                  <a:pt x="4042300" y="226941"/>
                  <a:pt x="4048218" y="147042"/>
                </a:cubicBezTo>
                <a:cubicBezTo>
                  <a:pt x="4054136" y="67143"/>
                  <a:pt x="4061534" y="16836"/>
                  <a:pt x="4083728" y="40510"/>
                </a:cubicBezTo>
                <a:cubicBezTo>
                  <a:pt x="4105922" y="64184"/>
                  <a:pt x="4151791" y="207706"/>
                  <a:pt x="4181383" y="289085"/>
                </a:cubicBezTo>
                <a:cubicBezTo>
                  <a:pt x="4210975" y="370464"/>
                  <a:pt x="4233169" y="442965"/>
                  <a:pt x="4261282" y="528782"/>
                </a:cubicBezTo>
                <a:cubicBezTo>
                  <a:pt x="4289395" y="614599"/>
                  <a:pt x="4311589" y="798071"/>
                  <a:pt x="4350059" y="803989"/>
                </a:cubicBezTo>
                <a:cubicBezTo>
                  <a:pt x="4388529" y="809907"/>
                  <a:pt x="4441794" y="679702"/>
                  <a:pt x="4492101" y="564292"/>
                </a:cubicBezTo>
                <a:cubicBezTo>
                  <a:pt x="4542408" y="448882"/>
                  <a:pt x="4608990" y="203267"/>
                  <a:pt x="4651899" y="111531"/>
                </a:cubicBezTo>
                <a:cubicBezTo>
                  <a:pt x="4694808" y="19795"/>
                  <a:pt x="4730319" y="-24593"/>
                  <a:pt x="4749554" y="13877"/>
                </a:cubicBezTo>
                <a:cubicBezTo>
                  <a:pt x="4768789" y="52347"/>
                  <a:pt x="4776187" y="207706"/>
                  <a:pt x="4767309" y="342351"/>
                </a:cubicBezTo>
                <a:cubicBezTo>
                  <a:pt x="4758431" y="476996"/>
                  <a:pt x="4706645" y="698937"/>
                  <a:pt x="4696288" y="821745"/>
                </a:cubicBezTo>
                <a:cubicBezTo>
                  <a:pt x="4685931" y="944553"/>
                  <a:pt x="4634144" y="898684"/>
                  <a:pt x="4705165" y="1079197"/>
                </a:cubicBezTo>
                <a:cubicBezTo>
                  <a:pt x="4776186" y="1259710"/>
                  <a:pt x="4959659" y="1653287"/>
                  <a:pt x="5122416" y="1904821"/>
                </a:cubicBezTo>
                <a:cubicBezTo>
                  <a:pt x="5285173" y="2156355"/>
                  <a:pt x="5498237" y="2345745"/>
                  <a:pt x="5681709" y="2588401"/>
                </a:cubicBezTo>
                <a:cubicBezTo>
                  <a:pt x="5865181" y="2831057"/>
                  <a:pt x="6087123" y="3168409"/>
                  <a:pt x="6223247" y="3360758"/>
                </a:cubicBezTo>
                <a:cubicBezTo>
                  <a:pt x="6359371" y="3553107"/>
                  <a:pt x="6430393" y="3797243"/>
                  <a:pt x="6498455" y="3742498"/>
                </a:cubicBezTo>
                <a:cubicBezTo>
                  <a:pt x="6566517" y="3687753"/>
                  <a:pt x="6599068" y="3360019"/>
                  <a:pt x="6631620" y="303228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柱形 47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柱形 39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</a:t>
            </a:r>
            <a:r>
              <a:rPr lang="zh-CN" altLang="en-US" dirty="0" smtClean="0"/>
              <a:t>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1447059" y="2312125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83177"/>
              <a:gd name="adj4" fmla="val -205634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VLAN=100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strip_vlan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err="1" smtClean="0"/>
              <a:t>Encap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>
                <a:solidFill>
                  <a:schemeClr val="accent1"/>
                </a:solidFill>
              </a:rPr>
              <a:t>VNI = 5002,</a:t>
            </a:r>
          </a:p>
          <a:p>
            <a:pPr algn="ctr"/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3</a:t>
            </a:r>
            <a:endParaRPr lang="en-US" altLang="zh-CN" sz="1100" dirty="0" smtClean="0">
              <a:solidFill>
                <a:schemeClr val="accent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142121" y="3257723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5" name="椭圆 34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>
            <a:stCxn id="35" idx="4"/>
            <a:endCxn id="54" idx="0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39" name="直接连接符 38"/>
          <p:cNvCxnSpPr>
            <a:stCxn id="37" idx="2"/>
            <a:endCxn id="35" idx="7"/>
          </p:cNvCxnSpPr>
          <p:nvPr/>
        </p:nvCxnSpPr>
        <p:spPr>
          <a:xfrm flipH="1">
            <a:off x="5200783" y="3248718"/>
            <a:ext cx="1464944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8" name="圆柱形 37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爆炸形 2 42"/>
          <p:cNvSpPr/>
          <p:nvPr/>
        </p:nvSpPr>
        <p:spPr>
          <a:xfrm>
            <a:off x="5350066" y="5668312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5" name="任意多边形 44"/>
          <p:cNvSpPr/>
          <p:nvPr/>
        </p:nvSpPr>
        <p:spPr>
          <a:xfrm>
            <a:off x="2667832" y="2276562"/>
            <a:ext cx="6631620" cy="3799313"/>
          </a:xfrm>
          <a:custGeom>
            <a:avLst/>
            <a:gdLst>
              <a:gd name="connsiteX0" fmla="*/ 0 w 6631620"/>
              <a:gd name="connsiteY0" fmla="*/ 3005652 h 3799313"/>
              <a:gd name="connsiteX1" fmla="*/ 150921 w 6631620"/>
              <a:gd name="connsiteY1" fmla="*/ 3564945 h 3799313"/>
              <a:gd name="connsiteX2" fmla="*/ 292963 w 6631620"/>
              <a:gd name="connsiteY2" fmla="*/ 3715865 h 3799313"/>
              <a:gd name="connsiteX3" fmla="*/ 736847 w 6631620"/>
              <a:gd name="connsiteY3" fmla="*/ 3786887 h 3799313"/>
              <a:gd name="connsiteX4" fmla="*/ 1278385 w 6631620"/>
              <a:gd name="connsiteY4" fmla="*/ 3786887 h 3799313"/>
              <a:gd name="connsiteX5" fmla="*/ 1606859 w 6631620"/>
              <a:gd name="connsiteY5" fmla="*/ 3662599 h 3799313"/>
              <a:gd name="connsiteX6" fmla="*/ 2041864 w 6631620"/>
              <a:gd name="connsiteY6" fmla="*/ 3103306 h 3799313"/>
              <a:gd name="connsiteX7" fmla="*/ 2512381 w 6631620"/>
              <a:gd name="connsiteY7" fmla="*/ 2561768 h 3799313"/>
              <a:gd name="connsiteX8" fmla="*/ 3018408 w 6631620"/>
              <a:gd name="connsiteY8" fmla="*/ 1931454 h 3799313"/>
              <a:gd name="connsiteX9" fmla="*/ 3728622 w 6631620"/>
              <a:gd name="connsiteY9" fmla="*/ 1123586 h 3799313"/>
              <a:gd name="connsiteX10" fmla="*/ 3994952 w 6631620"/>
              <a:gd name="connsiteY10" fmla="*/ 786234 h 3799313"/>
              <a:gd name="connsiteX11" fmla="*/ 4048218 w 6631620"/>
              <a:gd name="connsiteY11" fmla="*/ 519904 h 3799313"/>
              <a:gd name="connsiteX12" fmla="*/ 4048218 w 6631620"/>
              <a:gd name="connsiteY12" fmla="*/ 147042 h 3799313"/>
              <a:gd name="connsiteX13" fmla="*/ 4083728 w 6631620"/>
              <a:gd name="connsiteY13" fmla="*/ 40510 h 3799313"/>
              <a:gd name="connsiteX14" fmla="*/ 4181383 w 6631620"/>
              <a:gd name="connsiteY14" fmla="*/ 289085 h 3799313"/>
              <a:gd name="connsiteX15" fmla="*/ 4261282 w 6631620"/>
              <a:gd name="connsiteY15" fmla="*/ 528782 h 3799313"/>
              <a:gd name="connsiteX16" fmla="*/ 4350059 w 6631620"/>
              <a:gd name="connsiteY16" fmla="*/ 803989 h 3799313"/>
              <a:gd name="connsiteX17" fmla="*/ 4492101 w 6631620"/>
              <a:gd name="connsiteY17" fmla="*/ 564292 h 3799313"/>
              <a:gd name="connsiteX18" fmla="*/ 4651899 w 6631620"/>
              <a:gd name="connsiteY18" fmla="*/ 111531 h 3799313"/>
              <a:gd name="connsiteX19" fmla="*/ 4749554 w 6631620"/>
              <a:gd name="connsiteY19" fmla="*/ 13877 h 3799313"/>
              <a:gd name="connsiteX20" fmla="*/ 4767309 w 6631620"/>
              <a:gd name="connsiteY20" fmla="*/ 342351 h 3799313"/>
              <a:gd name="connsiteX21" fmla="*/ 4696288 w 6631620"/>
              <a:gd name="connsiteY21" fmla="*/ 821745 h 3799313"/>
              <a:gd name="connsiteX22" fmla="*/ 4705165 w 6631620"/>
              <a:gd name="connsiteY22" fmla="*/ 1079197 h 3799313"/>
              <a:gd name="connsiteX23" fmla="*/ 5122416 w 6631620"/>
              <a:gd name="connsiteY23" fmla="*/ 1904821 h 3799313"/>
              <a:gd name="connsiteX24" fmla="*/ 5681709 w 6631620"/>
              <a:gd name="connsiteY24" fmla="*/ 2588401 h 3799313"/>
              <a:gd name="connsiteX25" fmla="*/ 6223247 w 6631620"/>
              <a:gd name="connsiteY25" fmla="*/ 3360758 h 3799313"/>
              <a:gd name="connsiteX26" fmla="*/ 6498455 w 6631620"/>
              <a:gd name="connsiteY26" fmla="*/ 3742498 h 3799313"/>
              <a:gd name="connsiteX27" fmla="*/ 6631620 w 6631620"/>
              <a:gd name="connsiteY27" fmla="*/ 3032285 h 37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1620" h="3799313">
                <a:moveTo>
                  <a:pt x="0" y="3005652"/>
                </a:moveTo>
                <a:cubicBezTo>
                  <a:pt x="51047" y="3226114"/>
                  <a:pt x="102094" y="3446576"/>
                  <a:pt x="150921" y="3564945"/>
                </a:cubicBezTo>
                <a:cubicBezTo>
                  <a:pt x="199748" y="3683314"/>
                  <a:pt x="195309" y="3678875"/>
                  <a:pt x="292963" y="3715865"/>
                </a:cubicBezTo>
                <a:cubicBezTo>
                  <a:pt x="390617" y="3752855"/>
                  <a:pt x="572610" y="3775050"/>
                  <a:pt x="736847" y="3786887"/>
                </a:cubicBezTo>
                <a:cubicBezTo>
                  <a:pt x="901084" y="3798724"/>
                  <a:pt x="1133383" y="3807602"/>
                  <a:pt x="1278385" y="3786887"/>
                </a:cubicBezTo>
                <a:cubicBezTo>
                  <a:pt x="1423387" y="3766172"/>
                  <a:pt x="1479613" y="3776529"/>
                  <a:pt x="1606859" y="3662599"/>
                </a:cubicBezTo>
                <a:cubicBezTo>
                  <a:pt x="1734105" y="3548669"/>
                  <a:pt x="1890944" y="3286778"/>
                  <a:pt x="2041864" y="3103306"/>
                </a:cubicBezTo>
                <a:cubicBezTo>
                  <a:pt x="2192784" y="2919834"/>
                  <a:pt x="2349624" y="2757077"/>
                  <a:pt x="2512381" y="2561768"/>
                </a:cubicBezTo>
                <a:cubicBezTo>
                  <a:pt x="2675138" y="2366459"/>
                  <a:pt x="2815701" y="2171151"/>
                  <a:pt x="3018408" y="1931454"/>
                </a:cubicBezTo>
                <a:cubicBezTo>
                  <a:pt x="3221115" y="1691757"/>
                  <a:pt x="3565865" y="1314456"/>
                  <a:pt x="3728622" y="1123586"/>
                </a:cubicBezTo>
                <a:cubicBezTo>
                  <a:pt x="3891379" y="932716"/>
                  <a:pt x="3941686" y="886848"/>
                  <a:pt x="3994952" y="786234"/>
                </a:cubicBezTo>
                <a:cubicBezTo>
                  <a:pt x="4048218" y="685620"/>
                  <a:pt x="4039340" y="626436"/>
                  <a:pt x="4048218" y="519904"/>
                </a:cubicBezTo>
                <a:cubicBezTo>
                  <a:pt x="4057096" y="413372"/>
                  <a:pt x="4042300" y="226941"/>
                  <a:pt x="4048218" y="147042"/>
                </a:cubicBezTo>
                <a:cubicBezTo>
                  <a:pt x="4054136" y="67143"/>
                  <a:pt x="4061534" y="16836"/>
                  <a:pt x="4083728" y="40510"/>
                </a:cubicBezTo>
                <a:cubicBezTo>
                  <a:pt x="4105922" y="64184"/>
                  <a:pt x="4151791" y="207706"/>
                  <a:pt x="4181383" y="289085"/>
                </a:cubicBezTo>
                <a:cubicBezTo>
                  <a:pt x="4210975" y="370464"/>
                  <a:pt x="4233169" y="442965"/>
                  <a:pt x="4261282" y="528782"/>
                </a:cubicBezTo>
                <a:cubicBezTo>
                  <a:pt x="4289395" y="614599"/>
                  <a:pt x="4311589" y="798071"/>
                  <a:pt x="4350059" y="803989"/>
                </a:cubicBezTo>
                <a:cubicBezTo>
                  <a:pt x="4388529" y="809907"/>
                  <a:pt x="4441794" y="679702"/>
                  <a:pt x="4492101" y="564292"/>
                </a:cubicBezTo>
                <a:cubicBezTo>
                  <a:pt x="4542408" y="448882"/>
                  <a:pt x="4608990" y="203267"/>
                  <a:pt x="4651899" y="111531"/>
                </a:cubicBezTo>
                <a:cubicBezTo>
                  <a:pt x="4694808" y="19795"/>
                  <a:pt x="4730319" y="-24593"/>
                  <a:pt x="4749554" y="13877"/>
                </a:cubicBezTo>
                <a:cubicBezTo>
                  <a:pt x="4768789" y="52347"/>
                  <a:pt x="4776187" y="207706"/>
                  <a:pt x="4767309" y="342351"/>
                </a:cubicBezTo>
                <a:cubicBezTo>
                  <a:pt x="4758431" y="476996"/>
                  <a:pt x="4706645" y="698937"/>
                  <a:pt x="4696288" y="821745"/>
                </a:cubicBezTo>
                <a:cubicBezTo>
                  <a:pt x="4685931" y="944553"/>
                  <a:pt x="4634144" y="898684"/>
                  <a:pt x="4705165" y="1079197"/>
                </a:cubicBezTo>
                <a:cubicBezTo>
                  <a:pt x="4776186" y="1259710"/>
                  <a:pt x="4959659" y="1653287"/>
                  <a:pt x="5122416" y="1904821"/>
                </a:cubicBezTo>
                <a:cubicBezTo>
                  <a:pt x="5285173" y="2156355"/>
                  <a:pt x="5498237" y="2345745"/>
                  <a:pt x="5681709" y="2588401"/>
                </a:cubicBezTo>
                <a:cubicBezTo>
                  <a:pt x="5865181" y="2831057"/>
                  <a:pt x="6087123" y="3168409"/>
                  <a:pt x="6223247" y="3360758"/>
                </a:cubicBezTo>
                <a:cubicBezTo>
                  <a:pt x="6359371" y="3553107"/>
                  <a:pt x="6430393" y="3797243"/>
                  <a:pt x="6498455" y="3742498"/>
                </a:cubicBezTo>
                <a:cubicBezTo>
                  <a:pt x="6566517" y="3687753"/>
                  <a:pt x="6599068" y="3360019"/>
                  <a:pt x="6631620" y="303228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柱形 47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柱形 40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</a:t>
            </a:r>
            <a:r>
              <a:rPr lang="zh-CN" altLang="en-US" dirty="0" smtClean="0"/>
              <a:t>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1447059" y="2312125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304983"/>
              <a:gd name="adj4" fmla="val -299472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/>
              <a:t>VNI = 5002,</a:t>
            </a:r>
          </a:p>
          <a:p>
            <a:pPr algn="ctr"/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src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4</a:t>
            </a:r>
          </a:p>
          <a:p>
            <a:pPr algn="ctr"/>
            <a:r>
              <a:rPr lang="en-US" altLang="zh-CN" sz="1100" dirty="0" smtClean="0"/>
              <a:t>Action: Output=10.1.1.1</a:t>
            </a:r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917171" y="5857738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5" name="椭圆 34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>
            <a:stCxn id="35" idx="4"/>
            <a:endCxn id="54" idx="0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39" name="直接连接符 38"/>
          <p:cNvCxnSpPr>
            <a:stCxn id="37" idx="2"/>
            <a:endCxn id="35" idx="7"/>
          </p:cNvCxnSpPr>
          <p:nvPr/>
        </p:nvCxnSpPr>
        <p:spPr>
          <a:xfrm flipH="1">
            <a:off x="5200783" y="3248718"/>
            <a:ext cx="1464944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0" name="圆柱形 39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爆炸形 2 43"/>
          <p:cNvSpPr/>
          <p:nvPr/>
        </p:nvSpPr>
        <p:spPr>
          <a:xfrm>
            <a:off x="5350066" y="5668312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2667832" y="2276562"/>
            <a:ext cx="6631620" cy="3799313"/>
          </a:xfrm>
          <a:custGeom>
            <a:avLst/>
            <a:gdLst>
              <a:gd name="connsiteX0" fmla="*/ 0 w 6631620"/>
              <a:gd name="connsiteY0" fmla="*/ 3005652 h 3799313"/>
              <a:gd name="connsiteX1" fmla="*/ 150921 w 6631620"/>
              <a:gd name="connsiteY1" fmla="*/ 3564945 h 3799313"/>
              <a:gd name="connsiteX2" fmla="*/ 292963 w 6631620"/>
              <a:gd name="connsiteY2" fmla="*/ 3715865 h 3799313"/>
              <a:gd name="connsiteX3" fmla="*/ 736847 w 6631620"/>
              <a:gd name="connsiteY3" fmla="*/ 3786887 h 3799313"/>
              <a:gd name="connsiteX4" fmla="*/ 1278385 w 6631620"/>
              <a:gd name="connsiteY4" fmla="*/ 3786887 h 3799313"/>
              <a:gd name="connsiteX5" fmla="*/ 1606859 w 6631620"/>
              <a:gd name="connsiteY5" fmla="*/ 3662599 h 3799313"/>
              <a:gd name="connsiteX6" fmla="*/ 2041864 w 6631620"/>
              <a:gd name="connsiteY6" fmla="*/ 3103306 h 3799313"/>
              <a:gd name="connsiteX7" fmla="*/ 2512381 w 6631620"/>
              <a:gd name="connsiteY7" fmla="*/ 2561768 h 3799313"/>
              <a:gd name="connsiteX8" fmla="*/ 3018408 w 6631620"/>
              <a:gd name="connsiteY8" fmla="*/ 1931454 h 3799313"/>
              <a:gd name="connsiteX9" fmla="*/ 3728622 w 6631620"/>
              <a:gd name="connsiteY9" fmla="*/ 1123586 h 3799313"/>
              <a:gd name="connsiteX10" fmla="*/ 3994952 w 6631620"/>
              <a:gd name="connsiteY10" fmla="*/ 786234 h 3799313"/>
              <a:gd name="connsiteX11" fmla="*/ 4048218 w 6631620"/>
              <a:gd name="connsiteY11" fmla="*/ 519904 h 3799313"/>
              <a:gd name="connsiteX12" fmla="*/ 4048218 w 6631620"/>
              <a:gd name="connsiteY12" fmla="*/ 147042 h 3799313"/>
              <a:gd name="connsiteX13" fmla="*/ 4083728 w 6631620"/>
              <a:gd name="connsiteY13" fmla="*/ 40510 h 3799313"/>
              <a:gd name="connsiteX14" fmla="*/ 4181383 w 6631620"/>
              <a:gd name="connsiteY14" fmla="*/ 289085 h 3799313"/>
              <a:gd name="connsiteX15" fmla="*/ 4261282 w 6631620"/>
              <a:gd name="connsiteY15" fmla="*/ 528782 h 3799313"/>
              <a:gd name="connsiteX16" fmla="*/ 4350059 w 6631620"/>
              <a:gd name="connsiteY16" fmla="*/ 803989 h 3799313"/>
              <a:gd name="connsiteX17" fmla="*/ 4492101 w 6631620"/>
              <a:gd name="connsiteY17" fmla="*/ 564292 h 3799313"/>
              <a:gd name="connsiteX18" fmla="*/ 4651899 w 6631620"/>
              <a:gd name="connsiteY18" fmla="*/ 111531 h 3799313"/>
              <a:gd name="connsiteX19" fmla="*/ 4749554 w 6631620"/>
              <a:gd name="connsiteY19" fmla="*/ 13877 h 3799313"/>
              <a:gd name="connsiteX20" fmla="*/ 4767309 w 6631620"/>
              <a:gd name="connsiteY20" fmla="*/ 342351 h 3799313"/>
              <a:gd name="connsiteX21" fmla="*/ 4696288 w 6631620"/>
              <a:gd name="connsiteY21" fmla="*/ 821745 h 3799313"/>
              <a:gd name="connsiteX22" fmla="*/ 4705165 w 6631620"/>
              <a:gd name="connsiteY22" fmla="*/ 1079197 h 3799313"/>
              <a:gd name="connsiteX23" fmla="*/ 5122416 w 6631620"/>
              <a:gd name="connsiteY23" fmla="*/ 1904821 h 3799313"/>
              <a:gd name="connsiteX24" fmla="*/ 5681709 w 6631620"/>
              <a:gd name="connsiteY24" fmla="*/ 2588401 h 3799313"/>
              <a:gd name="connsiteX25" fmla="*/ 6223247 w 6631620"/>
              <a:gd name="connsiteY25" fmla="*/ 3360758 h 3799313"/>
              <a:gd name="connsiteX26" fmla="*/ 6498455 w 6631620"/>
              <a:gd name="connsiteY26" fmla="*/ 3742498 h 3799313"/>
              <a:gd name="connsiteX27" fmla="*/ 6631620 w 6631620"/>
              <a:gd name="connsiteY27" fmla="*/ 3032285 h 37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1620" h="3799313">
                <a:moveTo>
                  <a:pt x="0" y="3005652"/>
                </a:moveTo>
                <a:cubicBezTo>
                  <a:pt x="51047" y="3226114"/>
                  <a:pt x="102094" y="3446576"/>
                  <a:pt x="150921" y="3564945"/>
                </a:cubicBezTo>
                <a:cubicBezTo>
                  <a:pt x="199748" y="3683314"/>
                  <a:pt x="195309" y="3678875"/>
                  <a:pt x="292963" y="3715865"/>
                </a:cubicBezTo>
                <a:cubicBezTo>
                  <a:pt x="390617" y="3752855"/>
                  <a:pt x="572610" y="3775050"/>
                  <a:pt x="736847" y="3786887"/>
                </a:cubicBezTo>
                <a:cubicBezTo>
                  <a:pt x="901084" y="3798724"/>
                  <a:pt x="1133383" y="3807602"/>
                  <a:pt x="1278385" y="3786887"/>
                </a:cubicBezTo>
                <a:cubicBezTo>
                  <a:pt x="1423387" y="3766172"/>
                  <a:pt x="1479613" y="3776529"/>
                  <a:pt x="1606859" y="3662599"/>
                </a:cubicBezTo>
                <a:cubicBezTo>
                  <a:pt x="1734105" y="3548669"/>
                  <a:pt x="1890944" y="3286778"/>
                  <a:pt x="2041864" y="3103306"/>
                </a:cubicBezTo>
                <a:cubicBezTo>
                  <a:pt x="2192784" y="2919834"/>
                  <a:pt x="2349624" y="2757077"/>
                  <a:pt x="2512381" y="2561768"/>
                </a:cubicBezTo>
                <a:cubicBezTo>
                  <a:pt x="2675138" y="2366459"/>
                  <a:pt x="2815701" y="2171151"/>
                  <a:pt x="3018408" y="1931454"/>
                </a:cubicBezTo>
                <a:cubicBezTo>
                  <a:pt x="3221115" y="1691757"/>
                  <a:pt x="3565865" y="1314456"/>
                  <a:pt x="3728622" y="1123586"/>
                </a:cubicBezTo>
                <a:cubicBezTo>
                  <a:pt x="3891379" y="932716"/>
                  <a:pt x="3941686" y="886848"/>
                  <a:pt x="3994952" y="786234"/>
                </a:cubicBezTo>
                <a:cubicBezTo>
                  <a:pt x="4048218" y="685620"/>
                  <a:pt x="4039340" y="626436"/>
                  <a:pt x="4048218" y="519904"/>
                </a:cubicBezTo>
                <a:cubicBezTo>
                  <a:pt x="4057096" y="413372"/>
                  <a:pt x="4042300" y="226941"/>
                  <a:pt x="4048218" y="147042"/>
                </a:cubicBezTo>
                <a:cubicBezTo>
                  <a:pt x="4054136" y="67143"/>
                  <a:pt x="4061534" y="16836"/>
                  <a:pt x="4083728" y="40510"/>
                </a:cubicBezTo>
                <a:cubicBezTo>
                  <a:pt x="4105922" y="64184"/>
                  <a:pt x="4151791" y="207706"/>
                  <a:pt x="4181383" y="289085"/>
                </a:cubicBezTo>
                <a:cubicBezTo>
                  <a:pt x="4210975" y="370464"/>
                  <a:pt x="4233169" y="442965"/>
                  <a:pt x="4261282" y="528782"/>
                </a:cubicBezTo>
                <a:cubicBezTo>
                  <a:pt x="4289395" y="614599"/>
                  <a:pt x="4311589" y="798071"/>
                  <a:pt x="4350059" y="803989"/>
                </a:cubicBezTo>
                <a:cubicBezTo>
                  <a:pt x="4388529" y="809907"/>
                  <a:pt x="4441794" y="679702"/>
                  <a:pt x="4492101" y="564292"/>
                </a:cubicBezTo>
                <a:cubicBezTo>
                  <a:pt x="4542408" y="448882"/>
                  <a:pt x="4608990" y="203267"/>
                  <a:pt x="4651899" y="111531"/>
                </a:cubicBezTo>
                <a:cubicBezTo>
                  <a:pt x="4694808" y="19795"/>
                  <a:pt x="4730319" y="-24593"/>
                  <a:pt x="4749554" y="13877"/>
                </a:cubicBezTo>
                <a:cubicBezTo>
                  <a:pt x="4768789" y="52347"/>
                  <a:pt x="4776187" y="207706"/>
                  <a:pt x="4767309" y="342351"/>
                </a:cubicBezTo>
                <a:cubicBezTo>
                  <a:pt x="4758431" y="476996"/>
                  <a:pt x="4706645" y="698937"/>
                  <a:pt x="4696288" y="821745"/>
                </a:cubicBezTo>
                <a:cubicBezTo>
                  <a:pt x="4685931" y="944553"/>
                  <a:pt x="4634144" y="898684"/>
                  <a:pt x="4705165" y="1079197"/>
                </a:cubicBezTo>
                <a:cubicBezTo>
                  <a:pt x="4776186" y="1259710"/>
                  <a:pt x="4959659" y="1653287"/>
                  <a:pt x="5122416" y="1904821"/>
                </a:cubicBezTo>
                <a:cubicBezTo>
                  <a:pt x="5285173" y="2156355"/>
                  <a:pt x="5498237" y="2345745"/>
                  <a:pt x="5681709" y="2588401"/>
                </a:cubicBezTo>
                <a:cubicBezTo>
                  <a:pt x="5865181" y="2831057"/>
                  <a:pt x="6087123" y="3168409"/>
                  <a:pt x="6223247" y="3360758"/>
                </a:cubicBezTo>
                <a:cubicBezTo>
                  <a:pt x="6359371" y="3553107"/>
                  <a:pt x="6430393" y="3797243"/>
                  <a:pt x="6498455" y="3742498"/>
                </a:cubicBezTo>
                <a:cubicBezTo>
                  <a:pt x="6566517" y="3687753"/>
                  <a:pt x="6599068" y="3360019"/>
                  <a:pt x="6631620" y="303228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9" name="圆柱形 48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单节点故障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0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圆柱形 62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柱形 58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</a:t>
            </a:r>
            <a:r>
              <a:rPr lang="zh-CN" altLang="en-US" dirty="0" smtClean="0"/>
              <a:t>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641969" y="5611005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57" name="线形标注 1 56"/>
          <p:cNvSpPr/>
          <p:nvPr/>
        </p:nvSpPr>
        <p:spPr>
          <a:xfrm flipH="1">
            <a:off x="115408" y="2929634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226766"/>
              <a:gd name="adj4" fmla="val -40592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ip</a:t>
            </a:r>
            <a:r>
              <a:rPr lang="en-US" altLang="zh-CN" sz="1100" dirty="0" smtClean="0"/>
              <a:t>=10.1.1.1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Encap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>
                <a:solidFill>
                  <a:schemeClr val="accent1"/>
                </a:solidFill>
              </a:rPr>
              <a:t>VNI = 5001,</a:t>
            </a:r>
          </a:p>
          <a:p>
            <a:pPr algn="ctr"/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2</a:t>
            </a:r>
            <a:endParaRPr lang="en-US" altLang="zh-CN" sz="1100" dirty="0" smtClean="0">
              <a:solidFill>
                <a:schemeClr val="accent1"/>
              </a:solidFill>
            </a:endParaRPr>
          </a:p>
        </p:txBody>
      </p:sp>
      <p:sp>
        <p:nvSpPr>
          <p:cNvPr id="58" name="圆柱形 57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61" name="直接连接符 60"/>
          <p:cNvCxnSpPr>
            <a:stCxn id="60" idx="4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62" name="直接连接符 61"/>
          <p:cNvCxnSpPr>
            <a:endCxn id="60" idx="7"/>
          </p:cNvCxnSpPr>
          <p:nvPr/>
        </p:nvCxnSpPr>
        <p:spPr>
          <a:xfrm flipH="1">
            <a:off x="5200783" y="3248718"/>
            <a:ext cx="1464945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2" name="爆炸形 2 21"/>
          <p:cNvSpPr/>
          <p:nvPr/>
        </p:nvSpPr>
        <p:spPr>
          <a:xfrm>
            <a:off x="6483610" y="5744170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/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12" name="任意多边形 11"/>
          <p:cNvSpPr/>
          <p:nvPr/>
        </p:nvSpPr>
        <p:spPr>
          <a:xfrm>
            <a:off x="2649161" y="2275736"/>
            <a:ext cx="6679402" cy="3873823"/>
          </a:xfrm>
          <a:custGeom>
            <a:avLst/>
            <a:gdLst>
              <a:gd name="connsiteX0" fmla="*/ 8314 w 6679402"/>
              <a:gd name="connsiteY0" fmla="*/ 2934439 h 3873823"/>
              <a:gd name="connsiteX1" fmla="*/ 351214 w 6679402"/>
              <a:gd name="connsiteY1" fmla="*/ 3705964 h 3873823"/>
              <a:gd name="connsiteX2" fmla="*/ 2294314 w 6679402"/>
              <a:gd name="connsiteY2" fmla="*/ 3801214 h 3873823"/>
              <a:gd name="connsiteX3" fmla="*/ 2646739 w 6679402"/>
              <a:gd name="connsiteY3" fmla="*/ 3648814 h 3873823"/>
              <a:gd name="connsiteX4" fmla="*/ 2684839 w 6679402"/>
              <a:gd name="connsiteY4" fmla="*/ 2486764 h 3873823"/>
              <a:gd name="connsiteX5" fmla="*/ 4037389 w 6679402"/>
              <a:gd name="connsiteY5" fmla="*/ 857989 h 3873823"/>
              <a:gd name="connsiteX6" fmla="*/ 4085014 w 6679402"/>
              <a:gd name="connsiteY6" fmla="*/ 739 h 3873823"/>
              <a:gd name="connsiteX7" fmla="*/ 4418389 w 6679402"/>
              <a:gd name="connsiteY7" fmla="*/ 696064 h 3873823"/>
              <a:gd name="connsiteX8" fmla="*/ 4675564 w 6679402"/>
              <a:gd name="connsiteY8" fmla="*/ 10264 h 3873823"/>
              <a:gd name="connsiteX9" fmla="*/ 4675564 w 6679402"/>
              <a:gd name="connsiteY9" fmla="*/ 1086589 h 3873823"/>
              <a:gd name="connsiteX10" fmla="*/ 6437689 w 6679402"/>
              <a:gd name="connsiteY10" fmla="*/ 3772639 h 3873823"/>
              <a:gd name="connsiteX11" fmla="*/ 6618664 w 6679402"/>
              <a:gd name="connsiteY11" fmla="*/ 3048739 h 387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79402" h="3873823">
                <a:moveTo>
                  <a:pt x="8314" y="2934439"/>
                </a:moveTo>
                <a:cubicBezTo>
                  <a:pt x="-10736" y="3247970"/>
                  <a:pt x="-29786" y="3561502"/>
                  <a:pt x="351214" y="3705964"/>
                </a:cubicBezTo>
                <a:cubicBezTo>
                  <a:pt x="732214" y="3850427"/>
                  <a:pt x="1911727" y="3810739"/>
                  <a:pt x="2294314" y="3801214"/>
                </a:cubicBezTo>
                <a:cubicBezTo>
                  <a:pt x="2676901" y="3791689"/>
                  <a:pt x="2581652" y="3867889"/>
                  <a:pt x="2646739" y="3648814"/>
                </a:cubicBezTo>
                <a:cubicBezTo>
                  <a:pt x="2711826" y="3429739"/>
                  <a:pt x="2453064" y="2951902"/>
                  <a:pt x="2684839" y="2486764"/>
                </a:cubicBezTo>
                <a:cubicBezTo>
                  <a:pt x="2916614" y="2021626"/>
                  <a:pt x="3804027" y="1272326"/>
                  <a:pt x="4037389" y="857989"/>
                </a:cubicBezTo>
                <a:cubicBezTo>
                  <a:pt x="4270752" y="443651"/>
                  <a:pt x="4021514" y="27726"/>
                  <a:pt x="4085014" y="739"/>
                </a:cubicBezTo>
                <a:cubicBezTo>
                  <a:pt x="4148514" y="-26248"/>
                  <a:pt x="4319964" y="694476"/>
                  <a:pt x="4418389" y="696064"/>
                </a:cubicBezTo>
                <a:cubicBezTo>
                  <a:pt x="4516814" y="697651"/>
                  <a:pt x="4632702" y="-54823"/>
                  <a:pt x="4675564" y="10264"/>
                </a:cubicBezTo>
                <a:cubicBezTo>
                  <a:pt x="4718426" y="75351"/>
                  <a:pt x="4381877" y="459527"/>
                  <a:pt x="4675564" y="1086589"/>
                </a:cubicBezTo>
                <a:cubicBezTo>
                  <a:pt x="4969251" y="1713651"/>
                  <a:pt x="6113839" y="3445614"/>
                  <a:pt x="6437689" y="3772639"/>
                </a:cubicBezTo>
                <a:cubicBezTo>
                  <a:pt x="6761539" y="4099664"/>
                  <a:pt x="6690101" y="3574201"/>
                  <a:pt x="6618664" y="3048739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柱形 44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</a:t>
            </a:r>
            <a:r>
              <a:rPr lang="zh-CN" altLang="en-US" dirty="0" smtClean="0"/>
              <a:t>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1447059" y="2312125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301716"/>
              <a:gd name="adj4" fmla="val -104256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2,</a:t>
            </a:r>
          </a:p>
          <a:p>
            <a:pPr algn="ctr"/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/>
              <a:t>VNI = 5001,</a:t>
            </a:r>
          </a:p>
          <a:p>
            <a:pPr algn="ctr"/>
            <a:r>
              <a:rPr lang="en-US" altLang="zh-CN" sz="1100" dirty="0" smtClean="0"/>
              <a:t>Action: </a:t>
            </a:r>
          </a:p>
          <a:p>
            <a:pPr marL="228600" indent="-228600" algn="ctr">
              <a:buAutoNum type="arabicParenBoth"/>
            </a:pPr>
            <a:r>
              <a:rPr lang="en-US" altLang="zh-CN" sz="1100" dirty="0" smtClean="0"/>
              <a:t>Primary Output=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2</a:t>
            </a:r>
          </a:p>
          <a:p>
            <a:pPr marL="228600" indent="-228600" algn="ctr">
              <a:buAutoNum type="arabicParenBoth"/>
            </a:pPr>
            <a:r>
              <a:rPr lang="en-US" altLang="zh-CN" sz="1100" dirty="0" smtClean="0"/>
              <a:t>Modify </a:t>
            </a:r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4, output=sw3</a:t>
            </a:r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199420" y="5813676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5" name="椭圆 34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>
            <a:stCxn id="35" idx="4"/>
            <a:endCxn id="54" idx="0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39" name="直接连接符 38"/>
          <p:cNvCxnSpPr>
            <a:stCxn id="37" idx="2"/>
            <a:endCxn id="35" idx="7"/>
          </p:cNvCxnSpPr>
          <p:nvPr/>
        </p:nvCxnSpPr>
        <p:spPr>
          <a:xfrm flipH="1">
            <a:off x="5200783" y="3248718"/>
            <a:ext cx="1464944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4" name="圆柱形 43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53" idx="1"/>
            <a:endCxn id="35" idx="5"/>
          </p:cNvCxnSpPr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59" name="圆柱形 58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爆炸形 2 42"/>
          <p:cNvSpPr/>
          <p:nvPr/>
        </p:nvSpPr>
        <p:spPr>
          <a:xfrm>
            <a:off x="6483610" y="5744170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649161" y="2275736"/>
            <a:ext cx="6679402" cy="3873823"/>
          </a:xfrm>
          <a:custGeom>
            <a:avLst/>
            <a:gdLst>
              <a:gd name="connsiteX0" fmla="*/ 8314 w 6679402"/>
              <a:gd name="connsiteY0" fmla="*/ 2934439 h 3873823"/>
              <a:gd name="connsiteX1" fmla="*/ 351214 w 6679402"/>
              <a:gd name="connsiteY1" fmla="*/ 3705964 h 3873823"/>
              <a:gd name="connsiteX2" fmla="*/ 2294314 w 6679402"/>
              <a:gd name="connsiteY2" fmla="*/ 3801214 h 3873823"/>
              <a:gd name="connsiteX3" fmla="*/ 2646739 w 6679402"/>
              <a:gd name="connsiteY3" fmla="*/ 3648814 h 3873823"/>
              <a:gd name="connsiteX4" fmla="*/ 2684839 w 6679402"/>
              <a:gd name="connsiteY4" fmla="*/ 2486764 h 3873823"/>
              <a:gd name="connsiteX5" fmla="*/ 4037389 w 6679402"/>
              <a:gd name="connsiteY5" fmla="*/ 857989 h 3873823"/>
              <a:gd name="connsiteX6" fmla="*/ 4085014 w 6679402"/>
              <a:gd name="connsiteY6" fmla="*/ 739 h 3873823"/>
              <a:gd name="connsiteX7" fmla="*/ 4418389 w 6679402"/>
              <a:gd name="connsiteY7" fmla="*/ 696064 h 3873823"/>
              <a:gd name="connsiteX8" fmla="*/ 4675564 w 6679402"/>
              <a:gd name="connsiteY8" fmla="*/ 10264 h 3873823"/>
              <a:gd name="connsiteX9" fmla="*/ 4675564 w 6679402"/>
              <a:gd name="connsiteY9" fmla="*/ 1086589 h 3873823"/>
              <a:gd name="connsiteX10" fmla="*/ 6437689 w 6679402"/>
              <a:gd name="connsiteY10" fmla="*/ 3772639 h 3873823"/>
              <a:gd name="connsiteX11" fmla="*/ 6618664 w 6679402"/>
              <a:gd name="connsiteY11" fmla="*/ 3048739 h 387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79402" h="3873823">
                <a:moveTo>
                  <a:pt x="8314" y="2934439"/>
                </a:moveTo>
                <a:cubicBezTo>
                  <a:pt x="-10736" y="3247970"/>
                  <a:pt x="-29786" y="3561502"/>
                  <a:pt x="351214" y="3705964"/>
                </a:cubicBezTo>
                <a:cubicBezTo>
                  <a:pt x="732214" y="3850427"/>
                  <a:pt x="1911727" y="3810739"/>
                  <a:pt x="2294314" y="3801214"/>
                </a:cubicBezTo>
                <a:cubicBezTo>
                  <a:pt x="2676901" y="3791689"/>
                  <a:pt x="2581652" y="3867889"/>
                  <a:pt x="2646739" y="3648814"/>
                </a:cubicBezTo>
                <a:cubicBezTo>
                  <a:pt x="2711826" y="3429739"/>
                  <a:pt x="2453064" y="2951902"/>
                  <a:pt x="2684839" y="2486764"/>
                </a:cubicBezTo>
                <a:cubicBezTo>
                  <a:pt x="2916614" y="2021626"/>
                  <a:pt x="3804027" y="1272326"/>
                  <a:pt x="4037389" y="857989"/>
                </a:cubicBezTo>
                <a:cubicBezTo>
                  <a:pt x="4270752" y="443651"/>
                  <a:pt x="4021514" y="27726"/>
                  <a:pt x="4085014" y="739"/>
                </a:cubicBezTo>
                <a:cubicBezTo>
                  <a:pt x="4148514" y="-26248"/>
                  <a:pt x="4319964" y="694476"/>
                  <a:pt x="4418389" y="696064"/>
                </a:cubicBezTo>
                <a:cubicBezTo>
                  <a:pt x="4516814" y="697651"/>
                  <a:pt x="4632702" y="-54823"/>
                  <a:pt x="4675564" y="10264"/>
                </a:cubicBezTo>
                <a:cubicBezTo>
                  <a:pt x="4718426" y="75351"/>
                  <a:pt x="4381877" y="459527"/>
                  <a:pt x="4675564" y="1086589"/>
                </a:cubicBezTo>
                <a:cubicBezTo>
                  <a:pt x="4969251" y="1713651"/>
                  <a:pt x="6113839" y="3445614"/>
                  <a:pt x="6437689" y="3772639"/>
                </a:cubicBezTo>
                <a:cubicBezTo>
                  <a:pt x="6761539" y="4099664"/>
                  <a:pt x="6690101" y="3574201"/>
                  <a:pt x="6618664" y="3048739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柱形 39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</a:t>
            </a:r>
            <a:r>
              <a:rPr lang="zh-CN" altLang="en-US" dirty="0" smtClean="0"/>
              <a:t>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1447059" y="2312125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68892"/>
              <a:gd name="adj4" fmla="val -165000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/>
              <a:t>VNI = 5001,</a:t>
            </a:r>
          </a:p>
          <a:p>
            <a:pPr algn="ctr"/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src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1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push_vlan</a:t>
            </a:r>
            <a:r>
              <a:rPr lang="en-US" altLang="zh-CN" sz="1100" dirty="0" smtClean="0"/>
              <a:t>=100,</a:t>
            </a:r>
          </a:p>
          <a:p>
            <a:pPr algn="ctr"/>
            <a:r>
              <a:rPr lang="en-US" altLang="zh-CN" sz="1100" dirty="0" smtClean="0"/>
              <a:t>Output=red</a:t>
            </a:r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417152" y="3011125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5" name="椭圆 34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>
            <a:stCxn id="35" idx="4"/>
            <a:endCxn id="54" idx="0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39" name="直接连接符 38"/>
          <p:cNvCxnSpPr>
            <a:stCxn id="37" idx="2"/>
            <a:endCxn id="35" idx="7"/>
          </p:cNvCxnSpPr>
          <p:nvPr/>
        </p:nvCxnSpPr>
        <p:spPr>
          <a:xfrm flipH="1">
            <a:off x="5200783" y="3248718"/>
            <a:ext cx="1464944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8" name="圆柱形 37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9" name="圆柱形 48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爆炸形 2 43"/>
          <p:cNvSpPr/>
          <p:nvPr/>
        </p:nvSpPr>
        <p:spPr>
          <a:xfrm>
            <a:off x="6483610" y="5744170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649161" y="2275736"/>
            <a:ext cx="6679402" cy="3873823"/>
          </a:xfrm>
          <a:custGeom>
            <a:avLst/>
            <a:gdLst>
              <a:gd name="connsiteX0" fmla="*/ 8314 w 6679402"/>
              <a:gd name="connsiteY0" fmla="*/ 2934439 h 3873823"/>
              <a:gd name="connsiteX1" fmla="*/ 351214 w 6679402"/>
              <a:gd name="connsiteY1" fmla="*/ 3705964 h 3873823"/>
              <a:gd name="connsiteX2" fmla="*/ 2294314 w 6679402"/>
              <a:gd name="connsiteY2" fmla="*/ 3801214 h 3873823"/>
              <a:gd name="connsiteX3" fmla="*/ 2646739 w 6679402"/>
              <a:gd name="connsiteY3" fmla="*/ 3648814 h 3873823"/>
              <a:gd name="connsiteX4" fmla="*/ 2684839 w 6679402"/>
              <a:gd name="connsiteY4" fmla="*/ 2486764 h 3873823"/>
              <a:gd name="connsiteX5" fmla="*/ 4037389 w 6679402"/>
              <a:gd name="connsiteY5" fmla="*/ 857989 h 3873823"/>
              <a:gd name="connsiteX6" fmla="*/ 4085014 w 6679402"/>
              <a:gd name="connsiteY6" fmla="*/ 739 h 3873823"/>
              <a:gd name="connsiteX7" fmla="*/ 4418389 w 6679402"/>
              <a:gd name="connsiteY7" fmla="*/ 696064 h 3873823"/>
              <a:gd name="connsiteX8" fmla="*/ 4675564 w 6679402"/>
              <a:gd name="connsiteY8" fmla="*/ 10264 h 3873823"/>
              <a:gd name="connsiteX9" fmla="*/ 4675564 w 6679402"/>
              <a:gd name="connsiteY9" fmla="*/ 1086589 h 3873823"/>
              <a:gd name="connsiteX10" fmla="*/ 6437689 w 6679402"/>
              <a:gd name="connsiteY10" fmla="*/ 3772639 h 3873823"/>
              <a:gd name="connsiteX11" fmla="*/ 6618664 w 6679402"/>
              <a:gd name="connsiteY11" fmla="*/ 3048739 h 387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79402" h="3873823">
                <a:moveTo>
                  <a:pt x="8314" y="2934439"/>
                </a:moveTo>
                <a:cubicBezTo>
                  <a:pt x="-10736" y="3247970"/>
                  <a:pt x="-29786" y="3561502"/>
                  <a:pt x="351214" y="3705964"/>
                </a:cubicBezTo>
                <a:cubicBezTo>
                  <a:pt x="732214" y="3850427"/>
                  <a:pt x="1911727" y="3810739"/>
                  <a:pt x="2294314" y="3801214"/>
                </a:cubicBezTo>
                <a:cubicBezTo>
                  <a:pt x="2676901" y="3791689"/>
                  <a:pt x="2581652" y="3867889"/>
                  <a:pt x="2646739" y="3648814"/>
                </a:cubicBezTo>
                <a:cubicBezTo>
                  <a:pt x="2711826" y="3429739"/>
                  <a:pt x="2453064" y="2951902"/>
                  <a:pt x="2684839" y="2486764"/>
                </a:cubicBezTo>
                <a:cubicBezTo>
                  <a:pt x="2916614" y="2021626"/>
                  <a:pt x="3804027" y="1272326"/>
                  <a:pt x="4037389" y="857989"/>
                </a:cubicBezTo>
                <a:cubicBezTo>
                  <a:pt x="4270752" y="443651"/>
                  <a:pt x="4021514" y="27726"/>
                  <a:pt x="4085014" y="739"/>
                </a:cubicBezTo>
                <a:cubicBezTo>
                  <a:pt x="4148514" y="-26248"/>
                  <a:pt x="4319964" y="694476"/>
                  <a:pt x="4418389" y="696064"/>
                </a:cubicBezTo>
                <a:cubicBezTo>
                  <a:pt x="4516814" y="697651"/>
                  <a:pt x="4632702" y="-54823"/>
                  <a:pt x="4675564" y="10264"/>
                </a:cubicBezTo>
                <a:cubicBezTo>
                  <a:pt x="4718426" y="75351"/>
                  <a:pt x="4381877" y="459527"/>
                  <a:pt x="4675564" y="1086589"/>
                </a:cubicBezTo>
                <a:cubicBezTo>
                  <a:pt x="4969251" y="1713651"/>
                  <a:pt x="6113839" y="3445614"/>
                  <a:pt x="6437689" y="3772639"/>
                </a:cubicBezTo>
                <a:cubicBezTo>
                  <a:pt x="6761539" y="4099664"/>
                  <a:pt x="6690101" y="3574201"/>
                  <a:pt x="6618664" y="3048739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2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Core or </a:t>
            </a:r>
            <a:r>
              <a:rPr lang="en-US" altLang="zh-CN" dirty="0" err="1" smtClean="0"/>
              <a:t>Agg</a:t>
            </a:r>
            <a:r>
              <a:rPr lang="zh-CN" altLang="en-US" dirty="0"/>
              <a:t> 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单节点故障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由于大部分</a:t>
            </a:r>
            <a:r>
              <a:rPr lang="en-US" altLang="zh-CN" dirty="0" smtClean="0"/>
              <a:t>VNF</a:t>
            </a:r>
            <a:r>
              <a:rPr lang="zh-CN" altLang="en-US" dirty="0" smtClean="0"/>
              <a:t>都是有状态的，为了保证</a:t>
            </a:r>
            <a:r>
              <a:rPr lang="en-US" altLang="zh-CN" dirty="0" smtClean="0"/>
              <a:t>SFC</a:t>
            </a:r>
            <a:r>
              <a:rPr lang="zh-CN" altLang="en-US" dirty="0" smtClean="0"/>
              <a:t>状态</a:t>
            </a:r>
            <a:r>
              <a:rPr lang="zh-CN" altLang="en-US" dirty="0" smtClean="0"/>
              <a:t>正确性。</a:t>
            </a:r>
            <a:r>
              <a:rPr lang="zh-CN" altLang="en-US" dirty="0" smtClean="0"/>
              <a:t>应该</a:t>
            </a:r>
            <a:r>
              <a:rPr lang="zh-CN" altLang="en-US" dirty="0" smtClean="0"/>
              <a:t>尽量将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重路由到</a:t>
            </a:r>
            <a:r>
              <a:rPr lang="en-US" altLang="zh-CN" dirty="0" smtClean="0"/>
              <a:t>primary </a:t>
            </a:r>
            <a:r>
              <a:rPr lang="en-US" altLang="zh-CN" dirty="0" smtClean="0"/>
              <a:t>VNF</a:t>
            </a:r>
            <a:r>
              <a:rPr lang="zh-CN" altLang="en-US" dirty="0"/>
              <a:t>，</a:t>
            </a:r>
            <a:r>
              <a:rPr lang="zh-CN" altLang="en-US" dirty="0" smtClean="0"/>
              <a:t>只有</a:t>
            </a:r>
            <a:r>
              <a:rPr lang="zh-CN" altLang="en-US" dirty="0" smtClean="0"/>
              <a:t>当</a:t>
            </a:r>
            <a:r>
              <a:rPr lang="en-US" altLang="zh-CN" dirty="0" smtClean="0"/>
              <a:t>primary VNF</a:t>
            </a:r>
            <a:r>
              <a:rPr lang="zh-CN" altLang="en-US" dirty="0"/>
              <a:t>不可</a:t>
            </a:r>
            <a:r>
              <a:rPr lang="zh-CN" altLang="en-US" dirty="0" smtClean="0"/>
              <a:t>达时，才重路由到</a:t>
            </a:r>
            <a:r>
              <a:rPr lang="en-US" altLang="zh-CN" dirty="0" smtClean="0"/>
              <a:t>backup VNF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Not-Via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Core or </a:t>
            </a:r>
            <a:r>
              <a:rPr lang="en-US" altLang="zh-CN" dirty="0" err="1" smtClean="0"/>
              <a:t>Agg</a:t>
            </a:r>
            <a:r>
              <a:rPr lang="en-US" altLang="zh-CN" dirty="0" smtClean="0"/>
              <a:t> switch</a:t>
            </a:r>
            <a:r>
              <a:rPr lang="zh-CN" altLang="en-US" dirty="0" smtClean="0"/>
              <a:t>进行故障保护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84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SFC</a:t>
            </a:r>
            <a:r>
              <a:rPr lang="zh-CN" altLang="en-US" dirty="0"/>
              <a:t>故障</a:t>
            </a:r>
            <a:r>
              <a:rPr lang="zh-CN" altLang="en-US" dirty="0" smtClean="0"/>
              <a:t>恢复可行性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监控</a:t>
            </a:r>
            <a:endParaRPr lang="en-US" altLang="zh-CN" dirty="0"/>
          </a:p>
          <a:p>
            <a:r>
              <a:rPr lang="zh-CN" altLang="en-US" dirty="0" smtClean="0"/>
              <a:t>正在验证可行性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72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验证进度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58098"/>
              </p:ext>
            </p:extLst>
          </p:nvPr>
        </p:nvGraphicFramePr>
        <p:xfrm>
          <a:off x="2094145" y="1802741"/>
          <a:ext cx="81280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9884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499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需求的功能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可行性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9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SFC</a:t>
                      </a:r>
                      <a:r>
                        <a:rPr lang="zh-CN" altLang="en-US" dirty="0" smtClean="0"/>
                        <a:t>编排部署需求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2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SFC</a:t>
                      </a:r>
                      <a:r>
                        <a:rPr lang="zh-CN" altLang="en-US" dirty="0" smtClean="0"/>
                        <a:t>转发需求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SFC</a:t>
                      </a:r>
                      <a:r>
                        <a:rPr lang="zh-CN" altLang="en-US" dirty="0" smtClean="0"/>
                        <a:t>故障保护需求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8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SFC</a:t>
                      </a:r>
                      <a:r>
                        <a:rPr lang="zh-CN" altLang="en-US" dirty="0" smtClean="0"/>
                        <a:t>故障恢复需求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SFC</a:t>
                      </a:r>
                      <a:r>
                        <a:rPr lang="zh-CN" altLang="en-US" dirty="0" smtClean="0"/>
                        <a:t>快速扩缩容需求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1171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前端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6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VNF</a:t>
                      </a:r>
                      <a:r>
                        <a:rPr lang="zh-CN" altLang="en-US" dirty="0" smtClean="0"/>
                        <a:t>库需求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60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获取全局信息需求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1777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DCN</a:t>
                      </a:r>
                      <a:r>
                        <a:rPr lang="zh-CN" altLang="en-US" dirty="0" smtClean="0"/>
                        <a:t>信息库需求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7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253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SFC</a:t>
            </a:r>
            <a:r>
              <a:rPr lang="zh-CN" altLang="en-US" dirty="0"/>
              <a:t>快速扩缩</a:t>
            </a:r>
            <a:r>
              <a:rPr lang="zh-CN" altLang="en-US" dirty="0" smtClean="0"/>
              <a:t>容可行性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  <a:r>
              <a:rPr lang="zh-CN" altLang="en-US" dirty="0"/>
              <a:t>新的</a:t>
            </a:r>
            <a:r>
              <a:rPr lang="en-US" altLang="zh-CN" dirty="0"/>
              <a:t>SFC</a:t>
            </a:r>
            <a:r>
              <a:rPr lang="zh-CN" altLang="en-US" dirty="0"/>
              <a:t>，迁移</a:t>
            </a:r>
            <a:r>
              <a:rPr lang="zh-CN" altLang="en-US" dirty="0" smtClean="0"/>
              <a:t>流</a:t>
            </a:r>
            <a:endParaRPr lang="zh-CN" altLang="en-US" dirty="0"/>
          </a:p>
          <a:p>
            <a:r>
              <a:rPr lang="zh-CN" altLang="en-US" dirty="0" smtClean="0"/>
              <a:t>正在验证可行性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42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编排部署可行性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K8s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python API</a:t>
            </a:r>
            <a:r>
              <a:rPr lang="zh-CN" altLang="en-US" dirty="0" smtClean="0"/>
              <a:t>可行性，正在验证可行性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82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SFC</a:t>
            </a:r>
            <a:r>
              <a:rPr lang="zh-CN" altLang="en-US" dirty="0"/>
              <a:t>编排</a:t>
            </a:r>
            <a:r>
              <a:rPr lang="zh-CN" altLang="en-US" dirty="0" smtClean="0"/>
              <a:t>部署可行性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正在验证可行性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需要学习</a:t>
            </a:r>
            <a:r>
              <a:rPr lang="en-US" altLang="zh-CN" dirty="0" smtClean="0"/>
              <a:t>k8s python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可以提供的功能</a:t>
            </a:r>
            <a:endParaRPr lang="en-US" altLang="zh-CN" dirty="0" smtClean="0"/>
          </a:p>
          <a:p>
            <a:r>
              <a:rPr lang="zh-CN" altLang="en-US" dirty="0" smtClean="0"/>
              <a:t>然后如何利用该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可行性部署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63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转发可行性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Antrea</a:t>
            </a:r>
            <a:r>
              <a:rPr lang="en-US" altLang="zh-CN" dirty="0" smtClean="0"/>
              <a:t> release v0.1.1</a:t>
            </a:r>
            <a:r>
              <a:rPr lang="zh-CN" altLang="en-US" dirty="0" smtClean="0"/>
              <a:t>版本的</a:t>
            </a:r>
            <a:r>
              <a:rPr lang="en-US" altLang="zh-CN" dirty="0" smtClean="0"/>
              <a:t>K8</a:t>
            </a:r>
            <a:r>
              <a:rPr lang="en-US" altLang="zh-CN" dirty="0" smtClean="0"/>
              <a:t>s v1.16.1</a:t>
            </a:r>
            <a:r>
              <a:rPr lang="zh-CN" altLang="en-US" dirty="0" smtClean="0"/>
              <a:t>网络插件。</a:t>
            </a:r>
            <a:endParaRPr lang="en-US" altLang="zh-CN" dirty="0" smtClean="0"/>
          </a:p>
          <a:p>
            <a:r>
              <a:rPr lang="zh-CN" altLang="en-US" dirty="0"/>
              <a:t>该</a:t>
            </a:r>
            <a:r>
              <a:rPr lang="zh-CN" altLang="en-US" dirty="0" smtClean="0"/>
              <a:t>插件基于</a:t>
            </a:r>
            <a:r>
              <a:rPr lang="en-US" altLang="zh-CN" dirty="0" err="1" smtClean="0"/>
              <a:t>OvS</a:t>
            </a:r>
            <a:r>
              <a:rPr lang="zh-CN" altLang="en-US" dirty="0" smtClean="0"/>
              <a:t>，可以可行性</a:t>
            </a:r>
            <a:r>
              <a:rPr lang="en-US" altLang="zh-CN" dirty="0" smtClean="0"/>
              <a:t>SFC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虽然无法使用</a:t>
            </a:r>
            <a:r>
              <a:rPr lang="en-US" altLang="zh-CN" dirty="0" err="1" smtClean="0"/>
              <a:t>ryu</a:t>
            </a:r>
            <a:r>
              <a:rPr lang="zh-CN" altLang="en-US" dirty="0" smtClean="0"/>
              <a:t>下发流表，但是可以通过</a:t>
            </a:r>
            <a:r>
              <a:rPr lang="en-US" altLang="zh-CN" dirty="0" err="1" smtClean="0"/>
              <a:t>ovs-ofctl</a:t>
            </a:r>
            <a:r>
              <a:rPr lang="zh-CN" altLang="en-US" dirty="0" smtClean="0"/>
              <a:t>命令下发流表。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326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柱形 46"/>
          <p:cNvSpPr/>
          <p:nvPr/>
        </p:nvSpPr>
        <p:spPr>
          <a:xfrm rot="5400000">
            <a:off x="7829266" y="3667609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柱形 45"/>
          <p:cNvSpPr/>
          <p:nvPr/>
        </p:nvSpPr>
        <p:spPr>
          <a:xfrm rot="5400000">
            <a:off x="5604725" y="3693530"/>
            <a:ext cx="214856" cy="1460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转发可行性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4951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69114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481133" y="2208066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4648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508811" y="4072377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20830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4580877" y="3717270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6855040" y="3717270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067059" y="3717269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4302709" y="232322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19404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437965" y="2752448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120771"/>
              <a:gd name="adj4" fmla="val -104684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ip</a:t>
            </a:r>
            <a:r>
              <a:rPr lang="en-US" altLang="zh-CN" sz="1100" dirty="0" smtClean="0"/>
              <a:t>=10.1.1.1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Encap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>
                <a:solidFill>
                  <a:schemeClr val="accent1"/>
                </a:solidFill>
              </a:rPr>
              <a:t>VNI = 5001,</a:t>
            </a:r>
          </a:p>
          <a:p>
            <a:pPr algn="ctr"/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2</a:t>
            </a:r>
            <a:endParaRPr lang="en-US" altLang="zh-CN" sz="1100" dirty="0" smtClean="0">
              <a:solidFill>
                <a:schemeClr val="accent1"/>
              </a:solidFill>
            </a:endParaRPr>
          </a:p>
        </p:txBody>
      </p:sp>
      <p:sp>
        <p:nvSpPr>
          <p:cNvPr id="26" name="云形 25"/>
          <p:cNvSpPr/>
          <p:nvPr/>
        </p:nvSpPr>
        <p:spPr>
          <a:xfrm>
            <a:off x="479394" y="5282213"/>
            <a:ext cx="2823099" cy="1305018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Global </a:t>
            </a:r>
          </a:p>
          <a:p>
            <a:pPr algn="ctr"/>
            <a:r>
              <a:rPr lang="en-US" altLang="zh-CN" dirty="0" err="1" smtClean="0">
                <a:solidFill>
                  <a:schemeClr val="accent1"/>
                </a:solidFill>
              </a:rPr>
              <a:t>VxLAN</a:t>
            </a:r>
            <a:r>
              <a:rPr lang="en-US" altLang="zh-CN" dirty="0" smtClean="0">
                <a:solidFill>
                  <a:schemeClr val="accent1"/>
                </a:solidFill>
              </a:rPr>
              <a:t> VNI Pool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8896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8741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41074" y="1861838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79726" y="1882068"/>
            <a:ext cx="1546195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18380" y="1878139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483223" y="2675606"/>
            <a:ext cx="4551517" cy="1713204"/>
          </a:xfrm>
          <a:custGeom>
            <a:avLst/>
            <a:gdLst>
              <a:gd name="connsiteX0" fmla="*/ 0 w 4551517"/>
              <a:gd name="connsiteY0" fmla="*/ 14328 h 1713204"/>
              <a:gd name="connsiteX1" fmla="*/ 44389 w 4551517"/>
              <a:gd name="connsiteY1" fmla="*/ 1283835 h 1713204"/>
              <a:gd name="connsiteX2" fmla="*/ 221942 w 4551517"/>
              <a:gd name="connsiteY2" fmla="*/ 1576798 h 1713204"/>
              <a:gd name="connsiteX3" fmla="*/ 1065321 w 4551517"/>
              <a:gd name="connsiteY3" fmla="*/ 1701085 h 1713204"/>
              <a:gd name="connsiteX4" fmla="*/ 1908699 w 4551517"/>
              <a:gd name="connsiteY4" fmla="*/ 1630064 h 1713204"/>
              <a:gd name="connsiteX5" fmla="*/ 2175029 w 4551517"/>
              <a:gd name="connsiteY5" fmla="*/ 1408122 h 1713204"/>
              <a:gd name="connsiteX6" fmla="*/ 2210540 w 4551517"/>
              <a:gd name="connsiteY6" fmla="*/ 937606 h 1713204"/>
              <a:gd name="connsiteX7" fmla="*/ 2104008 w 4551517"/>
              <a:gd name="connsiteY7" fmla="*/ 289536 h 1713204"/>
              <a:gd name="connsiteX8" fmla="*/ 2104008 w 4551517"/>
              <a:gd name="connsiteY8" fmla="*/ 14328 h 1713204"/>
              <a:gd name="connsiteX9" fmla="*/ 2210540 w 4551517"/>
              <a:gd name="connsiteY9" fmla="*/ 111982 h 1713204"/>
              <a:gd name="connsiteX10" fmla="*/ 2308194 w 4551517"/>
              <a:gd name="connsiteY10" fmla="*/ 724542 h 1713204"/>
              <a:gd name="connsiteX11" fmla="*/ 2308194 w 4551517"/>
              <a:gd name="connsiteY11" fmla="*/ 1195058 h 1713204"/>
              <a:gd name="connsiteX12" fmla="*/ 2352583 w 4551517"/>
              <a:gd name="connsiteY12" fmla="*/ 1488021 h 1713204"/>
              <a:gd name="connsiteX13" fmla="*/ 2388094 w 4551517"/>
              <a:gd name="connsiteY13" fmla="*/ 1505777 h 1713204"/>
              <a:gd name="connsiteX14" fmla="*/ 2467993 w 4551517"/>
              <a:gd name="connsiteY14" fmla="*/ 884340 h 1713204"/>
              <a:gd name="connsiteX15" fmla="*/ 2645546 w 4551517"/>
              <a:gd name="connsiteY15" fmla="*/ 40961 h 1713204"/>
              <a:gd name="connsiteX16" fmla="*/ 2725445 w 4551517"/>
              <a:gd name="connsiteY16" fmla="*/ 529233 h 1713204"/>
              <a:gd name="connsiteX17" fmla="*/ 2547892 w 4551517"/>
              <a:gd name="connsiteY17" fmla="*/ 1523532 h 1713204"/>
              <a:gd name="connsiteX18" fmla="*/ 3506680 w 4551517"/>
              <a:gd name="connsiteY18" fmla="*/ 1630064 h 1713204"/>
              <a:gd name="connsiteX19" fmla="*/ 4438835 w 4551517"/>
              <a:gd name="connsiteY19" fmla="*/ 1576798 h 1713204"/>
              <a:gd name="connsiteX20" fmla="*/ 4500979 w 4551517"/>
              <a:gd name="connsiteY20" fmla="*/ 32083 h 171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51517" h="1713204">
                <a:moveTo>
                  <a:pt x="0" y="14328"/>
                </a:moveTo>
                <a:cubicBezTo>
                  <a:pt x="3699" y="518875"/>
                  <a:pt x="7399" y="1023423"/>
                  <a:pt x="44389" y="1283835"/>
                </a:cubicBezTo>
                <a:cubicBezTo>
                  <a:pt x="81379" y="1544247"/>
                  <a:pt x="51787" y="1507256"/>
                  <a:pt x="221942" y="1576798"/>
                </a:cubicBezTo>
                <a:cubicBezTo>
                  <a:pt x="392097" y="1646340"/>
                  <a:pt x="784195" y="1692207"/>
                  <a:pt x="1065321" y="1701085"/>
                </a:cubicBezTo>
                <a:cubicBezTo>
                  <a:pt x="1346447" y="1709963"/>
                  <a:pt x="1723748" y="1678891"/>
                  <a:pt x="1908699" y="1630064"/>
                </a:cubicBezTo>
                <a:cubicBezTo>
                  <a:pt x="2093650" y="1581237"/>
                  <a:pt x="2124722" y="1523532"/>
                  <a:pt x="2175029" y="1408122"/>
                </a:cubicBezTo>
                <a:cubicBezTo>
                  <a:pt x="2225336" y="1292712"/>
                  <a:pt x="2222377" y="1124037"/>
                  <a:pt x="2210540" y="937606"/>
                </a:cubicBezTo>
                <a:cubicBezTo>
                  <a:pt x="2198703" y="751175"/>
                  <a:pt x="2121763" y="443416"/>
                  <a:pt x="2104008" y="289536"/>
                </a:cubicBezTo>
                <a:cubicBezTo>
                  <a:pt x="2086253" y="135656"/>
                  <a:pt x="2086253" y="43920"/>
                  <a:pt x="2104008" y="14328"/>
                </a:cubicBezTo>
                <a:cubicBezTo>
                  <a:pt x="2121763" y="-15264"/>
                  <a:pt x="2176509" y="-6387"/>
                  <a:pt x="2210540" y="111982"/>
                </a:cubicBezTo>
                <a:cubicBezTo>
                  <a:pt x="2244571" y="230351"/>
                  <a:pt x="2291918" y="544029"/>
                  <a:pt x="2308194" y="724542"/>
                </a:cubicBezTo>
                <a:cubicBezTo>
                  <a:pt x="2324470" y="905055"/>
                  <a:pt x="2300796" y="1067811"/>
                  <a:pt x="2308194" y="1195058"/>
                </a:cubicBezTo>
                <a:cubicBezTo>
                  <a:pt x="2315592" y="1322305"/>
                  <a:pt x="2339266" y="1436235"/>
                  <a:pt x="2352583" y="1488021"/>
                </a:cubicBezTo>
                <a:cubicBezTo>
                  <a:pt x="2365900" y="1539807"/>
                  <a:pt x="2368859" y="1606391"/>
                  <a:pt x="2388094" y="1505777"/>
                </a:cubicBezTo>
                <a:cubicBezTo>
                  <a:pt x="2407329" y="1405164"/>
                  <a:pt x="2425084" y="1128476"/>
                  <a:pt x="2467993" y="884340"/>
                </a:cubicBezTo>
                <a:cubicBezTo>
                  <a:pt x="2510902" y="640204"/>
                  <a:pt x="2602637" y="100145"/>
                  <a:pt x="2645546" y="40961"/>
                </a:cubicBezTo>
                <a:cubicBezTo>
                  <a:pt x="2688455" y="-18223"/>
                  <a:pt x="2741721" y="282138"/>
                  <a:pt x="2725445" y="529233"/>
                </a:cubicBezTo>
                <a:cubicBezTo>
                  <a:pt x="2709169" y="776328"/>
                  <a:pt x="2417686" y="1340060"/>
                  <a:pt x="2547892" y="1523532"/>
                </a:cubicBezTo>
                <a:cubicBezTo>
                  <a:pt x="2678098" y="1707004"/>
                  <a:pt x="3191523" y="1621186"/>
                  <a:pt x="3506680" y="1630064"/>
                </a:cubicBezTo>
                <a:cubicBezTo>
                  <a:pt x="3821837" y="1638942"/>
                  <a:pt x="4273119" y="1843128"/>
                  <a:pt x="4438835" y="1576798"/>
                </a:cubicBezTo>
                <a:cubicBezTo>
                  <a:pt x="4604552" y="1310468"/>
                  <a:pt x="4552765" y="671275"/>
                  <a:pt x="4500979" y="32083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413679" y="3977196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440966" y="5844745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Each SFC is assigned a set of VNIs</a:t>
            </a:r>
            <a:endParaRPr lang="zh-CN" altLang="en-US" dirty="0"/>
          </a:p>
        </p:txBody>
      </p:sp>
      <p:pic>
        <p:nvPicPr>
          <p:cNvPr id="1026" name="Picture 2" descr="âVxlan header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255" y="5052855"/>
            <a:ext cx="3410494" cy="17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柱形 37"/>
          <p:cNvSpPr/>
          <p:nvPr/>
        </p:nvSpPr>
        <p:spPr>
          <a:xfrm rot="5400000">
            <a:off x="7829266" y="3667609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柱形 39"/>
          <p:cNvSpPr/>
          <p:nvPr/>
        </p:nvSpPr>
        <p:spPr>
          <a:xfrm rot="5400000">
            <a:off x="5604725" y="3693530"/>
            <a:ext cx="214856" cy="1460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转发可行性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4951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69114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481133" y="2208066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4648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508811" y="4072377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20830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4580877" y="3717270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6855040" y="3717270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067059" y="3717269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4302709" y="232322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19404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437965" y="2752448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121523"/>
              <a:gd name="adj4" fmla="val -221746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  <a:endParaRPr lang="en-US" altLang="zh-CN" sz="1100" dirty="0"/>
          </a:p>
          <a:p>
            <a:pPr algn="ctr"/>
            <a:r>
              <a:rPr lang="en-US" altLang="zh-CN" sz="1100" dirty="0"/>
              <a:t>VNI = </a:t>
            </a:r>
            <a:r>
              <a:rPr lang="en-US" altLang="zh-CN" sz="1100" dirty="0" smtClean="0"/>
              <a:t>5001,</a:t>
            </a:r>
            <a:endParaRPr lang="en-US" altLang="zh-CN" sz="1100" dirty="0"/>
          </a:p>
          <a:p>
            <a:pPr algn="ctr"/>
            <a:r>
              <a:rPr lang="en-US" altLang="zh-CN" sz="1100" dirty="0" err="1"/>
              <a:t>Outter</a:t>
            </a:r>
            <a:r>
              <a:rPr lang="en-US" altLang="zh-CN" sz="1100" dirty="0"/>
              <a:t> IP </a:t>
            </a:r>
            <a:r>
              <a:rPr lang="en-US" altLang="zh-CN" sz="1100" dirty="0" err="1"/>
              <a:t>src</a:t>
            </a:r>
            <a:r>
              <a:rPr lang="en-US" altLang="zh-CN" sz="1100" dirty="0"/>
              <a:t>=</a:t>
            </a:r>
            <a:r>
              <a:rPr lang="en-US" altLang="zh-CN" sz="1100" dirty="0" err="1"/>
              <a:t>OvS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1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push_vlan</a:t>
            </a:r>
            <a:r>
              <a:rPr lang="en-US" altLang="zh-CN" sz="1100" dirty="0" smtClean="0"/>
              <a:t>=100,</a:t>
            </a:r>
          </a:p>
          <a:p>
            <a:pPr algn="ctr"/>
            <a:r>
              <a:rPr lang="en-US" altLang="zh-CN" sz="1100" dirty="0" smtClean="0"/>
              <a:t>Output=red</a:t>
            </a:r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38896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8741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41074" y="1861838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79726" y="1882068"/>
            <a:ext cx="1546195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18380" y="1878139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483223" y="2675606"/>
            <a:ext cx="4551517" cy="1713204"/>
          </a:xfrm>
          <a:custGeom>
            <a:avLst/>
            <a:gdLst>
              <a:gd name="connsiteX0" fmla="*/ 0 w 4551517"/>
              <a:gd name="connsiteY0" fmla="*/ 14328 h 1713204"/>
              <a:gd name="connsiteX1" fmla="*/ 44389 w 4551517"/>
              <a:gd name="connsiteY1" fmla="*/ 1283835 h 1713204"/>
              <a:gd name="connsiteX2" fmla="*/ 221942 w 4551517"/>
              <a:gd name="connsiteY2" fmla="*/ 1576798 h 1713204"/>
              <a:gd name="connsiteX3" fmla="*/ 1065321 w 4551517"/>
              <a:gd name="connsiteY3" fmla="*/ 1701085 h 1713204"/>
              <a:gd name="connsiteX4" fmla="*/ 1908699 w 4551517"/>
              <a:gd name="connsiteY4" fmla="*/ 1630064 h 1713204"/>
              <a:gd name="connsiteX5" fmla="*/ 2175029 w 4551517"/>
              <a:gd name="connsiteY5" fmla="*/ 1408122 h 1713204"/>
              <a:gd name="connsiteX6" fmla="*/ 2210540 w 4551517"/>
              <a:gd name="connsiteY6" fmla="*/ 937606 h 1713204"/>
              <a:gd name="connsiteX7" fmla="*/ 2104008 w 4551517"/>
              <a:gd name="connsiteY7" fmla="*/ 289536 h 1713204"/>
              <a:gd name="connsiteX8" fmla="*/ 2104008 w 4551517"/>
              <a:gd name="connsiteY8" fmla="*/ 14328 h 1713204"/>
              <a:gd name="connsiteX9" fmla="*/ 2210540 w 4551517"/>
              <a:gd name="connsiteY9" fmla="*/ 111982 h 1713204"/>
              <a:gd name="connsiteX10" fmla="*/ 2308194 w 4551517"/>
              <a:gd name="connsiteY10" fmla="*/ 724542 h 1713204"/>
              <a:gd name="connsiteX11" fmla="*/ 2308194 w 4551517"/>
              <a:gd name="connsiteY11" fmla="*/ 1195058 h 1713204"/>
              <a:gd name="connsiteX12" fmla="*/ 2352583 w 4551517"/>
              <a:gd name="connsiteY12" fmla="*/ 1488021 h 1713204"/>
              <a:gd name="connsiteX13" fmla="*/ 2388094 w 4551517"/>
              <a:gd name="connsiteY13" fmla="*/ 1505777 h 1713204"/>
              <a:gd name="connsiteX14" fmla="*/ 2467993 w 4551517"/>
              <a:gd name="connsiteY14" fmla="*/ 884340 h 1713204"/>
              <a:gd name="connsiteX15" fmla="*/ 2645546 w 4551517"/>
              <a:gd name="connsiteY15" fmla="*/ 40961 h 1713204"/>
              <a:gd name="connsiteX16" fmla="*/ 2725445 w 4551517"/>
              <a:gd name="connsiteY16" fmla="*/ 529233 h 1713204"/>
              <a:gd name="connsiteX17" fmla="*/ 2547892 w 4551517"/>
              <a:gd name="connsiteY17" fmla="*/ 1523532 h 1713204"/>
              <a:gd name="connsiteX18" fmla="*/ 3506680 w 4551517"/>
              <a:gd name="connsiteY18" fmla="*/ 1630064 h 1713204"/>
              <a:gd name="connsiteX19" fmla="*/ 4438835 w 4551517"/>
              <a:gd name="connsiteY19" fmla="*/ 1576798 h 1713204"/>
              <a:gd name="connsiteX20" fmla="*/ 4500979 w 4551517"/>
              <a:gd name="connsiteY20" fmla="*/ 32083 h 171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51517" h="1713204">
                <a:moveTo>
                  <a:pt x="0" y="14328"/>
                </a:moveTo>
                <a:cubicBezTo>
                  <a:pt x="3699" y="518875"/>
                  <a:pt x="7399" y="1023423"/>
                  <a:pt x="44389" y="1283835"/>
                </a:cubicBezTo>
                <a:cubicBezTo>
                  <a:pt x="81379" y="1544247"/>
                  <a:pt x="51787" y="1507256"/>
                  <a:pt x="221942" y="1576798"/>
                </a:cubicBezTo>
                <a:cubicBezTo>
                  <a:pt x="392097" y="1646340"/>
                  <a:pt x="784195" y="1692207"/>
                  <a:pt x="1065321" y="1701085"/>
                </a:cubicBezTo>
                <a:cubicBezTo>
                  <a:pt x="1346447" y="1709963"/>
                  <a:pt x="1723748" y="1678891"/>
                  <a:pt x="1908699" y="1630064"/>
                </a:cubicBezTo>
                <a:cubicBezTo>
                  <a:pt x="2093650" y="1581237"/>
                  <a:pt x="2124722" y="1523532"/>
                  <a:pt x="2175029" y="1408122"/>
                </a:cubicBezTo>
                <a:cubicBezTo>
                  <a:pt x="2225336" y="1292712"/>
                  <a:pt x="2222377" y="1124037"/>
                  <a:pt x="2210540" y="937606"/>
                </a:cubicBezTo>
                <a:cubicBezTo>
                  <a:pt x="2198703" y="751175"/>
                  <a:pt x="2121763" y="443416"/>
                  <a:pt x="2104008" y="289536"/>
                </a:cubicBezTo>
                <a:cubicBezTo>
                  <a:pt x="2086253" y="135656"/>
                  <a:pt x="2086253" y="43920"/>
                  <a:pt x="2104008" y="14328"/>
                </a:cubicBezTo>
                <a:cubicBezTo>
                  <a:pt x="2121763" y="-15264"/>
                  <a:pt x="2176509" y="-6387"/>
                  <a:pt x="2210540" y="111982"/>
                </a:cubicBezTo>
                <a:cubicBezTo>
                  <a:pt x="2244571" y="230351"/>
                  <a:pt x="2291918" y="544029"/>
                  <a:pt x="2308194" y="724542"/>
                </a:cubicBezTo>
                <a:cubicBezTo>
                  <a:pt x="2324470" y="905055"/>
                  <a:pt x="2300796" y="1067811"/>
                  <a:pt x="2308194" y="1195058"/>
                </a:cubicBezTo>
                <a:cubicBezTo>
                  <a:pt x="2315592" y="1322305"/>
                  <a:pt x="2339266" y="1436235"/>
                  <a:pt x="2352583" y="1488021"/>
                </a:cubicBezTo>
                <a:cubicBezTo>
                  <a:pt x="2365900" y="1539807"/>
                  <a:pt x="2368859" y="1606391"/>
                  <a:pt x="2388094" y="1505777"/>
                </a:cubicBezTo>
                <a:cubicBezTo>
                  <a:pt x="2407329" y="1405164"/>
                  <a:pt x="2425084" y="1128476"/>
                  <a:pt x="2467993" y="884340"/>
                </a:cubicBezTo>
                <a:cubicBezTo>
                  <a:pt x="2510902" y="640204"/>
                  <a:pt x="2602637" y="100145"/>
                  <a:pt x="2645546" y="40961"/>
                </a:cubicBezTo>
                <a:cubicBezTo>
                  <a:pt x="2688455" y="-18223"/>
                  <a:pt x="2741721" y="282138"/>
                  <a:pt x="2725445" y="529233"/>
                </a:cubicBezTo>
                <a:cubicBezTo>
                  <a:pt x="2709169" y="776328"/>
                  <a:pt x="2417686" y="1340060"/>
                  <a:pt x="2547892" y="1523532"/>
                </a:cubicBezTo>
                <a:cubicBezTo>
                  <a:pt x="2678098" y="1707004"/>
                  <a:pt x="3191523" y="1621186"/>
                  <a:pt x="3506680" y="1630064"/>
                </a:cubicBezTo>
                <a:cubicBezTo>
                  <a:pt x="3821837" y="1638942"/>
                  <a:pt x="4273119" y="1843128"/>
                  <a:pt x="4438835" y="1576798"/>
                </a:cubicBezTo>
                <a:cubicBezTo>
                  <a:pt x="4604552" y="1310468"/>
                  <a:pt x="4552765" y="671275"/>
                  <a:pt x="4500979" y="32083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961965" y="3559946"/>
            <a:ext cx="79899" cy="73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92601" y="4412968"/>
            <a:ext cx="2377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PS: In </a:t>
            </a:r>
            <a:r>
              <a:rPr lang="en-US" altLang="zh-CN" sz="1200" dirty="0" err="1" smtClean="0"/>
              <a:t>ovs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vlan</a:t>
            </a:r>
            <a:r>
              <a:rPr lang="en-US" altLang="zh-CN" sz="1200" dirty="0" smtClean="0"/>
              <a:t> id start from 4096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6498338" y="4069653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云形 33"/>
          <p:cNvSpPr/>
          <p:nvPr/>
        </p:nvSpPr>
        <p:spPr>
          <a:xfrm>
            <a:off x="8349851" y="1143926"/>
            <a:ext cx="1454057" cy="668737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Local</a:t>
            </a:r>
          </a:p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VLAN ID Pool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35" name="云形 34"/>
          <p:cNvSpPr/>
          <p:nvPr/>
        </p:nvSpPr>
        <p:spPr>
          <a:xfrm>
            <a:off x="6125794" y="1082938"/>
            <a:ext cx="1454057" cy="668737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Local</a:t>
            </a:r>
          </a:p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VLAN ID Pool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36" name="云形 35"/>
          <p:cNvSpPr/>
          <p:nvPr/>
        </p:nvSpPr>
        <p:spPr>
          <a:xfrm>
            <a:off x="3901737" y="1087889"/>
            <a:ext cx="1454057" cy="668737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Local</a:t>
            </a:r>
          </a:p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VLAN ID Pool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37" name="云形 36"/>
          <p:cNvSpPr/>
          <p:nvPr/>
        </p:nvSpPr>
        <p:spPr>
          <a:xfrm>
            <a:off x="479394" y="5282213"/>
            <a:ext cx="2823099" cy="1305018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Global </a:t>
            </a:r>
          </a:p>
          <a:p>
            <a:pPr algn="ctr"/>
            <a:r>
              <a:rPr lang="en-US" altLang="zh-CN" dirty="0" err="1" smtClean="0">
                <a:solidFill>
                  <a:schemeClr val="accent1"/>
                </a:solidFill>
              </a:rPr>
              <a:t>VxLAN</a:t>
            </a:r>
            <a:r>
              <a:rPr lang="en-US" altLang="zh-CN" dirty="0" smtClean="0">
                <a:solidFill>
                  <a:schemeClr val="accent1"/>
                </a:solidFill>
              </a:rPr>
              <a:t> VNI Pool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柱形 36"/>
          <p:cNvSpPr/>
          <p:nvPr/>
        </p:nvSpPr>
        <p:spPr>
          <a:xfrm rot="5400000">
            <a:off x="7829266" y="3667609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柱形 37"/>
          <p:cNvSpPr/>
          <p:nvPr/>
        </p:nvSpPr>
        <p:spPr>
          <a:xfrm rot="5400000">
            <a:off x="5604725" y="3693530"/>
            <a:ext cx="214856" cy="1460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转发可行性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4951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69114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481133" y="2208066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4648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508811" y="4072377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20830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4580877" y="3717270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6855040" y="3717270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067059" y="3717269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4302709" y="232322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19404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437965" y="2752448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-5545"/>
              <a:gd name="adj4" fmla="val -222694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VNF:</a:t>
            </a:r>
          </a:p>
          <a:p>
            <a:pPr algn="ctr"/>
            <a:r>
              <a:rPr lang="en-US" altLang="zh-CN" sz="1100" dirty="0" smtClean="0"/>
              <a:t>Process all traffic with </a:t>
            </a:r>
            <a:r>
              <a:rPr lang="en-US" altLang="zh-CN" sz="1100" dirty="0" err="1" smtClean="0"/>
              <a:t>vlan</a:t>
            </a:r>
            <a:r>
              <a:rPr lang="en-US" altLang="zh-CN" sz="1100" dirty="0" smtClean="0"/>
              <a:t> id = 100, forward back to 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2</a:t>
            </a:r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38896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8741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41074" y="1861838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79726" y="1882068"/>
            <a:ext cx="1546195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18380" y="1878139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483223" y="2675606"/>
            <a:ext cx="4551517" cy="1713204"/>
          </a:xfrm>
          <a:custGeom>
            <a:avLst/>
            <a:gdLst>
              <a:gd name="connsiteX0" fmla="*/ 0 w 4551517"/>
              <a:gd name="connsiteY0" fmla="*/ 14328 h 1713204"/>
              <a:gd name="connsiteX1" fmla="*/ 44389 w 4551517"/>
              <a:gd name="connsiteY1" fmla="*/ 1283835 h 1713204"/>
              <a:gd name="connsiteX2" fmla="*/ 221942 w 4551517"/>
              <a:gd name="connsiteY2" fmla="*/ 1576798 h 1713204"/>
              <a:gd name="connsiteX3" fmla="*/ 1065321 w 4551517"/>
              <a:gd name="connsiteY3" fmla="*/ 1701085 h 1713204"/>
              <a:gd name="connsiteX4" fmla="*/ 1908699 w 4551517"/>
              <a:gd name="connsiteY4" fmla="*/ 1630064 h 1713204"/>
              <a:gd name="connsiteX5" fmla="*/ 2175029 w 4551517"/>
              <a:gd name="connsiteY5" fmla="*/ 1408122 h 1713204"/>
              <a:gd name="connsiteX6" fmla="*/ 2210540 w 4551517"/>
              <a:gd name="connsiteY6" fmla="*/ 937606 h 1713204"/>
              <a:gd name="connsiteX7" fmla="*/ 2104008 w 4551517"/>
              <a:gd name="connsiteY7" fmla="*/ 289536 h 1713204"/>
              <a:gd name="connsiteX8" fmla="*/ 2104008 w 4551517"/>
              <a:gd name="connsiteY8" fmla="*/ 14328 h 1713204"/>
              <a:gd name="connsiteX9" fmla="*/ 2210540 w 4551517"/>
              <a:gd name="connsiteY9" fmla="*/ 111982 h 1713204"/>
              <a:gd name="connsiteX10" fmla="*/ 2308194 w 4551517"/>
              <a:gd name="connsiteY10" fmla="*/ 724542 h 1713204"/>
              <a:gd name="connsiteX11" fmla="*/ 2308194 w 4551517"/>
              <a:gd name="connsiteY11" fmla="*/ 1195058 h 1713204"/>
              <a:gd name="connsiteX12" fmla="*/ 2352583 w 4551517"/>
              <a:gd name="connsiteY12" fmla="*/ 1488021 h 1713204"/>
              <a:gd name="connsiteX13" fmla="*/ 2388094 w 4551517"/>
              <a:gd name="connsiteY13" fmla="*/ 1505777 h 1713204"/>
              <a:gd name="connsiteX14" fmla="*/ 2467993 w 4551517"/>
              <a:gd name="connsiteY14" fmla="*/ 884340 h 1713204"/>
              <a:gd name="connsiteX15" fmla="*/ 2645546 w 4551517"/>
              <a:gd name="connsiteY15" fmla="*/ 40961 h 1713204"/>
              <a:gd name="connsiteX16" fmla="*/ 2725445 w 4551517"/>
              <a:gd name="connsiteY16" fmla="*/ 529233 h 1713204"/>
              <a:gd name="connsiteX17" fmla="*/ 2547892 w 4551517"/>
              <a:gd name="connsiteY17" fmla="*/ 1523532 h 1713204"/>
              <a:gd name="connsiteX18" fmla="*/ 3506680 w 4551517"/>
              <a:gd name="connsiteY18" fmla="*/ 1630064 h 1713204"/>
              <a:gd name="connsiteX19" fmla="*/ 4438835 w 4551517"/>
              <a:gd name="connsiteY19" fmla="*/ 1576798 h 1713204"/>
              <a:gd name="connsiteX20" fmla="*/ 4500979 w 4551517"/>
              <a:gd name="connsiteY20" fmla="*/ 32083 h 171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51517" h="1713204">
                <a:moveTo>
                  <a:pt x="0" y="14328"/>
                </a:moveTo>
                <a:cubicBezTo>
                  <a:pt x="3699" y="518875"/>
                  <a:pt x="7399" y="1023423"/>
                  <a:pt x="44389" y="1283835"/>
                </a:cubicBezTo>
                <a:cubicBezTo>
                  <a:pt x="81379" y="1544247"/>
                  <a:pt x="51787" y="1507256"/>
                  <a:pt x="221942" y="1576798"/>
                </a:cubicBezTo>
                <a:cubicBezTo>
                  <a:pt x="392097" y="1646340"/>
                  <a:pt x="784195" y="1692207"/>
                  <a:pt x="1065321" y="1701085"/>
                </a:cubicBezTo>
                <a:cubicBezTo>
                  <a:pt x="1346447" y="1709963"/>
                  <a:pt x="1723748" y="1678891"/>
                  <a:pt x="1908699" y="1630064"/>
                </a:cubicBezTo>
                <a:cubicBezTo>
                  <a:pt x="2093650" y="1581237"/>
                  <a:pt x="2124722" y="1523532"/>
                  <a:pt x="2175029" y="1408122"/>
                </a:cubicBezTo>
                <a:cubicBezTo>
                  <a:pt x="2225336" y="1292712"/>
                  <a:pt x="2222377" y="1124037"/>
                  <a:pt x="2210540" y="937606"/>
                </a:cubicBezTo>
                <a:cubicBezTo>
                  <a:pt x="2198703" y="751175"/>
                  <a:pt x="2121763" y="443416"/>
                  <a:pt x="2104008" y="289536"/>
                </a:cubicBezTo>
                <a:cubicBezTo>
                  <a:pt x="2086253" y="135656"/>
                  <a:pt x="2086253" y="43920"/>
                  <a:pt x="2104008" y="14328"/>
                </a:cubicBezTo>
                <a:cubicBezTo>
                  <a:pt x="2121763" y="-15264"/>
                  <a:pt x="2176509" y="-6387"/>
                  <a:pt x="2210540" y="111982"/>
                </a:cubicBezTo>
                <a:cubicBezTo>
                  <a:pt x="2244571" y="230351"/>
                  <a:pt x="2291918" y="544029"/>
                  <a:pt x="2308194" y="724542"/>
                </a:cubicBezTo>
                <a:cubicBezTo>
                  <a:pt x="2324470" y="905055"/>
                  <a:pt x="2300796" y="1067811"/>
                  <a:pt x="2308194" y="1195058"/>
                </a:cubicBezTo>
                <a:cubicBezTo>
                  <a:pt x="2315592" y="1322305"/>
                  <a:pt x="2339266" y="1436235"/>
                  <a:pt x="2352583" y="1488021"/>
                </a:cubicBezTo>
                <a:cubicBezTo>
                  <a:pt x="2365900" y="1539807"/>
                  <a:pt x="2368859" y="1606391"/>
                  <a:pt x="2388094" y="1505777"/>
                </a:cubicBezTo>
                <a:cubicBezTo>
                  <a:pt x="2407329" y="1405164"/>
                  <a:pt x="2425084" y="1128476"/>
                  <a:pt x="2467993" y="884340"/>
                </a:cubicBezTo>
                <a:cubicBezTo>
                  <a:pt x="2510902" y="640204"/>
                  <a:pt x="2602637" y="100145"/>
                  <a:pt x="2645546" y="40961"/>
                </a:cubicBezTo>
                <a:cubicBezTo>
                  <a:pt x="2688455" y="-18223"/>
                  <a:pt x="2741721" y="282138"/>
                  <a:pt x="2725445" y="529233"/>
                </a:cubicBezTo>
                <a:cubicBezTo>
                  <a:pt x="2709169" y="776328"/>
                  <a:pt x="2417686" y="1340060"/>
                  <a:pt x="2547892" y="1523532"/>
                </a:cubicBezTo>
                <a:cubicBezTo>
                  <a:pt x="2678098" y="1707004"/>
                  <a:pt x="3191523" y="1621186"/>
                  <a:pt x="3506680" y="1630064"/>
                </a:cubicBezTo>
                <a:cubicBezTo>
                  <a:pt x="3821837" y="1638942"/>
                  <a:pt x="4273119" y="1843128"/>
                  <a:pt x="4438835" y="1576798"/>
                </a:cubicBezTo>
                <a:cubicBezTo>
                  <a:pt x="4604552" y="1310468"/>
                  <a:pt x="4552765" y="671275"/>
                  <a:pt x="4500979" y="32083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485022" y="2674260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云形 32"/>
          <p:cNvSpPr/>
          <p:nvPr/>
        </p:nvSpPr>
        <p:spPr>
          <a:xfrm>
            <a:off x="479394" y="5282213"/>
            <a:ext cx="2823099" cy="1305018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Global </a:t>
            </a:r>
          </a:p>
          <a:p>
            <a:pPr algn="ctr"/>
            <a:r>
              <a:rPr lang="en-US" altLang="zh-CN" dirty="0" err="1" smtClean="0">
                <a:solidFill>
                  <a:schemeClr val="accent1"/>
                </a:solidFill>
              </a:rPr>
              <a:t>VxLAN</a:t>
            </a:r>
            <a:r>
              <a:rPr lang="en-US" altLang="zh-CN" dirty="0" smtClean="0">
                <a:solidFill>
                  <a:schemeClr val="accent1"/>
                </a:solidFill>
              </a:rPr>
              <a:t> VNI Pool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791</Words>
  <Application>Microsoft Office PowerPoint</Application>
  <PresentationFormat>宽屏</PresentationFormat>
  <Paragraphs>269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需求可行性</vt:lpstr>
      <vt:lpstr>Roadmap</vt:lpstr>
      <vt:lpstr>验证进度</vt:lpstr>
      <vt:lpstr>SFC编排部署可行性</vt:lpstr>
      <vt:lpstr>SFC编排部署可行性-正在验证可行性</vt:lpstr>
      <vt:lpstr>SFC转发可行性</vt:lpstr>
      <vt:lpstr>SFC转发可行性</vt:lpstr>
      <vt:lpstr>SFC转发可行性</vt:lpstr>
      <vt:lpstr>SFC转发可行性</vt:lpstr>
      <vt:lpstr>SFC转发可行性</vt:lpstr>
      <vt:lpstr>SFC转发可行性</vt:lpstr>
      <vt:lpstr>SFC转发可行性</vt:lpstr>
      <vt:lpstr>SFC转发可行性</vt:lpstr>
      <vt:lpstr>SFC故障保护可行性</vt:lpstr>
      <vt:lpstr>Tor单节点故障</vt:lpstr>
      <vt:lpstr>SFC重路由可行性</vt:lpstr>
      <vt:lpstr>SFC重路由可行性</vt:lpstr>
      <vt:lpstr>SFC重路由可行性</vt:lpstr>
      <vt:lpstr>SFC重路由可行性</vt:lpstr>
      <vt:lpstr>SFC重路由可行性</vt:lpstr>
      <vt:lpstr>SFC重路由可行性</vt:lpstr>
      <vt:lpstr>SFC重路由可行性</vt:lpstr>
      <vt:lpstr>SFC重路由可行性</vt:lpstr>
      <vt:lpstr>Server单节点故障</vt:lpstr>
      <vt:lpstr>SFC重路由可行性</vt:lpstr>
      <vt:lpstr>SFC重路由可行性</vt:lpstr>
      <vt:lpstr>SFC重路由可行性</vt:lpstr>
      <vt:lpstr>Core or Agg switch单节点故障</vt:lpstr>
      <vt:lpstr>SFC故障恢复可行性</vt:lpstr>
      <vt:lpstr>SFC快速扩缩容可行性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SAM需求可行性</dc:title>
  <dc:creator>Mike Chen</dc:creator>
  <cp:lastModifiedBy>Mike Chen</cp:lastModifiedBy>
  <cp:revision>8</cp:revision>
  <dcterms:created xsi:type="dcterms:W3CDTF">2019-12-21T07:40:13Z</dcterms:created>
  <dcterms:modified xsi:type="dcterms:W3CDTF">2019-12-21T08:02:42Z</dcterms:modified>
</cp:coreProperties>
</file>