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67" r:id="rId5"/>
    <p:sldId id="274" r:id="rId6"/>
    <p:sldId id="275" r:id="rId7"/>
    <p:sldId id="263" r:id="rId8"/>
    <p:sldId id="273" r:id="rId9"/>
    <p:sldId id="268" r:id="rId10"/>
    <p:sldId id="26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3C96-54B5-4635-AF07-3A6C02E8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21F0F-BFE6-4D44-97C9-216F76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3053-5593-4D73-8888-E957C9BF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DB38-D76F-46DE-86A7-C4BE56E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AF9C6-F060-420A-B279-32A2964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1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C2C5-34DE-4DC4-A704-311D8F14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FB83-838F-4A02-9668-3A3A634D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24611-C968-43A5-8DC8-6B84EAA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9DE7-F422-4A25-B828-FE40D7E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D598-A613-4988-83C3-F23470A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411B1-3DAA-4F46-BF2A-B45A81E7F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FFAF8-53A0-40DE-B82D-387C3563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6B0A0-8237-4EA0-AFC7-13842EC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3F1B-0242-4507-B3BC-286E850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BC20-3D78-4601-9931-E68D923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33F2-E1B1-4164-B111-7FC517E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BA019-359F-4264-AE3D-166D596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486-38D2-44AC-9D77-54CF9B22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AE0F2-9E71-4927-8057-D782A30C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40BD-C9B3-4577-95A8-01F7785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1995-CD47-4453-8661-0D78E06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9F7E-98D8-4A50-9996-EC8E97B7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3FA98-2FD0-4A45-969F-971F5A4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5B5C-18DD-4D22-9EC3-98E89F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E581-B9D2-4B53-8D0F-B4B1CDD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65FC-8239-4735-A5B7-088A402C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AF21-74B9-4DEC-8A84-BEAF99F6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D8E6-9E76-453C-91A8-095DF9C7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D82B0-B078-4231-8275-1977B2B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B0F2-BE5D-4E19-A01C-82FBCF56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3BF48-831E-4B5A-99F4-7C13346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6131-CF38-458B-B07E-25C8B4E6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63842-D23D-47AE-86BB-252000A9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7140A-C10C-483E-A1FE-B3268411C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21F26-81D0-4D78-B751-E8F08A94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30528-7988-4005-922D-618946F4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94167-BB5E-4E1C-AE8C-E79D171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636B1-7B2F-4F54-8778-CAE36E9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D71E5-107C-4795-8470-C4BF6CFB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918D-77F9-4989-902E-34D138A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79714-A06E-4941-AF24-1F31A05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FC105-6B38-4038-BB3D-269F8C1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6C44F-54A8-489F-ABC5-A9EB136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2FA3C-17BE-4BE1-95B5-D6CBDC8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BCDE-AEBE-47DE-AF24-3D1BE469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6869E-3894-4869-AA90-DEFD80E0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9714-137E-4268-96E9-4E96E16E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676F9-AC98-4439-A8B8-5E8FB57D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E59D3-025C-4101-B2CC-C3AA4338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A9202-E5CB-49E1-90A4-E2A6AA3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C804-52C1-4E3F-A7BC-FA44BE3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153B-2878-4563-9D39-92F414F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F6B6-DCA9-44DE-929A-27FE94D3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B5FD7-73D1-4135-A573-383C026A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6DEB8-5F79-40F9-A41D-8DEDDED0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22988-2399-4901-B758-E5827C0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62F7-F55A-4DA5-80EB-C9D3B336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693A1-A010-4749-B9B2-43F2C12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1CE2D-279E-424E-9080-6507032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CEEE-8FD3-4B43-B999-0F1B9FE2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FBE9-A614-459A-9F91-44E6231A8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C3B5-86A2-44CC-9BB1-43A4D096BA0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A350-CDE7-4E5E-83FA-2757B197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6832-FCED-4C0B-AEBF-8C6902AA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2B8E-ECF1-4108-9874-B70E22650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OpenFlow Router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2CF5-F759-4561-A573-F0C68D152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Update local port entry</a:t>
            </a:r>
          </a:p>
          <a:p>
            <a:pPr lvl="1"/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localPortTable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localPortTable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port event: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port event : </a:t>
            </a:r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Add switch/link/host event 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switch event : </a:t>
            </a:r>
          </a:p>
          <a:p>
            <a:pPr lvl="3"/>
            <a:r>
              <a:rPr lang="en-US" altLang="zh-CN" dirty="0"/>
              <a:t>del </a:t>
            </a:r>
            <a:r>
              <a:rPr lang="en-US" altLang="zh-CN" dirty="0" err="1"/>
              <a:t>localPortTable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96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Update peer port entry</a:t>
            </a:r>
          </a:p>
          <a:p>
            <a:pPr lvl="1"/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peerPortTable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peerPortTable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link: </a:t>
            </a:r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link: </a:t>
            </a:r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r>
              <a:rPr lang="en-US" altLang="zh-CN" dirty="0"/>
              <a:t>Update host mac entry</a:t>
            </a:r>
          </a:p>
          <a:p>
            <a:pPr lvl="1"/>
            <a:r>
              <a:rPr lang="en-US" altLang="zh-CN" dirty="0"/>
              <a:t>Packet in: 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9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EA3D1-82E6-4E0E-A074-2466550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West-East App: Update RIB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D7FE8-2ECE-4B54-AABA-F07000A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新表组没有：全部删除</a:t>
            </a:r>
            <a:endParaRPr lang="en-US" altLang="zh-CN" dirty="0"/>
          </a:p>
          <a:p>
            <a:pPr lvl="1"/>
            <a:r>
              <a:rPr lang="zh-CN" altLang="en-US" dirty="0"/>
              <a:t>旧表组没有</a:t>
            </a:r>
            <a:r>
              <a:rPr lang="en-US" altLang="zh-CN" dirty="0"/>
              <a:t>&amp;&amp;</a:t>
            </a:r>
            <a:r>
              <a:rPr lang="zh-CN" altLang="en-US" dirty="0"/>
              <a:t>新表组有：全部安装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新表组有：下一步</a:t>
            </a:r>
            <a:endParaRPr lang="en-US" altLang="zh-CN" dirty="0"/>
          </a:p>
          <a:p>
            <a:r>
              <a:rPr lang="en-US" altLang="zh-CN" dirty="0"/>
              <a:t>Entry</a:t>
            </a:r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在旧表中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删除旧</a:t>
            </a:r>
            <a:r>
              <a:rPr lang="en-US" altLang="zh-CN" dirty="0"/>
              <a:t>entry</a:t>
            </a:r>
            <a:r>
              <a:rPr lang="zh-CN" altLang="en-US" dirty="0"/>
              <a:t>，安装新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不在旧表中：安装新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旧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不在新表中：删除旧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4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77C8-B16C-4D22-9EA9-2CB561D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North-South App: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EC9F4-45EC-4972-BF5D-4DD1C0EA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DCN Gateway switches list.</a:t>
            </a:r>
          </a:p>
          <a:p>
            <a:r>
              <a:rPr lang="en-US" altLang="zh-CN" dirty="0"/>
              <a:t>Set the default outbound of a </a:t>
            </a:r>
            <a:r>
              <a:rPr lang="en-US" altLang="zh-CN" dirty="0" err="1"/>
              <a:t>dcn</a:t>
            </a:r>
            <a:r>
              <a:rPr lang="en-US" altLang="zh-CN" dirty="0"/>
              <a:t> gateway as port 1.</a:t>
            </a:r>
          </a:p>
          <a:p>
            <a:r>
              <a:rPr lang="en-US" altLang="zh-CN" dirty="0"/>
              <a:t>Get </a:t>
            </a:r>
            <a:r>
              <a:rPr lang="en-US" altLang="zh-CN" dirty="0" err="1"/>
              <a:t>spt</a:t>
            </a:r>
            <a:r>
              <a:rPr lang="en-US" altLang="zh-CN" dirty="0"/>
              <a:t> to default gateway.</a:t>
            </a:r>
          </a:p>
          <a:p>
            <a:r>
              <a:rPr lang="en-US" altLang="zh-CN" dirty="0"/>
              <a:t>For gateway, set default ipv4 forward entry to outbound 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0FE7D2-E176-4C4E-A576-CEDB13658841}"/>
              </a:ext>
            </a:extLst>
          </p:cNvPr>
          <p:cNvSpPr/>
          <p:nvPr/>
        </p:nvSpPr>
        <p:spPr>
          <a:xfrm>
            <a:off x="2223204" y="1397132"/>
            <a:ext cx="6873086" cy="3573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6126158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8106005" y="407290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8115859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8523161" y="3753133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6543314" y="3753133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6960470" y="3343841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2F153A-6291-4895-8C9E-EF71203DF1AC}"/>
              </a:ext>
            </a:extLst>
          </p:cNvPr>
          <p:cNvSpPr/>
          <p:nvPr/>
        </p:nvSpPr>
        <p:spPr>
          <a:xfrm>
            <a:off x="7125269" y="5677917"/>
            <a:ext cx="993980" cy="5651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1612AA-B34B-4A22-B08D-D5F86929C1AB}"/>
              </a:ext>
            </a:extLst>
          </p:cNvPr>
          <p:cNvCxnSpPr>
            <a:cxnSpLocks/>
            <a:stCxn id="42" idx="4"/>
            <a:endCxn id="16" idx="0"/>
          </p:cNvCxnSpPr>
          <p:nvPr/>
        </p:nvCxnSpPr>
        <p:spPr>
          <a:xfrm>
            <a:off x="6543314" y="4903169"/>
            <a:ext cx="1078945" cy="7747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813C1A-0837-4F68-AD5F-D8C92FA0CDCA}"/>
              </a:ext>
            </a:extLst>
          </p:cNvPr>
          <p:cNvCxnSpPr>
            <a:cxnSpLocks/>
            <a:stCxn id="117" idx="4"/>
            <a:endCxn id="14" idx="3"/>
          </p:cNvCxnSpPr>
          <p:nvPr/>
        </p:nvCxnSpPr>
        <p:spPr>
          <a:xfrm flipH="1">
            <a:off x="4206623" y="4932886"/>
            <a:ext cx="584819" cy="10243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A5034-B81B-4EE2-85DF-A93104CCC397}"/>
              </a:ext>
            </a:extLst>
          </p:cNvPr>
          <p:cNvSpPr txBox="1"/>
          <p:nvPr/>
        </p:nvSpPr>
        <p:spPr>
          <a:xfrm>
            <a:off x="5264856" y="137809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DCN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ECAFB4-7DF1-4848-9F69-A6D249BFBE0B}"/>
              </a:ext>
            </a:extLst>
          </p:cNvPr>
          <p:cNvSpPr/>
          <p:nvPr/>
        </p:nvSpPr>
        <p:spPr>
          <a:xfrm>
            <a:off x="794362" y="5676146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70F375-C67C-4F47-8C57-6F63B3A2FFE9}"/>
              </a:ext>
            </a:extLst>
          </p:cNvPr>
          <p:cNvSpPr/>
          <p:nvPr/>
        </p:nvSpPr>
        <p:spPr>
          <a:xfrm>
            <a:off x="5295291" y="5670313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5768D4-90FB-483D-A2BF-3B2382BB8923}"/>
              </a:ext>
            </a:extLst>
          </p:cNvPr>
          <p:cNvCxnSpPr>
            <a:cxnSpLocks/>
            <a:stCxn id="123" idx="4"/>
            <a:endCxn id="36" idx="0"/>
          </p:cNvCxnSpPr>
          <p:nvPr/>
        </p:nvCxnSpPr>
        <p:spPr>
          <a:xfrm flipH="1">
            <a:off x="1349264" y="4944567"/>
            <a:ext cx="1462331" cy="7315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ACD7D7-6F80-4058-80CC-E23E455E7C56}"/>
              </a:ext>
            </a:extLst>
          </p:cNvPr>
          <p:cNvCxnSpPr>
            <a:cxnSpLocks/>
            <a:stCxn id="117" idx="4"/>
            <a:endCxn id="37" idx="0"/>
          </p:cNvCxnSpPr>
          <p:nvPr/>
        </p:nvCxnSpPr>
        <p:spPr>
          <a:xfrm>
            <a:off x="4791442" y="4932886"/>
            <a:ext cx="1058751" cy="7374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6126158" y="408458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6960470" y="3343841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爆炸形: 8 pt  46">
            <a:extLst>
              <a:ext uri="{FF2B5EF4-FFF2-40B4-BE49-F238E27FC236}">
                <a16:creationId xmlns:a16="http://schemas.microsoft.com/office/drawing/2014/main" id="{6C1DA1E9-636B-475A-8FAA-B1FFF9B22AE2}"/>
              </a:ext>
            </a:extLst>
          </p:cNvPr>
          <p:cNvSpPr/>
          <p:nvPr/>
        </p:nvSpPr>
        <p:spPr>
          <a:xfrm>
            <a:off x="6244696" y="357600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23D2EB6-7787-433F-B7C8-5393A9F2ECDA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7622259" y="4891488"/>
            <a:ext cx="900902" cy="7864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26320B3-3FD5-4F83-ACB9-C013FDCFED5A}"/>
              </a:ext>
            </a:extLst>
          </p:cNvPr>
          <p:cNvCxnSpPr>
            <a:cxnSpLocks/>
            <a:stCxn id="9" idx="6"/>
            <a:endCxn id="24" idx="1"/>
          </p:cNvCxnSpPr>
          <p:nvPr/>
        </p:nvCxnSpPr>
        <p:spPr>
          <a:xfrm flipV="1">
            <a:off x="8940317" y="4301443"/>
            <a:ext cx="1102334" cy="180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B745AF-81C1-4AC8-8A64-519D70EADB01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6838288" y="4783290"/>
            <a:ext cx="3207726" cy="8748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512BF2F-83DE-451B-818F-1417935B6ABD}"/>
              </a:ext>
            </a:extLst>
          </p:cNvPr>
          <p:cNvSpPr txBox="1"/>
          <p:nvPr/>
        </p:nvSpPr>
        <p:spPr>
          <a:xfrm>
            <a:off x="5718638" y="4309577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800DEFE-802A-44FB-8047-A7E02ADCDD34}"/>
              </a:ext>
            </a:extLst>
          </p:cNvPr>
          <p:cNvCxnSpPr>
            <a:cxnSpLocks/>
            <a:stCxn id="117" idx="4"/>
            <a:endCxn id="62" idx="3"/>
          </p:cNvCxnSpPr>
          <p:nvPr/>
        </p:nvCxnSpPr>
        <p:spPr>
          <a:xfrm flipH="1">
            <a:off x="4223228" y="4932886"/>
            <a:ext cx="568214" cy="15718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35B75F1-CF7D-40E0-8005-58D9A982AD1A}"/>
              </a:ext>
            </a:extLst>
          </p:cNvPr>
          <p:cNvGrpSpPr/>
          <p:nvPr/>
        </p:nvGrpSpPr>
        <p:grpSpPr>
          <a:xfrm>
            <a:off x="2340892" y="5372321"/>
            <a:ext cx="1890725" cy="1400962"/>
            <a:chOff x="349451" y="5321262"/>
            <a:chExt cx="1890725" cy="140096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18136A-B28D-4215-AB07-4D6AEBEE7EC7}"/>
                </a:ext>
              </a:extLst>
            </p:cNvPr>
            <p:cNvSpPr/>
            <p:nvPr/>
          </p:nvSpPr>
          <p:spPr>
            <a:xfrm>
              <a:off x="349451" y="5618774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45FE27-35B7-4AD0-9234-1079368714C6}"/>
                </a:ext>
              </a:extLst>
            </p:cNvPr>
            <p:cNvSpPr/>
            <p:nvPr/>
          </p:nvSpPr>
          <p:spPr>
            <a:xfrm>
              <a:off x="1450744" y="5678374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1EE1E-D23F-4CE0-944A-5E6CD6E2B34E}"/>
                </a:ext>
              </a:extLst>
            </p:cNvPr>
            <p:cNvSpPr/>
            <p:nvPr/>
          </p:nvSpPr>
          <p:spPr>
            <a:xfrm>
              <a:off x="513150" y="5680510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7CDEFA7-A56A-409A-9F5F-285FABC4C91E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>
              <a:off x="1277588" y="5906128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5D798D-9E7D-47AE-B9BA-DDB316189D99}"/>
                </a:ext>
              </a:extLst>
            </p:cNvPr>
            <p:cNvSpPr txBox="1"/>
            <p:nvPr/>
          </p:nvSpPr>
          <p:spPr>
            <a:xfrm>
              <a:off x="369950" y="635289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Server3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917366-C68B-4F68-B579-F7700A676C26}"/>
                </a:ext>
              </a:extLst>
            </p:cNvPr>
            <p:cNvSpPr txBox="1"/>
            <p:nvPr/>
          </p:nvSpPr>
          <p:spPr>
            <a:xfrm>
              <a:off x="404915" y="532126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4EF12A-33C6-484E-8334-A20B8B5444D4}"/>
                </a:ext>
              </a:extLst>
            </p:cNvPr>
            <p:cNvSpPr/>
            <p:nvPr/>
          </p:nvSpPr>
          <p:spPr>
            <a:xfrm>
              <a:off x="1410410" y="6225894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E0FCF13-BA41-4751-ADC9-04F642F5FE78}"/>
              </a:ext>
            </a:extLst>
          </p:cNvPr>
          <p:cNvCxnSpPr>
            <a:cxnSpLocks/>
            <a:stCxn id="237" idx="3"/>
            <a:endCxn id="123" idx="2"/>
          </p:cNvCxnSpPr>
          <p:nvPr/>
        </p:nvCxnSpPr>
        <p:spPr>
          <a:xfrm>
            <a:off x="1947385" y="4315792"/>
            <a:ext cx="447054" cy="2194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DEEE911-61D6-4A17-A6D6-A1EEBD30D8E5}"/>
              </a:ext>
            </a:extLst>
          </p:cNvPr>
          <p:cNvCxnSpPr>
            <a:cxnSpLocks/>
            <a:stCxn id="241" idx="3"/>
            <a:endCxn id="123" idx="2"/>
          </p:cNvCxnSpPr>
          <p:nvPr/>
        </p:nvCxnSpPr>
        <p:spPr>
          <a:xfrm flipV="1">
            <a:off x="1963990" y="4535275"/>
            <a:ext cx="430449" cy="328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42D2A3F-10DF-40CB-9C23-D2BE453ED8EE}"/>
              </a:ext>
            </a:extLst>
          </p:cNvPr>
          <p:cNvGrpSpPr/>
          <p:nvPr/>
        </p:nvGrpSpPr>
        <p:grpSpPr>
          <a:xfrm>
            <a:off x="9981065" y="1549654"/>
            <a:ext cx="1891987" cy="633884"/>
            <a:chOff x="9919101" y="6032204"/>
            <a:chExt cx="1891987" cy="633884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42688A-6185-4908-98C9-6A35FB8317AC}"/>
                </a:ext>
              </a:extLst>
            </p:cNvPr>
            <p:cNvSpPr/>
            <p:nvPr/>
          </p:nvSpPr>
          <p:spPr>
            <a:xfrm>
              <a:off x="9919101" y="6032204"/>
              <a:ext cx="189198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55AB5C-9D84-4F80-BC57-201EAEB7B529}"/>
                </a:ext>
              </a:extLst>
            </p:cNvPr>
            <p:cNvSpPr txBox="1"/>
            <p:nvPr/>
          </p:nvSpPr>
          <p:spPr>
            <a:xfrm>
              <a:off x="10839347" y="6296756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Server0</a:t>
              </a:r>
              <a:endParaRPr lang="zh-CN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047BE3E-B76E-4EDA-949F-0E0DC6B78289}"/>
                </a:ext>
              </a:extLst>
            </p:cNvPr>
            <p:cNvSpPr/>
            <p:nvPr/>
          </p:nvSpPr>
          <p:spPr>
            <a:xfrm>
              <a:off x="10024420" y="615817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37FE9D9-DFB2-4C5E-AAFE-9E5A642AB170}"/>
              </a:ext>
            </a:extLst>
          </p:cNvPr>
          <p:cNvCxnSpPr>
            <a:cxnSpLocks/>
            <a:stCxn id="42" idx="5"/>
            <a:endCxn id="74" idx="1"/>
          </p:cNvCxnSpPr>
          <p:nvPr/>
        </p:nvCxnSpPr>
        <p:spPr>
          <a:xfrm>
            <a:off x="6838288" y="4783290"/>
            <a:ext cx="3207726" cy="41844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23B018C-7D83-4E6B-9445-08CEE9BB586A}"/>
              </a:ext>
            </a:extLst>
          </p:cNvPr>
          <p:cNvCxnSpPr>
            <a:cxnSpLocks/>
            <a:stCxn id="9" idx="6"/>
            <a:endCxn id="71" idx="1"/>
          </p:cNvCxnSpPr>
          <p:nvPr/>
        </p:nvCxnSpPr>
        <p:spPr>
          <a:xfrm flipV="1">
            <a:off x="8940317" y="3833250"/>
            <a:ext cx="1098518" cy="64894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94047300-8ABC-4B20-B6AA-58670D057F85}"/>
              </a:ext>
            </a:extLst>
          </p:cNvPr>
          <p:cNvGrpSpPr/>
          <p:nvPr/>
        </p:nvGrpSpPr>
        <p:grpSpPr>
          <a:xfrm>
            <a:off x="9945891" y="4930338"/>
            <a:ext cx="2191514" cy="981545"/>
            <a:chOff x="9523696" y="4918597"/>
            <a:chExt cx="2191514" cy="98154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EED5F84-998E-41E8-9B7C-306C137EB040}"/>
                </a:ext>
              </a:extLst>
            </p:cNvPr>
            <p:cNvSpPr/>
            <p:nvPr/>
          </p:nvSpPr>
          <p:spPr>
            <a:xfrm>
              <a:off x="9523696" y="4918597"/>
              <a:ext cx="2127252" cy="9726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BE5F070-09BD-449F-9D4A-8B691FF1592C}"/>
                </a:ext>
              </a:extLst>
            </p:cNvPr>
            <p:cNvSpPr/>
            <p:nvPr/>
          </p:nvSpPr>
          <p:spPr>
            <a:xfrm>
              <a:off x="9623819" y="5419421"/>
              <a:ext cx="1140931" cy="4539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Classifier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4D5347-AF3F-4618-A168-87E18143A9D2}"/>
                </a:ext>
              </a:extLst>
            </p:cNvPr>
            <p:cNvSpPr txBox="1"/>
            <p:nvPr/>
          </p:nvSpPr>
          <p:spPr>
            <a:xfrm>
              <a:off x="10743469" y="553081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Server1</a:t>
              </a:r>
              <a:endParaRPr lang="zh-CN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C41979-6103-4A00-8FD8-3D47227E683A}"/>
                </a:ext>
              </a:extLst>
            </p:cNvPr>
            <p:cNvSpPr/>
            <p:nvPr/>
          </p:nvSpPr>
          <p:spPr>
            <a:xfrm>
              <a:off x="9623819" y="496224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F493C7A-03ED-4741-8212-B6E6F195014F}"/>
              </a:ext>
            </a:extLst>
          </p:cNvPr>
          <p:cNvCxnSpPr>
            <a:cxnSpLocks/>
            <a:stCxn id="67" idx="1"/>
            <a:endCxn id="103" idx="6"/>
          </p:cNvCxnSpPr>
          <p:nvPr/>
        </p:nvCxnSpPr>
        <p:spPr>
          <a:xfrm flipH="1">
            <a:off x="7306778" y="1866596"/>
            <a:ext cx="2674287" cy="2484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911292" y="150404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6472466" y="148215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2394439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4374286" y="411430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4384140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4791442" y="379453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2811595" y="3794531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endCxn id="116" idx="6"/>
          </p:cNvCxnSpPr>
          <p:nvPr/>
        </p:nvCxnSpPr>
        <p:spPr>
          <a:xfrm flipH="1" flipV="1">
            <a:off x="3228751" y="3385239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2394439" y="412598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3228751" y="3385239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2811595" y="2322629"/>
            <a:ext cx="1516853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2811595" y="2300737"/>
            <a:ext cx="4078027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18" idx="0"/>
            <a:endCxn id="97" idx="4"/>
          </p:cNvCxnSpPr>
          <p:nvPr/>
        </p:nvCxnSpPr>
        <p:spPr>
          <a:xfrm flipH="1" flipV="1">
            <a:off x="4328448" y="2322629"/>
            <a:ext cx="472848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18" idx="0"/>
            <a:endCxn id="103" idx="4"/>
          </p:cNvCxnSpPr>
          <p:nvPr/>
        </p:nvCxnSpPr>
        <p:spPr>
          <a:xfrm flipV="1">
            <a:off x="4801296" y="2300737"/>
            <a:ext cx="2088326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4328448" y="2322629"/>
            <a:ext cx="2214866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0" idx="0"/>
            <a:endCxn id="97" idx="4"/>
          </p:cNvCxnSpPr>
          <p:nvPr/>
        </p:nvCxnSpPr>
        <p:spPr>
          <a:xfrm flipH="1" flipV="1">
            <a:off x="4328448" y="2322629"/>
            <a:ext cx="4204567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6543314" y="2300737"/>
            <a:ext cx="346308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0" idx="0"/>
            <a:endCxn id="103" idx="4"/>
          </p:cNvCxnSpPr>
          <p:nvPr/>
        </p:nvCxnSpPr>
        <p:spPr>
          <a:xfrm flipH="1" flipV="1">
            <a:off x="6889622" y="2300737"/>
            <a:ext cx="1643393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58E71CE-CA29-4EF9-8A46-B8E555DC64CF}"/>
              </a:ext>
            </a:extLst>
          </p:cNvPr>
          <p:cNvSpPr txBox="1"/>
          <p:nvPr/>
        </p:nvSpPr>
        <p:spPr>
          <a:xfrm>
            <a:off x="8312558" y="611648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2.2.2.2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IP =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5AFF60E-4278-49DC-AE3A-32733E7B765E}"/>
              </a:ext>
            </a:extLst>
          </p:cNvPr>
          <p:cNvSpPr txBox="1"/>
          <p:nvPr/>
        </p:nvSpPr>
        <p:spPr>
          <a:xfrm>
            <a:off x="3825898" y="49463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2.2.s3.0/27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28917C0-EAFB-4DF4-B5DD-BC693476AA90}"/>
              </a:ext>
            </a:extLst>
          </p:cNvPr>
          <p:cNvSpPr txBox="1"/>
          <p:nvPr/>
        </p:nvSpPr>
        <p:spPr>
          <a:xfrm>
            <a:off x="1939250" y="494791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2.2.s4.0/27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2F2BEDA-BB96-4533-BBE1-E94F738A03EF}"/>
              </a:ext>
            </a:extLst>
          </p:cNvPr>
          <p:cNvSpPr txBox="1"/>
          <p:nvPr/>
        </p:nvSpPr>
        <p:spPr>
          <a:xfrm>
            <a:off x="9321182" y="520497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2.2.s1.0/27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BA39D7-FB96-4B76-A465-73994C700CF1}"/>
              </a:ext>
            </a:extLst>
          </p:cNvPr>
          <p:cNvSpPr txBox="1"/>
          <p:nvPr/>
        </p:nvSpPr>
        <p:spPr>
          <a:xfrm>
            <a:off x="7622259" y="4334855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4DA730-200A-43ED-A5D8-A1E6B6D9305F}"/>
              </a:ext>
            </a:extLst>
          </p:cNvPr>
          <p:cNvGrpSpPr/>
          <p:nvPr/>
        </p:nvGrpSpPr>
        <p:grpSpPr>
          <a:xfrm>
            <a:off x="81654" y="3658513"/>
            <a:ext cx="1890725" cy="1432552"/>
            <a:chOff x="155854" y="3449357"/>
            <a:chExt cx="1890725" cy="1432552"/>
          </a:xfrm>
        </p:grpSpPr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A37CFCCA-E756-4BA7-8899-2F84D51EE292}"/>
                </a:ext>
              </a:extLst>
            </p:cNvPr>
            <p:cNvSpPr/>
            <p:nvPr/>
          </p:nvSpPr>
          <p:spPr>
            <a:xfrm>
              <a:off x="155854" y="3819282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1D3C18D-865B-4D35-B8AC-ADD91498735D}"/>
                </a:ext>
              </a:extLst>
            </p:cNvPr>
            <p:cNvSpPr/>
            <p:nvPr/>
          </p:nvSpPr>
          <p:spPr>
            <a:xfrm>
              <a:off x="1257147" y="3878882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8BB111A-9B0E-4E14-9D5B-946FA3583E7C}"/>
                </a:ext>
              </a:extLst>
            </p:cNvPr>
            <p:cNvSpPr/>
            <p:nvPr/>
          </p:nvSpPr>
          <p:spPr>
            <a:xfrm>
              <a:off x="319553" y="3881018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3E200D8-35FC-4D89-808C-51DA932C8C76}"/>
                </a:ext>
              </a:extLst>
            </p:cNvPr>
            <p:cNvCxnSpPr>
              <a:cxnSpLocks/>
              <a:stCxn id="237" idx="1"/>
              <a:endCxn id="238" idx="3"/>
            </p:cNvCxnSpPr>
            <p:nvPr/>
          </p:nvCxnSpPr>
          <p:spPr>
            <a:xfrm flipH="1">
              <a:off x="1083991" y="4106636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0D8C9AAD-60F9-4243-9A81-8622E401ADB9}"/>
                </a:ext>
              </a:extLst>
            </p:cNvPr>
            <p:cNvSpPr txBox="1"/>
            <p:nvPr/>
          </p:nvSpPr>
          <p:spPr>
            <a:xfrm>
              <a:off x="221272" y="451257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Server4</a:t>
              </a:r>
              <a:endParaRPr lang="zh-CN" altLang="en-US" b="1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E4EDB9D-D897-45B4-BC18-7ACE45117CF5}"/>
                </a:ext>
              </a:extLst>
            </p:cNvPr>
            <p:cNvSpPr/>
            <p:nvPr/>
          </p:nvSpPr>
          <p:spPr>
            <a:xfrm>
              <a:off x="1216813" y="442640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FFA8F2D-536D-4DFD-A4EA-20EB78B59E0B}"/>
                </a:ext>
              </a:extLst>
            </p:cNvPr>
            <p:cNvSpPr txBox="1"/>
            <p:nvPr/>
          </p:nvSpPr>
          <p:spPr>
            <a:xfrm>
              <a:off x="264107" y="3449357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10.1.1.2</a:t>
              </a:r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04330E5E-DE43-4D3C-BCFC-F82A77007EBC}"/>
              </a:ext>
            </a:extLst>
          </p:cNvPr>
          <p:cNvGrpSpPr/>
          <p:nvPr/>
        </p:nvGrpSpPr>
        <p:grpSpPr>
          <a:xfrm>
            <a:off x="9943703" y="3533099"/>
            <a:ext cx="2211620" cy="1024672"/>
            <a:chOff x="10013850" y="3678038"/>
            <a:chExt cx="2211620" cy="1024672"/>
          </a:xfrm>
        </p:grpSpPr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1CB9FD26-8B4E-484E-A151-4E874A5742B2}"/>
                </a:ext>
              </a:extLst>
            </p:cNvPr>
            <p:cNvGrpSpPr/>
            <p:nvPr/>
          </p:nvGrpSpPr>
          <p:grpSpPr>
            <a:xfrm>
              <a:off x="10013850" y="3678038"/>
              <a:ext cx="2127252" cy="1024672"/>
              <a:chOff x="9503590" y="3849307"/>
              <a:chExt cx="2127252" cy="102467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9079C30-D8CB-4297-BE04-035675F5BF89}"/>
                  </a:ext>
                </a:extLst>
              </p:cNvPr>
              <p:cNvSpPr/>
              <p:nvPr/>
            </p:nvSpPr>
            <p:spPr>
              <a:xfrm>
                <a:off x="9503590" y="3849307"/>
                <a:ext cx="2127252" cy="102467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E2FF-1331-4702-BBC4-D74A02E4AB1A}"/>
                  </a:ext>
                </a:extLst>
              </p:cNvPr>
              <p:cNvSpPr/>
              <p:nvPr/>
            </p:nvSpPr>
            <p:spPr>
              <a:xfrm>
                <a:off x="9602538" y="4390693"/>
                <a:ext cx="1140931" cy="4539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Classifier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1EF127E-1167-4859-B50A-8AA859AA5F00}"/>
                  </a:ext>
                </a:extLst>
              </p:cNvPr>
              <p:cNvSpPr/>
              <p:nvPr/>
            </p:nvSpPr>
            <p:spPr>
              <a:xfrm>
                <a:off x="9598722" y="3921704"/>
                <a:ext cx="821377" cy="455507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Kernel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683327-8635-4E68-8B1D-4D9A2DDDA9C5}"/>
                </a:ext>
              </a:extLst>
            </p:cNvPr>
            <p:cNvSpPr txBox="1"/>
            <p:nvPr/>
          </p:nvSpPr>
          <p:spPr>
            <a:xfrm>
              <a:off x="11253729" y="4285969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Server2</a:t>
              </a:r>
              <a:endParaRPr lang="zh-CN" altLang="en-US" b="1" dirty="0"/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B2E14C-A846-412F-B5DE-D30974C8E9FF}"/>
              </a:ext>
            </a:extLst>
          </p:cNvPr>
          <p:cNvSpPr txBox="1"/>
          <p:nvPr/>
        </p:nvSpPr>
        <p:spPr>
          <a:xfrm>
            <a:off x="9185724" y="38985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2.2.s2.0/27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69C95BD-A350-483A-A063-E774F2D604FC}"/>
              </a:ext>
            </a:extLst>
          </p:cNvPr>
          <p:cNvSpPr txBox="1"/>
          <p:nvPr/>
        </p:nvSpPr>
        <p:spPr>
          <a:xfrm>
            <a:off x="7630863" y="144316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2.2.s0.0/27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5040-8C5C-4388-A7E8-74E6AAA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switch could connect several servers and other switches.</a:t>
            </a:r>
          </a:p>
          <a:p>
            <a:r>
              <a:rPr lang="en-US" altLang="zh-CN" dirty="0"/>
              <a:t>Each switch (which connected with servers) is assigned an gateway address: 2.2.[switchID.1].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switchID</a:t>
            </a:r>
            <a:r>
              <a:rPr lang="en-US" altLang="zh-CN" dirty="0"/>
              <a:t>] takes up 11 bits, the lower 5 bits is host number.</a:t>
            </a:r>
          </a:p>
          <a:p>
            <a:r>
              <a:rPr lang="en-US" altLang="zh-CN" dirty="0"/>
              <a:t>This addressing supports 2048 switches, each switch supports 30 servers.</a:t>
            </a:r>
          </a:p>
          <a:p>
            <a:r>
              <a:rPr lang="en-US" altLang="zh-CN" dirty="0"/>
              <a:t>This </a:t>
            </a:r>
            <a:r>
              <a:rPr lang="en-US" altLang="zh-CN" dirty="0" err="1"/>
              <a:t>ip</a:t>
            </a:r>
            <a:r>
              <a:rPr lang="en-US" altLang="zh-CN" dirty="0"/>
              <a:t> addressing can be used to implement fat-tree k=36 (1620 switches and 11664 servers)</a:t>
            </a:r>
          </a:p>
        </p:txBody>
      </p:sp>
    </p:spTree>
    <p:extLst>
      <p:ext uri="{BB962C8B-B14F-4D97-AF65-F5344CB8AC3E}">
        <p14:creationId xmlns:p14="http://schemas.microsoft.com/office/powerpoint/2010/main" val="2672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7370AA2-E0D9-4DCD-B42F-DC011727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8221"/>
              </p:ext>
            </p:extLst>
          </p:nvPr>
        </p:nvGraphicFramePr>
        <p:xfrm>
          <a:off x="6285720" y="196449"/>
          <a:ext cx="5572202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97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=LOCAL_PORT_MAC1,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IPv4_CLASSIFIER_TABLE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=LOCAL_PORT_MAC,</a:t>
                      </a:r>
                    </a:p>
                    <a:p>
                      <a:r>
                        <a:rPr lang="en-US" altLang="zh-CN" sz="1600" dirty="0" err="1"/>
                        <a:t>VLANTag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VLAN_TABLE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3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84673"/>
              </p:ext>
            </p:extLst>
          </p:nvPr>
        </p:nvGraphicFramePr>
        <p:xfrm>
          <a:off x="6285720" y="3082925"/>
          <a:ext cx="5572202" cy="341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653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6717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1 – IPv4_CLASSIFIER_TABLE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987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IN_PORT=XXX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1301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=10.0.0.0/8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UFRR_TABLE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006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=2.2.0.0/16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WEST_EAST_TABLE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843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NORTH_SOUTH_TABLE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98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Table-miss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PACKET_IN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D01BF0-ABC4-404E-898D-E4B7C1E99BBE}"/>
              </a:ext>
            </a:extLst>
          </p:cNvPr>
          <p:cNvSpPr txBox="1"/>
          <p:nvPr/>
        </p:nvSpPr>
        <p:spPr>
          <a:xfrm>
            <a:off x="3489762" y="4128797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 server based classifier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B6C1E1-84FA-4282-B277-80D809F4527D}"/>
              </a:ext>
            </a:extLst>
          </p:cNvPr>
          <p:cNvSpPr txBox="1"/>
          <p:nvPr/>
        </p:nvSpPr>
        <p:spPr>
          <a:xfrm>
            <a:off x="4524957" y="209331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VLAN routing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AAF505-9171-44C5-AA91-6E0244698640}"/>
              </a:ext>
            </a:extLst>
          </p:cNvPr>
          <p:cNvSpPr txBox="1"/>
          <p:nvPr/>
        </p:nvSpPr>
        <p:spPr>
          <a:xfrm>
            <a:off x="4479852" y="11370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IPv4 routing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7DFEEE-7453-4B81-819B-7AEA4E6D758B}"/>
              </a:ext>
            </a:extLst>
          </p:cNvPr>
          <p:cNvSpPr txBox="1"/>
          <p:nvPr/>
        </p:nvSpPr>
        <p:spPr>
          <a:xfrm>
            <a:off x="291939" y="2806123"/>
            <a:ext cx="33505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effectLst/>
                <a:latin typeface="Consolas" panose="020B0609020204030204" pitchFamily="49" charset="0"/>
              </a:rPr>
              <a:t>Table id: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MAIN_TABLE = 0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IPv4_CLASSIFIER_TABLE = 1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WEST_EAST_TABLE = 2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NORTH_SOUTH_TABLE = 3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VLAN_TABLE = 4</a:t>
            </a:r>
          </a:p>
          <a:p>
            <a:r>
              <a:rPr lang="en-US" altLang="zh-CN" b="1" dirty="0" err="1">
                <a:effectLst/>
                <a:latin typeface="Consolas" panose="020B0609020204030204" pitchFamily="49" charset="0"/>
              </a:rPr>
              <a:t>NotVia_TABLE</a:t>
            </a:r>
            <a:r>
              <a:rPr lang="en-US" altLang="zh-CN" b="1" dirty="0">
                <a:effectLst/>
                <a:latin typeface="Consolas" panose="020B0609020204030204" pitchFamily="49" charset="0"/>
              </a:rPr>
              <a:t> = 5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UFRR_TABLE = 6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L2_TABLE = 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3C74FD-6915-4FE2-9E62-D0964982FC0A}"/>
              </a:ext>
            </a:extLst>
          </p:cNvPr>
          <p:cNvSpPr txBox="1"/>
          <p:nvPr/>
        </p:nvSpPr>
        <p:spPr>
          <a:xfrm>
            <a:off x="334078" y="1506022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PS: </a:t>
            </a:r>
            <a:r>
              <a:rPr lang="en-US" altLang="zh-CN" sz="1800" dirty="0"/>
              <a:t>LOCAL_PORT_MAC is the </a:t>
            </a:r>
          </a:p>
          <a:p>
            <a:r>
              <a:rPr lang="en-US" altLang="zh-CN" sz="1800" dirty="0"/>
              <a:t>mac of switch 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6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74330"/>
              </p:ext>
            </p:extLst>
          </p:nvPr>
        </p:nvGraphicFramePr>
        <p:xfrm>
          <a:off x="5261566" y="3680590"/>
          <a:ext cx="6596356" cy="283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0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40208927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280662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Flow Table 3 – NORTH_SOUTH_TABLE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448478">
                <a:tc rowSpan="2"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Normal Switch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DCN Gateway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624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 </a:t>
                      </a:r>
                    </a:p>
                    <a:p>
                      <a:r>
                        <a:rPr lang="en-US" altLang="zh-CN" sz="1600" dirty="0"/>
                        <a:t> </a:t>
                      </a:r>
                      <a:endParaRPr lang="zh-CN" altLang="en-US" sz="1600" dirty="0"/>
                    </a:p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4A605E6F-AC73-4C8C-9014-FD48BCBC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74709"/>
              </p:ext>
            </p:extLst>
          </p:nvPr>
        </p:nvGraphicFramePr>
        <p:xfrm>
          <a:off x="6020597" y="531078"/>
          <a:ext cx="5837325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52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28819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2 – WEST_EAST_TABLE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=2.2.[switchID.1].0/27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=2.2.[switchID.2].0/32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8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709D4A96-0D24-4099-B190-689C2F9C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06689"/>
              </p:ext>
            </p:extLst>
          </p:nvPr>
        </p:nvGraphicFramePr>
        <p:xfrm>
          <a:off x="6187829" y="3920659"/>
          <a:ext cx="582843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72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902711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6996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7 – L2_TABLE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=Arp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=PEER_SWITCH_MAC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=HOST_MAC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Y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9F36AD7-0D33-4B67-B718-08CF099E4CCE}"/>
              </a:ext>
            </a:extLst>
          </p:cNvPr>
          <p:cNvSpPr txBox="1"/>
          <p:nvPr/>
        </p:nvSpPr>
        <p:spPr>
          <a:xfrm>
            <a:off x="6676132" y="5832087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Process 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en-US" altLang="zh-CN" dirty="0">
                <a:solidFill>
                  <a:srgbClr val="FF0000"/>
                </a:solidFill>
              </a:rPr>
              <a:t> broadcast and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reply default gateway to each host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0074CD39-D2C6-4691-BE78-0CFDBEDE1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22984"/>
              </p:ext>
            </p:extLst>
          </p:nvPr>
        </p:nvGraphicFramePr>
        <p:xfrm>
          <a:off x="6178936" y="886898"/>
          <a:ext cx="583732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6 – UFRR_TABLE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=10.1.2.2/32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F1D21D56-8517-41EB-81C4-5D1240FFE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56237"/>
              </p:ext>
            </p:extLst>
          </p:nvPr>
        </p:nvGraphicFramePr>
        <p:xfrm>
          <a:off x="175740" y="1538749"/>
          <a:ext cx="5837325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4 – VLAN_TABLE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PopVLAN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</a:t>
                      </a:r>
                      <a:r>
                        <a:rPr lang="en-US" altLang="zh-CN" sz="1600" dirty="0" err="1"/>
                        <a:t>NotVia_TABLE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4EB35203-5930-4B34-87BA-4F3A3E784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11614"/>
              </p:ext>
            </p:extLst>
          </p:nvPr>
        </p:nvGraphicFramePr>
        <p:xfrm>
          <a:off x="175740" y="4220379"/>
          <a:ext cx="583732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5 –</a:t>
                      </a:r>
                      <a:r>
                        <a:rPr lang="en-US" altLang="zh-CN" dirty="0" err="1"/>
                        <a:t>NotVia_TABLE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UFRR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53" y="1235610"/>
            <a:ext cx="5503693" cy="226969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35894"/>
              </p:ext>
            </p:extLst>
          </p:nvPr>
        </p:nvGraphicFramePr>
        <p:xfrm>
          <a:off x="2325142" y="3505309"/>
          <a:ext cx="7541714" cy="329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409341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3752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37523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4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05" y="1276529"/>
            <a:ext cx="6609985" cy="272592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42088"/>
              </p:ext>
            </p:extLst>
          </p:nvPr>
        </p:nvGraphicFramePr>
        <p:xfrm>
          <a:off x="2325141" y="400245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7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E806-3E48-4D2F-AD9B-9F01A0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CE122-E64C-427B-9B39-E41B8B51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Add/del switch</a:t>
            </a:r>
          </a:p>
          <a:p>
            <a:r>
              <a:rPr lang="en-US" altLang="zh-CN" dirty="0"/>
              <a:t>Add/move host</a:t>
            </a:r>
          </a:p>
          <a:p>
            <a:r>
              <a:rPr lang="en-US" altLang="zh-CN" b="1" dirty="0"/>
              <a:t>Add/del link</a:t>
            </a:r>
          </a:p>
          <a:p>
            <a:r>
              <a:rPr lang="en-US" altLang="zh-CN" dirty="0"/>
              <a:t>Add/modify/del port</a:t>
            </a:r>
          </a:p>
          <a:p>
            <a:pPr lvl="1"/>
            <a:r>
              <a:rPr lang="en-US" altLang="zh-CN" dirty="0"/>
              <a:t>BUG1: add port </a:t>
            </a:r>
            <a:r>
              <a:rPr lang="zh-CN" altLang="en-US" dirty="0"/>
              <a:t>从未成功触发</a:t>
            </a:r>
            <a:endParaRPr lang="en-US" altLang="zh-CN" dirty="0"/>
          </a:p>
          <a:p>
            <a:pPr lvl="2"/>
            <a:r>
              <a:rPr lang="en-US" altLang="zh-CN" dirty="0"/>
              <a:t>Add switch/link/host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1"/>
            <a:r>
              <a:rPr lang="en-US" altLang="zh-CN" dirty="0"/>
              <a:t>BUG2:</a:t>
            </a:r>
            <a:r>
              <a:rPr lang="zh-CN" altLang="en-US" dirty="0"/>
              <a:t> </a:t>
            </a:r>
            <a:r>
              <a:rPr lang="en-US" altLang="zh-CN" dirty="0"/>
              <a:t>modify/del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可能触发失败</a:t>
            </a:r>
            <a:endParaRPr lang="en-US" altLang="zh-CN" dirty="0"/>
          </a:p>
          <a:p>
            <a:pPr lvl="2"/>
            <a:r>
              <a:rPr lang="en-US" altLang="zh-CN" dirty="0"/>
              <a:t>del switch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2"/>
            <a:r>
              <a:rPr lang="en-US" altLang="zh-CN" dirty="0"/>
              <a:t>del link</a:t>
            </a:r>
            <a:r>
              <a:rPr lang="zh-CN" altLang="en-US" dirty="0"/>
              <a:t>时会触发此</a:t>
            </a:r>
            <a:r>
              <a:rPr lang="en-US" altLang="zh-C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2460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1035</Words>
  <Application>Microsoft Office PowerPoint</Application>
  <PresentationFormat>宽屏</PresentationFormat>
  <Paragraphs>305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OpenFlow Router</vt:lpstr>
      <vt:lpstr>Switch-Centric Topology</vt:lpstr>
      <vt:lpstr>IP Addressing</vt:lpstr>
      <vt:lpstr>Switch’s Tables</vt:lpstr>
      <vt:lpstr>Switch’s Tables</vt:lpstr>
      <vt:lpstr>Switch’s Tables</vt:lpstr>
      <vt:lpstr>Switch’s Tables – UFRR</vt:lpstr>
      <vt:lpstr>Switch’s Tables – NotVia</vt:lpstr>
      <vt:lpstr>Event</vt:lpstr>
      <vt:lpstr>L2 app</vt:lpstr>
      <vt:lpstr>L2 app</vt:lpstr>
      <vt:lpstr>West-East App: Update RIB</vt:lpstr>
      <vt:lpstr>North-South App: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719</cp:revision>
  <dcterms:created xsi:type="dcterms:W3CDTF">2020-07-05T03:04:40Z</dcterms:created>
  <dcterms:modified xsi:type="dcterms:W3CDTF">2020-10-27T09:51:50Z</dcterms:modified>
</cp:coreProperties>
</file>