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10" r:id="rId3"/>
    <p:sldId id="309" r:id="rId4"/>
    <p:sldId id="306" r:id="rId5"/>
    <p:sldId id="308" r:id="rId6"/>
    <p:sldId id="307" r:id="rId7"/>
    <p:sldId id="30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5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778B8-8763-4D18-BF72-76154464FFE0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8D0B2-355A-41B4-BFF5-87DE1772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05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212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03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882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VNFaaS</a:t>
            </a:r>
            <a:r>
              <a:rPr lang="en-US" altLang="zh-CN" dirty="0"/>
              <a:t> - </a:t>
            </a:r>
            <a:r>
              <a:rPr lang="zh-CN" altLang="en-US" dirty="0"/>
              <a:t>外网用户访问</a:t>
            </a:r>
            <a:r>
              <a:rPr lang="en-US" altLang="zh-CN" dirty="0"/>
              <a:t>DCN</a:t>
            </a:r>
            <a:r>
              <a:rPr lang="zh-CN" altLang="en-US" dirty="0"/>
              <a:t>的</a:t>
            </a:r>
            <a:r>
              <a:rPr lang="en-US" altLang="zh-CN" dirty="0"/>
              <a:t>Website</a:t>
            </a:r>
          </a:p>
          <a:p>
            <a:endParaRPr lang="en-US" altLang="zh-CN" dirty="0"/>
          </a:p>
          <a:p>
            <a:r>
              <a:rPr lang="zh-CN" altLang="en-US" dirty="0"/>
              <a:t>此图为</a:t>
            </a:r>
            <a:r>
              <a:rPr lang="en-US" altLang="zh-CN" dirty="0" err="1"/>
              <a:t>mininet</a:t>
            </a:r>
            <a:r>
              <a:rPr lang="zh-CN" altLang="en-US" dirty="0"/>
              <a:t>原型系统设置，所有的</a:t>
            </a:r>
            <a:r>
              <a:rPr lang="en-US" altLang="zh-CN" dirty="0"/>
              <a:t>KVM bridge</a:t>
            </a:r>
            <a:r>
              <a:rPr lang="zh-CN" altLang="en-US" dirty="0"/>
              <a:t>可以理解为网线（注意所有和</a:t>
            </a:r>
            <a:r>
              <a:rPr lang="en-US" altLang="zh-CN" dirty="0"/>
              <a:t>KVM bridge</a:t>
            </a:r>
            <a:r>
              <a:rPr lang="zh-CN" altLang="en-US" dirty="0"/>
              <a:t>连接的</a:t>
            </a:r>
            <a:r>
              <a:rPr lang="en-US" altLang="zh-CN" dirty="0"/>
              <a:t>VM</a:t>
            </a:r>
            <a:r>
              <a:rPr lang="zh-CN" altLang="en-US" dirty="0"/>
              <a:t>需要删除对应</a:t>
            </a:r>
            <a:r>
              <a:rPr lang="en-US" altLang="zh-CN" dirty="0"/>
              <a:t>bridge</a:t>
            </a:r>
            <a:r>
              <a:rPr lang="zh-CN" altLang="en-US" dirty="0"/>
              <a:t>的默认</a:t>
            </a:r>
            <a:r>
              <a:rPr lang="en-US" altLang="zh-CN" dirty="0"/>
              <a:t>route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Ingress</a:t>
            </a:r>
            <a:r>
              <a:rPr lang="zh-CN" altLang="en-US" dirty="0"/>
              <a:t>表示</a:t>
            </a:r>
            <a:r>
              <a:rPr lang="en-US" altLang="zh-CN" dirty="0"/>
              <a:t>peer switch</a:t>
            </a:r>
            <a:r>
              <a:rPr lang="zh-CN" altLang="en-US" dirty="0"/>
              <a:t>（运行</a:t>
            </a:r>
            <a:r>
              <a:rPr lang="en-US" altLang="zh-CN" dirty="0" err="1"/>
              <a:t>pktgen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生成流量：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range from 1.1.1.1 to 9.255.255.254</a:t>
            </a:r>
            <a:r>
              <a:rPr lang="zh-CN" altLang="en-US" dirty="0"/>
              <a:t>， 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range from 11.1.1.1 to 19.255.255.254</a:t>
            </a:r>
          </a:p>
          <a:p>
            <a:r>
              <a:rPr lang="en-US" altLang="zh-CN" dirty="0" err="1"/>
              <a:t>src</a:t>
            </a:r>
            <a:r>
              <a:rPr lang="en-US" altLang="zh-CN" dirty="0"/>
              <a:t> mac</a:t>
            </a:r>
            <a:r>
              <a:rPr lang="zh-CN" altLang="en-US" dirty="0"/>
              <a:t>填写</a:t>
            </a:r>
            <a:r>
              <a:rPr lang="en-US" altLang="zh-CN" dirty="0"/>
              <a:t>peer switch</a:t>
            </a:r>
            <a:r>
              <a:rPr lang="zh-CN" altLang="en-US" dirty="0"/>
              <a:t>的</a:t>
            </a:r>
            <a:r>
              <a:rPr lang="en-US" altLang="zh-CN" dirty="0"/>
              <a:t>MAC</a:t>
            </a:r>
            <a:r>
              <a:rPr lang="zh-CN" altLang="en-US" dirty="0"/>
              <a:t>，</a:t>
            </a:r>
            <a:r>
              <a:rPr lang="en-US" altLang="zh-CN" dirty="0" err="1"/>
              <a:t>dst</a:t>
            </a:r>
            <a:r>
              <a:rPr lang="en-US" altLang="zh-CN" dirty="0"/>
              <a:t> mac</a:t>
            </a:r>
            <a:r>
              <a:rPr lang="zh-CN" altLang="en-US" dirty="0"/>
              <a:t>填写</a:t>
            </a:r>
            <a:r>
              <a:rPr lang="en-US" altLang="zh-CN" dirty="0"/>
              <a:t>DCN Gateway</a:t>
            </a:r>
            <a:r>
              <a:rPr lang="zh-CN" altLang="en-US" dirty="0"/>
              <a:t>的</a:t>
            </a:r>
            <a:r>
              <a:rPr lang="en-US" altLang="zh-CN" dirty="0"/>
              <a:t>MAC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Default gateway</a:t>
            </a:r>
            <a:r>
              <a:rPr lang="zh-CN" altLang="en-US" dirty="0"/>
              <a:t>选其中一个，如果</a:t>
            </a:r>
            <a:r>
              <a:rPr lang="en-US" altLang="zh-CN" dirty="0"/>
              <a:t>default gateway</a:t>
            </a:r>
            <a:r>
              <a:rPr lang="zh-CN" altLang="en-US" dirty="0"/>
              <a:t>故障，发给另一个。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DCN Gateway</a:t>
            </a:r>
            <a:r>
              <a:rPr lang="zh-CN" altLang="en-US" dirty="0"/>
              <a:t>是一个三层交换机</a:t>
            </a:r>
            <a:r>
              <a:rPr lang="en-US" altLang="zh-CN" dirty="0"/>
              <a:t>(</a:t>
            </a:r>
            <a:r>
              <a:rPr lang="zh-CN" altLang="en-US" dirty="0"/>
              <a:t>无状态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三层交换机的流表规则：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配置</a:t>
            </a:r>
            <a:r>
              <a:rPr lang="en-US" altLang="zh-CN" dirty="0"/>
              <a:t>L2</a:t>
            </a:r>
            <a:r>
              <a:rPr lang="zh-CN" altLang="en-US" dirty="0"/>
              <a:t>转发规则：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 err="1"/>
              <a:t>dst</a:t>
            </a:r>
            <a:r>
              <a:rPr lang="en-US" altLang="zh-CN" dirty="0"/>
              <a:t> mac</a:t>
            </a:r>
            <a:r>
              <a:rPr lang="zh-CN" altLang="en-US" dirty="0"/>
              <a:t>不是这台</a:t>
            </a:r>
            <a:r>
              <a:rPr lang="en-US" altLang="zh-CN" dirty="0"/>
              <a:t>L3 switch </a:t>
            </a:r>
            <a:r>
              <a:rPr lang="en-US" altLang="zh-CN" dirty="0" err="1"/>
              <a:t>nic</a:t>
            </a:r>
            <a:r>
              <a:rPr lang="en-US" altLang="zh-CN" dirty="0"/>
              <a:t> mac</a:t>
            </a:r>
            <a:r>
              <a:rPr lang="zh-CN" altLang="en-US" dirty="0"/>
              <a:t>（包括广播帧）：转发</a:t>
            </a:r>
            <a:r>
              <a:rPr lang="en-US" altLang="zh-CN" dirty="0"/>
              <a:t>frame</a:t>
            </a:r>
            <a:r>
              <a:rPr lang="zh-CN" altLang="en-US" dirty="0"/>
              <a:t>。（有一个</a:t>
            </a:r>
            <a:r>
              <a:rPr lang="en-US" altLang="zh-CN" dirty="0"/>
              <a:t>Ryu app</a:t>
            </a:r>
            <a:r>
              <a:rPr lang="zh-CN" altLang="en-US" dirty="0"/>
              <a:t>运行</a:t>
            </a:r>
            <a:r>
              <a:rPr lang="en-US" altLang="zh-CN" dirty="0" err="1"/>
              <a:t>spt</a:t>
            </a:r>
            <a:r>
              <a:rPr lang="zh-CN" altLang="en-US" dirty="0"/>
              <a:t>协议）</a:t>
            </a:r>
            <a:endParaRPr lang="en-US" altLang="zh-CN" dirty="0"/>
          </a:p>
          <a:p>
            <a:r>
              <a:rPr lang="zh-CN" altLang="en-US" dirty="0"/>
              <a:t>配置</a:t>
            </a:r>
            <a:r>
              <a:rPr lang="en-US" altLang="zh-CN" dirty="0"/>
              <a:t>L3</a:t>
            </a:r>
            <a:r>
              <a:rPr lang="zh-CN" altLang="en-US" dirty="0"/>
              <a:t>路由规则：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 err="1"/>
              <a:t>dst</a:t>
            </a:r>
            <a:r>
              <a:rPr lang="en-US" altLang="zh-CN" dirty="0"/>
              <a:t> mac</a:t>
            </a:r>
            <a:r>
              <a:rPr lang="zh-CN" altLang="en-US" dirty="0"/>
              <a:t>是这台</a:t>
            </a:r>
            <a:r>
              <a:rPr lang="en-US" altLang="zh-CN" dirty="0"/>
              <a:t>L3 switch </a:t>
            </a:r>
            <a:r>
              <a:rPr lang="en-US" altLang="zh-CN" dirty="0" err="1"/>
              <a:t>nic</a:t>
            </a:r>
            <a:r>
              <a:rPr lang="en-US" altLang="zh-CN" dirty="0"/>
              <a:t> mac</a:t>
            </a:r>
            <a:r>
              <a:rPr lang="zh-CN" altLang="en-US" dirty="0"/>
              <a:t>：把所有从</a:t>
            </a:r>
            <a:r>
              <a:rPr lang="en-US" altLang="zh-CN" dirty="0"/>
              <a:t>Inbound port</a:t>
            </a:r>
            <a:r>
              <a:rPr lang="zh-CN" altLang="en-US" dirty="0"/>
              <a:t>输入的</a:t>
            </a:r>
            <a:r>
              <a:rPr lang="en-US" altLang="zh-CN" dirty="0"/>
              <a:t>Inbound traffic</a:t>
            </a:r>
            <a:r>
              <a:rPr lang="zh-CN" altLang="en-US" dirty="0"/>
              <a:t>路由给</a:t>
            </a:r>
            <a:r>
              <a:rPr lang="en-US" altLang="zh-CN" dirty="0"/>
              <a:t>Classifier</a:t>
            </a:r>
            <a:r>
              <a:rPr lang="zh-CN" altLang="en-US" dirty="0"/>
              <a:t>（修改</a:t>
            </a:r>
            <a:r>
              <a:rPr lang="en-US" altLang="zh-CN" dirty="0" err="1"/>
              <a:t>src</a:t>
            </a:r>
            <a:r>
              <a:rPr lang="en-US" altLang="zh-CN" dirty="0"/>
              <a:t> mac to DCN Gateway</a:t>
            </a:r>
            <a:r>
              <a:rPr lang="zh-CN" altLang="en-US" dirty="0"/>
              <a:t>，</a:t>
            </a:r>
            <a:r>
              <a:rPr lang="en-US" altLang="zh-CN" dirty="0" err="1"/>
              <a:t>dst</a:t>
            </a:r>
            <a:r>
              <a:rPr lang="en-US" altLang="zh-CN" dirty="0"/>
              <a:t> mac to classifier</a:t>
            </a:r>
            <a:r>
              <a:rPr lang="zh-CN" altLang="en-US" dirty="0"/>
              <a:t>）；（有一个</a:t>
            </a:r>
            <a:r>
              <a:rPr lang="en-US" altLang="zh-CN" dirty="0" err="1"/>
              <a:t>ryu</a:t>
            </a:r>
            <a:r>
              <a:rPr lang="en-US" altLang="zh-CN" dirty="0"/>
              <a:t> app</a:t>
            </a:r>
            <a:r>
              <a:rPr lang="zh-CN" altLang="en-US" dirty="0"/>
              <a:t>运行静态规则下发）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是外网的发给</a:t>
            </a:r>
            <a:r>
              <a:rPr lang="en-US" altLang="zh-CN" dirty="0"/>
              <a:t>Ingress</a:t>
            </a:r>
            <a:r>
              <a:rPr lang="zh-CN" altLang="en-US" dirty="0"/>
              <a:t>；（有一个</a:t>
            </a:r>
            <a:r>
              <a:rPr lang="en-US" altLang="zh-CN" dirty="0"/>
              <a:t>Ryu app</a:t>
            </a:r>
            <a:r>
              <a:rPr lang="zh-CN" altLang="en-US" dirty="0"/>
              <a:t>计算以</a:t>
            </a:r>
            <a:r>
              <a:rPr lang="en-US" altLang="zh-CN" dirty="0"/>
              <a:t>gateway1</a:t>
            </a:r>
            <a:r>
              <a:rPr lang="zh-CN" altLang="en-US" dirty="0"/>
              <a:t>或者</a:t>
            </a:r>
            <a:r>
              <a:rPr lang="en-US" altLang="zh-CN" dirty="0"/>
              <a:t>2</a:t>
            </a:r>
            <a:r>
              <a:rPr lang="zh-CN" altLang="en-US" dirty="0"/>
              <a:t>为</a:t>
            </a:r>
            <a:r>
              <a:rPr lang="en-US" altLang="zh-CN" dirty="0"/>
              <a:t>root</a:t>
            </a:r>
            <a:r>
              <a:rPr lang="zh-CN" altLang="en-US" dirty="0"/>
              <a:t>的转发树，发生</a:t>
            </a:r>
            <a:r>
              <a:rPr lang="en-US" altLang="zh-CN" dirty="0"/>
              <a:t>network</a:t>
            </a:r>
            <a:r>
              <a:rPr lang="zh-CN" altLang="en-US" dirty="0"/>
              <a:t>故障需要重新计算）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是内网</a:t>
            </a:r>
            <a:r>
              <a:rPr lang="en-US" altLang="zh-CN" dirty="0"/>
              <a:t>192.168.121.0/24</a:t>
            </a:r>
            <a:r>
              <a:rPr lang="zh-CN" altLang="en-US" dirty="0"/>
              <a:t>的就丢弃（不负责</a:t>
            </a:r>
            <a:r>
              <a:rPr lang="en-US" altLang="zh-CN" dirty="0"/>
              <a:t>L2</a:t>
            </a:r>
            <a:r>
              <a:rPr lang="zh-CN" altLang="en-US" dirty="0"/>
              <a:t>转发）；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是内网</a:t>
            </a:r>
            <a:r>
              <a:rPr lang="en-US" altLang="zh-CN" dirty="0"/>
              <a:t>10.0.0.0/8</a:t>
            </a:r>
            <a:r>
              <a:rPr lang="zh-CN" altLang="en-US" dirty="0"/>
              <a:t>的按照</a:t>
            </a:r>
            <a:r>
              <a:rPr lang="en-US" altLang="zh-CN" dirty="0"/>
              <a:t>SFC domain</a:t>
            </a:r>
            <a:r>
              <a:rPr lang="zh-CN" altLang="en-US" dirty="0"/>
              <a:t>流表转发；（有一个</a:t>
            </a:r>
            <a:r>
              <a:rPr lang="en-US" altLang="zh-CN" dirty="0"/>
              <a:t>Ryu app</a:t>
            </a:r>
            <a:r>
              <a:rPr lang="zh-CN" altLang="en-US" dirty="0"/>
              <a:t>计算</a:t>
            </a:r>
            <a:r>
              <a:rPr lang="en-US" altLang="zh-CN" dirty="0"/>
              <a:t>UFRR</a:t>
            </a:r>
            <a:r>
              <a:rPr lang="zh-CN" altLang="en-US" dirty="0"/>
              <a:t>路径，这个是唯一需要和</a:t>
            </a:r>
            <a:r>
              <a:rPr lang="en-US" altLang="zh-CN" dirty="0"/>
              <a:t>orchestrator</a:t>
            </a:r>
            <a:r>
              <a:rPr lang="zh-CN" altLang="en-US" dirty="0"/>
              <a:t>交互的</a:t>
            </a:r>
            <a:r>
              <a:rPr lang="en-US" altLang="zh-CN" dirty="0"/>
              <a:t>app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Classifier</a:t>
            </a:r>
            <a:r>
              <a:rPr lang="zh-CN" altLang="en-US" dirty="0"/>
              <a:t>（无状态）执行流分类（</a:t>
            </a:r>
            <a:r>
              <a:rPr lang="en-US" altLang="zh-CN" dirty="0"/>
              <a:t>match 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对于正向</a:t>
            </a:r>
            <a:r>
              <a:rPr lang="en-US" altLang="zh-CN" dirty="0"/>
              <a:t>SFC</a:t>
            </a:r>
            <a:r>
              <a:rPr lang="zh-CN" altLang="en-US" dirty="0"/>
              <a:t>流（匹配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）：</a:t>
            </a:r>
            <a:endParaRPr lang="en-US" altLang="zh-CN" dirty="0"/>
          </a:p>
          <a:p>
            <a:r>
              <a:rPr lang="en-US" altLang="zh-CN" dirty="0" err="1"/>
              <a:t>Decap</a:t>
            </a:r>
            <a:r>
              <a:rPr lang="en-US" altLang="zh-CN" dirty="0"/>
              <a:t> mac header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 err="1"/>
              <a:t>Encap</a:t>
            </a:r>
            <a:r>
              <a:rPr lang="en-US" altLang="zh-CN" dirty="0"/>
              <a:t> </a:t>
            </a:r>
            <a:r>
              <a:rPr lang="en-US" altLang="zh-CN" dirty="0" err="1"/>
              <a:t>outter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header</a:t>
            </a:r>
            <a:r>
              <a:rPr lang="zh-CN" altLang="en-US" dirty="0"/>
              <a:t>到下一个</a:t>
            </a:r>
            <a:r>
              <a:rPr lang="en-US" altLang="zh-CN" dirty="0"/>
              <a:t>VNF</a:t>
            </a:r>
            <a:r>
              <a:rPr lang="zh-CN" altLang="en-US" dirty="0"/>
              <a:t>所在</a:t>
            </a:r>
            <a:r>
              <a:rPr lang="en-US" altLang="zh-CN" dirty="0"/>
              <a:t>server</a:t>
            </a:r>
            <a:r>
              <a:rPr lang="zh-CN" altLang="en-US" dirty="0"/>
              <a:t>，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=Classifier</a:t>
            </a:r>
            <a:r>
              <a:rPr lang="zh-CN" altLang="en-US" dirty="0"/>
              <a:t>， 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</a:t>
            </a:r>
            <a:r>
              <a:rPr lang="en-US" altLang="zh-CN" dirty="0" err="1"/>
              <a:t>nextServerSFCDomainIP</a:t>
            </a:r>
            <a:endParaRPr lang="en-US" altLang="zh-CN" dirty="0"/>
          </a:p>
          <a:p>
            <a:r>
              <a:rPr lang="en-US" altLang="zh-CN" dirty="0" err="1"/>
              <a:t>Encap</a:t>
            </a:r>
            <a:r>
              <a:rPr lang="en-US" altLang="zh-CN" dirty="0"/>
              <a:t> mac header</a:t>
            </a:r>
            <a:r>
              <a:rPr lang="zh-CN" altLang="en-US" dirty="0"/>
              <a:t>（</a:t>
            </a:r>
            <a:r>
              <a:rPr lang="en-US" altLang="zh-CN" dirty="0" err="1"/>
              <a:t>src</a:t>
            </a:r>
            <a:r>
              <a:rPr lang="en-US" altLang="zh-CN" dirty="0"/>
              <a:t> mac=classifier mac</a:t>
            </a:r>
            <a:r>
              <a:rPr lang="zh-CN" altLang="en-US" dirty="0"/>
              <a:t>；</a:t>
            </a:r>
            <a:r>
              <a:rPr lang="en-US" altLang="zh-CN" dirty="0" err="1"/>
              <a:t>dst</a:t>
            </a:r>
            <a:r>
              <a:rPr lang="en-US" altLang="zh-CN" dirty="0"/>
              <a:t> mac=DCN Gateway mac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至此</a:t>
            </a:r>
            <a:r>
              <a:rPr lang="en-US" altLang="zh-CN" dirty="0"/>
              <a:t>inbound traffic</a:t>
            </a:r>
            <a:r>
              <a:rPr lang="zh-CN" altLang="en-US" dirty="0"/>
              <a:t>进入</a:t>
            </a:r>
            <a:r>
              <a:rPr lang="en-US" altLang="zh-CN" dirty="0"/>
              <a:t>SFC domain</a:t>
            </a:r>
          </a:p>
          <a:p>
            <a:endParaRPr lang="en-US" altLang="zh-CN" dirty="0"/>
          </a:p>
          <a:p>
            <a:r>
              <a:rPr lang="en-US" altLang="zh-CN" dirty="0"/>
              <a:t>SFC</a:t>
            </a:r>
            <a:r>
              <a:rPr lang="zh-CN" altLang="en-US" dirty="0"/>
              <a:t>：</a:t>
            </a:r>
            <a:r>
              <a:rPr lang="en-US" altLang="zh-CN" dirty="0"/>
              <a:t>FW-&gt;LB</a:t>
            </a:r>
          </a:p>
          <a:p>
            <a:r>
              <a:rPr lang="en-US" altLang="zh-CN" dirty="0"/>
              <a:t>FW</a:t>
            </a:r>
            <a:r>
              <a:rPr lang="zh-CN" altLang="en-US" dirty="0"/>
              <a:t>：</a:t>
            </a:r>
            <a:r>
              <a:rPr lang="en-US" altLang="zh-CN" dirty="0"/>
              <a:t>drop or pass</a:t>
            </a:r>
          </a:p>
          <a:p>
            <a:r>
              <a:rPr lang="en-US" altLang="zh-CN" dirty="0"/>
              <a:t>LB</a:t>
            </a:r>
            <a:r>
              <a:rPr lang="zh-CN" altLang="en-US" dirty="0"/>
              <a:t>：修改</a:t>
            </a:r>
            <a:r>
              <a:rPr lang="en-US" altLang="zh-CN" dirty="0"/>
              <a:t>inner 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为</a:t>
            </a:r>
            <a:r>
              <a:rPr lang="en-US" altLang="zh-CN" dirty="0"/>
              <a:t>website server</a:t>
            </a:r>
            <a:r>
              <a:rPr lang="zh-CN" altLang="en-US" dirty="0"/>
              <a:t>中的一台（内网</a:t>
            </a:r>
            <a:r>
              <a:rPr lang="en-US" altLang="zh-CN" dirty="0" err="1"/>
              <a:t>ip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每台</a:t>
            </a:r>
            <a:r>
              <a:rPr lang="en-US" altLang="zh-CN" dirty="0"/>
              <a:t>VNF server</a:t>
            </a:r>
            <a:r>
              <a:rPr lang="zh-CN" altLang="en-US" dirty="0"/>
              <a:t>的</a:t>
            </a:r>
            <a:r>
              <a:rPr lang="en-US" altLang="zh-CN" dirty="0"/>
              <a:t>BESS</a:t>
            </a:r>
            <a:r>
              <a:rPr lang="zh-CN" altLang="en-US" dirty="0"/>
              <a:t>需要配置默认的</a:t>
            </a:r>
            <a:r>
              <a:rPr lang="en-US" altLang="zh-CN" dirty="0"/>
              <a:t>gateway</a:t>
            </a:r>
            <a:r>
              <a:rPr lang="zh-CN" altLang="en-US" dirty="0"/>
              <a:t>为</a:t>
            </a:r>
            <a:r>
              <a:rPr lang="en-US" altLang="zh-CN" dirty="0"/>
              <a:t>peer </a:t>
            </a:r>
            <a:r>
              <a:rPr lang="en-US" altLang="zh-CN" dirty="0" err="1"/>
              <a:t>ovs</a:t>
            </a:r>
            <a:r>
              <a:rPr lang="zh-CN" altLang="en-US" dirty="0"/>
              <a:t>。这个需要控制平面收集信息，并配置</a:t>
            </a:r>
            <a:r>
              <a:rPr lang="en-US" altLang="zh-CN" dirty="0"/>
              <a:t>BESS</a:t>
            </a:r>
            <a:r>
              <a:rPr lang="zh-CN" altLang="en-US" dirty="0"/>
              <a:t>来实现这一功能。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每个</a:t>
            </a:r>
            <a:r>
              <a:rPr lang="en-US" altLang="zh-CN" dirty="0"/>
              <a:t>SFF</a:t>
            </a:r>
            <a:r>
              <a:rPr lang="zh-CN" altLang="en-US" dirty="0"/>
              <a:t>收到</a:t>
            </a:r>
            <a:r>
              <a:rPr lang="en-US" altLang="zh-CN" dirty="0"/>
              <a:t>frame</a:t>
            </a:r>
            <a:r>
              <a:rPr lang="zh-CN" altLang="en-US" dirty="0"/>
              <a:t>不要去掉</a:t>
            </a:r>
            <a:r>
              <a:rPr lang="en-US" altLang="zh-CN" dirty="0"/>
              <a:t>mac header</a:t>
            </a:r>
            <a:r>
              <a:rPr lang="zh-CN" altLang="en-US" dirty="0"/>
              <a:t>；</a:t>
            </a:r>
            <a:r>
              <a:rPr lang="en-US" altLang="zh-CN" dirty="0"/>
              <a:t>traffic</a:t>
            </a:r>
            <a:r>
              <a:rPr lang="zh-CN" altLang="en-US" dirty="0"/>
              <a:t>从</a:t>
            </a:r>
            <a:r>
              <a:rPr lang="en-US" altLang="zh-CN" dirty="0"/>
              <a:t>server</a:t>
            </a:r>
            <a:r>
              <a:rPr lang="zh-CN" altLang="en-US" dirty="0"/>
              <a:t>发出去时，修改</a:t>
            </a:r>
            <a:r>
              <a:rPr lang="en-US" altLang="zh-CN" dirty="0" err="1"/>
              <a:t>outter</a:t>
            </a:r>
            <a:r>
              <a:rPr lang="en-US" altLang="zh-CN" dirty="0"/>
              <a:t> mac header</a:t>
            </a:r>
            <a:r>
              <a:rPr lang="zh-CN" altLang="en-US" dirty="0"/>
              <a:t>：</a:t>
            </a:r>
            <a:r>
              <a:rPr lang="en-US" altLang="zh-CN" dirty="0" err="1"/>
              <a:t>src</a:t>
            </a:r>
            <a:r>
              <a:rPr lang="en-US" altLang="zh-CN" dirty="0"/>
              <a:t> mac=server mac</a:t>
            </a:r>
            <a:r>
              <a:rPr lang="zh-CN" altLang="en-US" dirty="0"/>
              <a:t>；</a:t>
            </a:r>
            <a:r>
              <a:rPr lang="en-US" altLang="zh-CN" dirty="0" err="1"/>
              <a:t>dst</a:t>
            </a:r>
            <a:r>
              <a:rPr lang="en-US" altLang="zh-CN" dirty="0"/>
              <a:t> mac=</a:t>
            </a:r>
            <a:r>
              <a:rPr lang="en-US" altLang="zh-CN" dirty="0" err="1"/>
              <a:t>ovs</a:t>
            </a:r>
            <a:r>
              <a:rPr lang="en-US" altLang="zh-CN" dirty="0"/>
              <a:t> mac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第一个</a:t>
            </a:r>
            <a:r>
              <a:rPr lang="en-US" altLang="zh-CN" dirty="0"/>
              <a:t>SFF</a:t>
            </a:r>
            <a:r>
              <a:rPr lang="zh-CN" altLang="en-US" dirty="0"/>
              <a:t>在</a:t>
            </a:r>
            <a:r>
              <a:rPr lang="en-US" altLang="zh-CN" dirty="0"/>
              <a:t>VNF</a:t>
            </a:r>
            <a:r>
              <a:rPr lang="zh-CN" altLang="en-US" dirty="0"/>
              <a:t>处理完</a:t>
            </a:r>
            <a:r>
              <a:rPr lang="en-US" altLang="zh-CN" dirty="0"/>
              <a:t>traffic</a:t>
            </a:r>
            <a:r>
              <a:rPr lang="zh-CN" altLang="en-US" dirty="0"/>
              <a:t>后更新</a:t>
            </a:r>
            <a:r>
              <a:rPr lang="en-US" altLang="zh-CN" dirty="0" err="1"/>
              <a:t>outter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header</a:t>
            </a:r>
            <a:r>
              <a:rPr lang="zh-CN" altLang="en-US" dirty="0"/>
              <a:t>（只更新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；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=classifier </a:t>
            </a:r>
            <a:r>
              <a:rPr lang="en-US" altLang="zh-CN" dirty="0" err="1"/>
              <a:t>ip</a:t>
            </a:r>
            <a:r>
              <a:rPr lang="zh-CN" altLang="en-US" dirty="0"/>
              <a:t>不变）；</a:t>
            </a:r>
            <a:endParaRPr lang="en-US" altLang="zh-CN" dirty="0"/>
          </a:p>
          <a:p>
            <a:r>
              <a:rPr lang="zh-CN" altLang="en-US" dirty="0"/>
              <a:t>最后一个</a:t>
            </a:r>
            <a:r>
              <a:rPr lang="en-US" altLang="zh-CN" dirty="0"/>
              <a:t>SFF</a:t>
            </a:r>
            <a:r>
              <a:rPr lang="zh-CN" altLang="en-US" dirty="0"/>
              <a:t>解封</a:t>
            </a:r>
            <a:r>
              <a:rPr lang="en-US" altLang="zh-CN" dirty="0" err="1"/>
              <a:t>outter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header</a:t>
            </a:r>
            <a:r>
              <a:rPr lang="zh-CN" altLang="en-US" dirty="0"/>
              <a:t>，离开</a:t>
            </a:r>
            <a:r>
              <a:rPr lang="en-US" altLang="zh-CN" dirty="0"/>
              <a:t>SFC Domain</a:t>
            </a:r>
            <a:r>
              <a:rPr lang="zh-CN" altLang="en-US" dirty="0"/>
              <a:t>，进入</a:t>
            </a:r>
            <a:r>
              <a:rPr lang="en-US" altLang="zh-CN" dirty="0"/>
              <a:t>L2</a:t>
            </a:r>
            <a:r>
              <a:rPr lang="zh-CN" altLang="en-US" dirty="0"/>
              <a:t>转发。</a:t>
            </a:r>
            <a:endParaRPr lang="en-US" altLang="zh-CN" dirty="0"/>
          </a:p>
          <a:p>
            <a:r>
              <a:rPr lang="en-US" altLang="zh-CN" dirty="0" err="1"/>
              <a:t>src</a:t>
            </a:r>
            <a:r>
              <a:rPr lang="en-US" altLang="zh-CN" dirty="0"/>
              <a:t> mac=classifier mac</a:t>
            </a:r>
            <a:r>
              <a:rPr lang="zh-CN" altLang="en-US" dirty="0"/>
              <a:t>（伪造</a:t>
            </a:r>
            <a:r>
              <a:rPr lang="en-US" altLang="zh-CN" dirty="0" err="1"/>
              <a:t>src</a:t>
            </a:r>
            <a:r>
              <a:rPr lang="en-US" altLang="zh-CN" dirty="0"/>
              <a:t> mac</a:t>
            </a:r>
            <a:r>
              <a:rPr lang="zh-CN" altLang="en-US" dirty="0"/>
              <a:t>，这步很重要，因为只有这样才能保证</a:t>
            </a:r>
            <a:r>
              <a:rPr lang="en-US" altLang="zh-CN" dirty="0"/>
              <a:t>website server</a:t>
            </a:r>
            <a:r>
              <a:rPr lang="zh-CN" altLang="en-US" dirty="0"/>
              <a:t>把</a:t>
            </a:r>
            <a:r>
              <a:rPr lang="en-US" altLang="zh-CN" dirty="0"/>
              <a:t>traffic</a:t>
            </a:r>
            <a:r>
              <a:rPr lang="zh-CN" altLang="en-US" dirty="0"/>
              <a:t>发回</a:t>
            </a:r>
            <a:r>
              <a:rPr lang="en-US" altLang="zh-CN" dirty="0"/>
              <a:t>classifier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dst</a:t>
            </a:r>
            <a:r>
              <a:rPr lang="en-US" altLang="zh-CN" dirty="0"/>
              <a:t> mac=</a:t>
            </a:r>
            <a:r>
              <a:rPr lang="zh-CN" altLang="en-US" dirty="0"/>
              <a:t>根据情况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</a:t>
            </a:r>
            <a:r>
              <a:rPr lang="zh-CN" altLang="en-US" dirty="0"/>
              <a:t>？（不变或者被</a:t>
            </a:r>
            <a:r>
              <a:rPr lang="en-US" altLang="zh-CN" dirty="0"/>
              <a:t>VNF</a:t>
            </a:r>
            <a:r>
              <a:rPr lang="zh-CN" altLang="en-US" dirty="0"/>
              <a:t>处理过）</a:t>
            </a:r>
            <a:endParaRPr lang="en-US" altLang="zh-CN" dirty="0"/>
          </a:p>
          <a:p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</a:t>
            </a:r>
            <a:r>
              <a:rPr lang="zh-CN" altLang="en-US" dirty="0"/>
              <a:t>？（不变或者被</a:t>
            </a:r>
            <a:r>
              <a:rPr lang="en-US" altLang="zh-CN" dirty="0"/>
              <a:t>VNF</a:t>
            </a:r>
            <a:r>
              <a:rPr lang="zh-CN" altLang="en-US" dirty="0"/>
              <a:t>处理过）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Website server</a:t>
            </a:r>
            <a:r>
              <a:rPr lang="zh-CN" altLang="en-US" dirty="0"/>
              <a:t>收到</a:t>
            </a:r>
            <a:r>
              <a:rPr lang="en-US" altLang="zh-CN" dirty="0"/>
              <a:t>inbound traffic</a:t>
            </a:r>
            <a:r>
              <a:rPr lang="zh-CN" altLang="en-US" dirty="0"/>
              <a:t>，处理完毕，交换</a:t>
            </a:r>
            <a:r>
              <a:rPr lang="en-US" altLang="zh-CN" dirty="0" err="1"/>
              <a:t>dst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 port</a:t>
            </a:r>
            <a:r>
              <a:rPr lang="zh-CN" altLang="en-US" dirty="0"/>
              <a:t>，交换</a:t>
            </a:r>
            <a:r>
              <a:rPr lang="en-US" altLang="zh-CN" dirty="0" err="1"/>
              <a:t>dst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，交换</a:t>
            </a:r>
            <a:r>
              <a:rPr lang="en-US" altLang="zh-CN" dirty="0" err="1"/>
              <a:t>dst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 mac</a:t>
            </a:r>
            <a:r>
              <a:rPr lang="zh-CN" altLang="en-US" dirty="0"/>
              <a:t>，发出</a:t>
            </a:r>
            <a:r>
              <a:rPr lang="en-US" altLang="zh-CN" dirty="0"/>
              <a:t>outbound traffic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PS</a:t>
            </a:r>
            <a:r>
              <a:rPr lang="zh-CN" altLang="en-US" dirty="0"/>
              <a:t>：所有的</a:t>
            </a:r>
            <a:r>
              <a:rPr lang="en-US" altLang="zh-CN" dirty="0"/>
              <a:t>server</a:t>
            </a:r>
            <a:r>
              <a:rPr lang="zh-CN" altLang="en-US" dirty="0"/>
              <a:t>都要运行</a:t>
            </a:r>
            <a:r>
              <a:rPr lang="en-US" altLang="zh-CN" dirty="0" err="1"/>
              <a:t>arp</a:t>
            </a:r>
            <a:r>
              <a:rPr lang="zh-CN" altLang="en-US" dirty="0"/>
              <a:t>程序处理</a:t>
            </a:r>
            <a:r>
              <a:rPr lang="en-US" altLang="zh-CN" dirty="0"/>
              <a:t>192.168.121.0/24</a:t>
            </a:r>
            <a:r>
              <a:rPr lang="zh-CN" altLang="en-US" dirty="0"/>
              <a:t>网段的信息，每台</a:t>
            </a:r>
            <a:r>
              <a:rPr lang="en-US" altLang="zh-CN" dirty="0"/>
              <a:t>server</a:t>
            </a:r>
            <a:r>
              <a:rPr lang="zh-CN" altLang="en-US" dirty="0"/>
              <a:t>都分配一个</a:t>
            </a:r>
            <a:r>
              <a:rPr lang="en-US" altLang="zh-CN" dirty="0"/>
              <a:t>192.168.121.0/24</a:t>
            </a:r>
            <a:r>
              <a:rPr lang="zh-CN" altLang="en-US" dirty="0"/>
              <a:t>的</a:t>
            </a:r>
            <a:r>
              <a:rPr lang="en-US" altLang="zh-CN" dirty="0" err="1"/>
              <a:t>ip</a:t>
            </a:r>
            <a:r>
              <a:rPr lang="zh-CN" altLang="en-US" dirty="0"/>
              <a:t>地址（</a:t>
            </a:r>
            <a:r>
              <a:rPr lang="en-US" altLang="zh-CN" dirty="0" err="1"/>
              <a:t>dpdknic</a:t>
            </a:r>
            <a:r>
              <a:rPr lang="zh-CN" altLang="en-US" dirty="0"/>
              <a:t>无法处理，需要</a:t>
            </a:r>
            <a:r>
              <a:rPr lang="en-US" altLang="zh-CN" dirty="0"/>
              <a:t>kernel </a:t>
            </a:r>
            <a:r>
              <a:rPr lang="en-US" altLang="zh-CN" dirty="0" err="1"/>
              <a:t>nic</a:t>
            </a:r>
            <a:r>
              <a:rPr lang="zh-CN" altLang="en-US" dirty="0"/>
              <a:t>来处理）。而</a:t>
            </a:r>
            <a:r>
              <a:rPr lang="en-US" altLang="zh-CN" dirty="0"/>
              <a:t>10.0.0.0/8</a:t>
            </a:r>
            <a:r>
              <a:rPr lang="zh-CN" altLang="en-US" dirty="0"/>
              <a:t>网段的</a:t>
            </a:r>
            <a:r>
              <a:rPr lang="en-US" altLang="zh-CN" dirty="0"/>
              <a:t>mac-</a:t>
            </a:r>
            <a:r>
              <a:rPr lang="en-US" altLang="zh-CN" dirty="0" err="1"/>
              <a:t>ip</a:t>
            </a:r>
            <a:r>
              <a:rPr lang="zh-CN" altLang="en-US" dirty="0"/>
              <a:t>信息通过</a:t>
            </a:r>
            <a:r>
              <a:rPr lang="en-US" altLang="zh-CN" dirty="0" err="1"/>
              <a:t>serverAgent</a:t>
            </a:r>
            <a:r>
              <a:rPr lang="zh-CN" altLang="en-US" dirty="0"/>
              <a:t>发给</a:t>
            </a:r>
            <a:r>
              <a:rPr lang="en-US" altLang="zh-CN" dirty="0"/>
              <a:t>orchestrator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Classifier</a:t>
            </a:r>
            <a:r>
              <a:rPr lang="zh-CN" altLang="en-US" dirty="0"/>
              <a:t>会收到</a:t>
            </a:r>
            <a:r>
              <a:rPr lang="en-US" altLang="zh-CN" dirty="0"/>
              <a:t>outbound traffic</a:t>
            </a:r>
            <a:r>
              <a:rPr lang="zh-CN" altLang="en-US" dirty="0"/>
              <a:t>，其中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是某台</a:t>
            </a:r>
            <a:r>
              <a:rPr lang="en-US" altLang="zh-CN" dirty="0"/>
              <a:t>website</a:t>
            </a:r>
            <a:r>
              <a:rPr lang="zh-CN" altLang="en-US" dirty="0"/>
              <a:t>的</a:t>
            </a:r>
            <a:r>
              <a:rPr lang="en-US" altLang="zh-CN" dirty="0" err="1"/>
              <a:t>ip</a:t>
            </a:r>
            <a:r>
              <a:rPr lang="zh-CN" altLang="en-US" dirty="0"/>
              <a:t>（匹配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分类为</a:t>
            </a:r>
            <a:r>
              <a:rPr lang="en-US" altLang="zh-CN" dirty="0"/>
              <a:t>SFC</a:t>
            </a:r>
            <a:r>
              <a:rPr lang="zh-CN" altLang="en-US" dirty="0"/>
              <a:t>流（匹配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）：</a:t>
            </a:r>
            <a:endParaRPr lang="en-US" altLang="zh-CN" dirty="0"/>
          </a:p>
          <a:p>
            <a:r>
              <a:rPr lang="en-US" altLang="zh-CN" dirty="0" err="1"/>
              <a:t>Decap</a:t>
            </a:r>
            <a:r>
              <a:rPr lang="en-US" altLang="zh-CN" dirty="0"/>
              <a:t> mac header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 err="1"/>
              <a:t>Encap</a:t>
            </a:r>
            <a:r>
              <a:rPr lang="en-US" altLang="zh-CN" dirty="0"/>
              <a:t> </a:t>
            </a:r>
            <a:r>
              <a:rPr lang="en-US" altLang="zh-CN" dirty="0" err="1"/>
              <a:t>outter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header</a:t>
            </a:r>
            <a:r>
              <a:rPr lang="zh-CN" altLang="en-US" dirty="0"/>
              <a:t>到下一个</a:t>
            </a:r>
            <a:r>
              <a:rPr lang="en-US" altLang="zh-CN" dirty="0"/>
              <a:t>VNF</a:t>
            </a:r>
            <a:r>
              <a:rPr lang="zh-CN" altLang="en-US" dirty="0"/>
              <a:t>所在</a:t>
            </a:r>
            <a:r>
              <a:rPr lang="en-US" altLang="zh-CN" dirty="0"/>
              <a:t>server</a:t>
            </a:r>
            <a:r>
              <a:rPr lang="zh-CN" altLang="en-US" dirty="0"/>
              <a:t>，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=Classifier</a:t>
            </a:r>
            <a:r>
              <a:rPr lang="zh-CN" altLang="en-US" dirty="0"/>
              <a:t>， 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</a:t>
            </a:r>
            <a:r>
              <a:rPr lang="en-US" altLang="zh-CN" dirty="0" err="1"/>
              <a:t>nextServerSFCDomainIP</a:t>
            </a:r>
            <a:endParaRPr lang="en-US" altLang="zh-CN" dirty="0"/>
          </a:p>
          <a:p>
            <a:r>
              <a:rPr lang="en-US" altLang="zh-CN" dirty="0" err="1"/>
              <a:t>Encap</a:t>
            </a:r>
            <a:r>
              <a:rPr lang="en-US" altLang="zh-CN" dirty="0"/>
              <a:t> mac header</a:t>
            </a:r>
            <a:r>
              <a:rPr lang="zh-CN" altLang="en-US" dirty="0"/>
              <a:t>（</a:t>
            </a:r>
            <a:r>
              <a:rPr lang="en-US" altLang="zh-CN" dirty="0" err="1"/>
              <a:t>src</a:t>
            </a:r>
            <a:r>
              <a:rPr lang="en-US" altLang="zh-CN" dirty="0"/>
              <a:t> mac=classifier mac</a:t>
            </a:r>
            <a:r>
              <a:rPr lang="zh-CN" altLang="en-US" dirty="0"/>
              <a:t>；</a:t>
            </a:r>
            <a:r>
              <a:rPr lang="en-US" altLang="zh-CN" dirty="0" err="1"/>
              <a:t>dst</a:t>
            </a:r>
            <a:r>
              <a:rPr lang="en-US" altLang="zh-CN" dirty="0"/>
              <a:t> mac=DCN Gateway mac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至此</a:t>
            </a:r>
            <a:r>
              <a:rPr lang="en-US" altLang="zh-CN" dirty="0"/>
              <a:t>outbound traffic</a:t>
            </a:r>
            <a:r>
              <a:rPr lang="zh-CN" altLang="en-US" dirty="0"/>
              <a:t>进入反向</a:t>
            </a:r>
            <a:r>
              <a:rPr lang="en-US" altLang="zh-CN" dirty="0"/>
              <a:t>SFC domain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反向</a:t>
            </a:r>
            <a:r>
              <a:rPr lang="en-US" altLang="zh-CN" dirty="0"/>
              <a:t>SFC</a:t>
            </a:r>
            <a:r>
              <a:rPr lang="zh-CN" altLang="en-US" dirty="0"/>
              <a:t>：</a:t>
            </a:r>
            <a:r>
              <a:rPr lang="en-US" altLang="zh-CN" dirty="0"/>
              <a:t>LB-&gt;FW</a:t>
            </a:r>
          </a:p>
          <a:p>
            <a:r>
              <a:rPr lang="zh-CN" altLang="en-US" dirty="0"/>
              <a:t>最后一个</a:t>
            </a:r>
            <a:r>
              <a:rPr lang="en-US" altLang="zh-CN" dirty="0"/>
              <a:t>SFF</a:t>
            </a:r>
            <a:r>
              <a:rPr lang="zh-CN" altLang="en-US" dirty="0"/>
              <a:t>负责解封装，得到</a:t>
            </a:r>
            <a:r>
              <a:rPr lang="en-US" altLang="zh-CN" dirty="0"/>
              <a:t>inner 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=website</a:t>
            </a:r>
            <a:r>
              <a:rPr lang="zh-CN" altLang="en-US" dirty="0"/>
              <a:t>（公网</a:t>
            </a:r>
            <a:r>
              <a:rPr lang="en-US" altLang="zh-CN" dirty="0" err="1"/>
              <a:t>ip</a:t>
            </a:r>
            <a:r>
              <a:rPr lang="zh-CN" altLang="en-US" dirty="0"/>
              <a:t>），</a:t>
            </a:r>
            <a:r>
              <a:rPr lang="en-US" altLang="zh-CN" dirty="0"/>
              <a:t>inner 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=web</a:t>
            </a:r>
            <a:r>
              <a:rPr lang="zh-CN" altLang="en-US" dirty="0"/>
              <a:t>用户的</a:t>
            </a:r>
            <a:r>
              <a:rPr lang="en-US" altLang="zh-CN" dirty="0" err="1"/>
              <a:t>ip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因为是</a:t>
            </a:r>
            <a:r>
              <a:rPr lang="en-US" altLang="zh-CN" dirty="0"/>
              <a:t>public </a:t>
            </a:r>
            <a:r>
              <a:rPr lang="en-US" altLang="zh-CN" dirty="0" err="1"/>
              <a:t>ip</a:t>
            </a:r>
            <a:r>
              <a:rPr lang="zh-CN" altLang="en-US" dirty="0"/>
              <a:t>，所以需要路由到</a:t>
            </a:r>
            <a:r>
              <a:rPr lang="en-US" altLang="zh-CN" dirty="0"/>
              <a:t>DCN Gateway</a:t>
            </a:r>
            <a:r>
              <a:rPr lang="zh-CN" altLang="en-US" dirty="0"/>
              <a:t>：</a:t>
            </a:r>
            <a:r>
              <a:rPr lang="en-US" altLang="zh-CN" dirty="0" err="1"/>
              <a:t>src</a:t>
            </a:r>
            <a:r>
              <a:rPr lang="en-US" altLang="zh-CN" dirty="0"/>
              <a:t> mac</a:t>
            </a:r>
            <a:r>
              <a:rPr lang="zh-CN" altLang="en-US" dirty="0"/>
              <a:t>填写本机，</a:t>
            </a:r>
            <a:r>
              <a:rPr lang="en-US" altLang="zh-CN" dirty="0" err="1"/>
              <a:t>dst</a:t>
            </a:r>
            <a:r>
              <a:rPr lang="en-US" altLang="zh-CN" dirty="0"/>
              <a:t> mac </a:t>
            </a:r>
            <a:r>
              <a:rPr lang="zh-CN" altLang="en-US" dirty="0"/>
              <a:t>填写</a:t>
            </a:r>
            <a:r>
              <a:rPr lang="en-US" altLang="zh-CN" dirty="0"/>
              <a:t>Gateway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585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FA225-B5C6-4120-9020-D6E1627D5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22E4BA-7960-4AF4-A929-734A563AB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866D6-64CA-4D40-9938-F559499F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7FAFC-F482-48DD-AB52-F4AF01D8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F4CD09-9DC3-4404-B4AD-F314E071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4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8B24F-BFE0-4FED-9A8A-F8DFA2F8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53A3FB-EB24-4730-80AE-1A9228265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62AB48-A83D-4E7E-B2E9-68E31A41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F4641-02AE-4355-AA30-9B285CF8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7F4185-62D3-4C66-A140-23A5B9DA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91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A9726D-FD6E-40DE-84C7-FC4DD759E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787683-EEAB-40EC-92B5-9E06C4BCF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9D5293-01E5-4D43-81D9-4C8B0B86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900B7-E32A-4AE6-9253-387FC097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F58124-F53C-4F41-B9EA-9E8B0B88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14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8561F-1CE1-40DD-8269-8C3A9313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549479-CD37-44CF-A443-63191A8AD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73339-2C73-4EE8-92C8-DC5C98C5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FF9E46-63E3-4D09-830E-6681E3469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7351B8-17FB-44CC-AEAD-63001B74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5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4FAE5-F82A-409B-B6CB-679FB250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08BBF2-BC55-4B9A-9534-95C2D7501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49CA5-7620-4DAB-A1C6-29326A53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6425AC-3464-4D8E-8819-9335764C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1F94F4-F8FE-4BF0-8776-C9D83050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22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5EF00-6FDA-4D05-BFC8-E73EF91B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DAFB8-9D1E-4FA3-AE53-804BE0F74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CDB00F-7EF0-4749-8C41-0759CB7EF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CEA3E7-1B76-4FCB-9E2E-82799302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BE340A-FBD0-4114-A527-540C9794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2CA679-C675-464F-8875-E3584841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20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18EEF-928C-4299-83C7-6ED2E5BEC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D11498-6A49-4282-BFCF-9F49B28C2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55C89F-8FBC-46A2-9CAC-F0DA9C1A9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C369CC-F57D-4FA7-9C85-98CC6FD22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5C0329-6874-4B1C-B0E3-483124061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E92BA3-6F18-4C92-A642-801AA31C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23888C-2228-4F20-83A7-A71466A3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12BF14-4ACE-4D84-BE7F-4EE220BD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57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61596-7AF2-40C0-AD37-F5F52DC9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26A76D-6DBA-4550-AFBB-A54B28FA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561C81-D354-46D2-AB3C-E329756D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FDF073-F29A-450F-A0D7-EA8FCEB5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18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1230E3-92E3-4E88-8573-7227DFA1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AA181A-BA33-4E91-B1F8-E6D47043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734156-B665-45E6-ACC2-0C540CD2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CC31B-6EE1-46D1-A96D-8981F616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CCCB9-99E5-4005-9003-0E53FA068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E23163-1294-4681-A925-722D37402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225BAE-C5B1-48E9-83B5-03FC55F0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1088DC-4026-4C49-A7C4-227FA08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2CBA0C-0E9E-4012-8C3D-2FB934CE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7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AF9CE-5239-411C-A04B-8FE8ECF8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DD50D7-3E7C-498D-9E3D-F4FF6EB7D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E7D4F1-0F39-4A12-916C-D7DECADAB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A45341-A47B-4B43-AD46-4A45DB44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B152FE-653C-4E3C-AE6E-10FEE457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0A1AFD-4FE1-47E5-9568-AF0E5EDE2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35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0694B9-382E-4BEB-BFD3-EB280437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AC3DE7-6BB2-4487-AE33-698436D0D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ABA0B-E062-422C-A3A3-2FF455A67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D34C2-3600-48BE-9702-B8B5DAB8968A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714CF-3A1A-4C75-A96D-FAA6BACD2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B148E4-7270-4FF7-B729-99EBFCFED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88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5C9AE-B837-4D8E-8E2E-2005D1C4F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SelfAdaptiveMano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Architecture</a:t>
            </a:r>
            <a:br>
              <a:rPr lang="en-US" altLang="zh-CN" dirty="0"/>
            </a:br>
            <a:r>
              <a:rPr lang="en-US" altLang="zh-CN" dirty="0"/>
              <a:t>P4-Based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3F0C67-5E04-44FD-829A-64AF221D0A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06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26" y="95333"/>
            <a:ext cx="10515600" cy="1325563"/>
          </a:xfrm>
        </p:spPr>
        <p:txBody>
          <a:bodyPr/>
          <a:lstStyle/>
          <a:p>
            <a:r>
              <a:rPr lang="en-US" altLang="zh-CN" dirty="0"/>
              <a:t>SAM Architecture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FAAF00A-3816-436D-950F-FD8C8856A429}"/>
              </a:ext>
            </a:extLst>
          </p:cNvPr>
          <p:cNvSpPr/>
          <p:nvPr/>
        </p:nvSpPr>
        <p:spPr>
          <a:xfrm>
            <a:off x="202517" y="3769737"/>
            <a:ext cx="11812674" cy="40222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5142B84-E1CA-4CFA-85B4-B1C23F39C1FF}"/>
              </a:ext>
            </a:extLst>
          </p:cNvPr>
          <p:cNvCxnSpPr>
            <a:cxnSpLocks/>
            <a:stCxn id="69" idx="0"/>
            <a:endCxn id="83" idx="2"/>
          </p:cNvCxnSpPr>
          <p:nvPr/>
        </p:nvCxnSpPr>
        <p:spPr>
          <a:xfrm flipV="1">
            <a:off x="1038982" y="4171964"/>
            <a:ext cx="5069872" cy="458692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E8EAE9A5-71B0-4F08-A472-28F102D84E2A}"/>
              </a:ext>
            </a:extLst>
          </p:cNvPr>
          <p:cNvCxnSpPr>
            <a:cxnSpLocks/>
            <a:stCxn id="60" idx="0"/>
            <a:endCxn id="83" idx="2"/>
          </p:cNvCxnSpPr>
          <p:nvPr/>
        </p:nvCxnSpPr>
        <p:spPr>
          <a:xfrm flipV="1">
            <a:off x="4980100" y="4171964"/>
            <a:ext cx="1128754" cy="378743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E132C89C-7D07-4D1A-905C-DCF1C7944D3B}"/>
              </a:ext>
            </a:extLst>
          </p:cNvPr>
          <p:cNvCxnSpPr>
            <a:cxnSpLocks/>
            <a:stCxn id="119" idx="0"/>
            <a:endCxn id="83" idx="2"/>
          </p:cNvCxnSpPr>
          <p:nvPr/>
        </p:nvCxnSpPr>
        <p:spPr>
          <a:xfrm flipH="1" flipV="1">
            <a:off x="6108854" y="4171964"/>
            <a:ext cx="2648013" cy="1495818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68E02FA8-62FC-4CBE-A0F0-DFA1D3AC7610}"/>
              </a:ext>
            </a:extLst>
          </p:cNvPr>
          <p:cNvCxnSpPr>
            <a:cxnSpLocks/>
            <a:stCxn id="113" idx="0"/>
            <a:endCxn id="83" idx="2"/>
          </p:cNvCxnSpPr>
          <p:nvPr/>
        </p:nvCxnSpPr>
        <p:spPr>
          <a:xfrm flipV="1">
            <a:off x="4815749" y="4171964"/>
            <a:ext cx="1293105" cy="157576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98B3A23-4E5C-49E8-8791-838A388417DC}"/>
              </a:ext>
            </a:extLst>
          </p:cNvPr>
          <p:cNvGrpSpPr/>
          <p:nvPr/>
        </p:nvGrpSpPr>
        <p:grpSpPr>
          <a:xfrm>
            <a:off x="202517" y="4396643"/>
            <a:ext cx="7963270" cy="1011922"/>
            <a:chOff x="202517" y="4396643"/>
            <a:chExt cx="7963270" cy="1011922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2BB0526-6A8E-4633-A024-60E7181C54B8}"/>
                </a:ext>
              </a:extLst>
            </p:cNvPr>
            <p:cNvGrpSpPr/>
            <p:nvPr/>
          </p:nvGrpSpPr>
          <p:grpSpPr>
            <a:xfrm>
              <a:off x="202517" y="4396643"/>
              <a:ext cx="7963270" cy="934676"/>
              <a:chOff x="1154097" y="4524566"/>
              <a:chExt cx="7963270" cy="934676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331855F4-E14F-4DB6-9391-91098E241008}"/>
                  </a:ext>
                </a:extLst>
              </p:cNvPr>
              <p:cNvGrpSpPr/>
              <p:nvPr/>
            </p:nvGrpSpPr>
            <p:grpSpPr>
              <a:xfrm>
                <a:off x="2950861" y="4678630"/>
                <a:ext cx="5961638" cy="673192"/>
                <a:chOff x="6085926" y="4341438"/>
                <a:chExt cx="5961638" cy="673192"/>
              </a:xfrm>
            </p:grpSpPr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225A2D5D-9290-4FA7-8325-130726CB092B}"/>
                    </a:ext>
                  </a:extLst>
                </p:cNvPr>
                <p:cNvSpPr/>
                <p:nvPr/>
              </p:nvSpPr>
              <p:spPr>
                <a:xfrm>
                  <a:off x="7703655" y="4438478"/>
                  <a:ext cx="1306604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SFF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0167D1BA-F934-4768-BF78-7629030295B4}"/>
                    </a:ext>
                  </a:extLst>
                </p:cNvPr>
                <p:cNvSpPr/>
                <p:nvPr/>
              </p:nvSpPr>
              <p:spPr>
                <a:xfrm>
                  <a:off x="9206559" y="4436677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VNF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21BCA351-AAE7-411F-A5CB-4C41156B857E}"/>
                    </a:ext>
                  </a:extLst>
                </p:cNvPr>
                <p:cNvSpPr/>
                <p:nvPr/>
              </p:nvSpPr>
              <p:spPr>
                <a:xfrm>
                  <a:off x="6085926" y="4341438"/>
                  <a:ext cx="5961638" cy="673192"/>
                </a:xfrm>
                <a:prstGeom prst="rect">
                  <a:avLst/>
                </a:prstGeom>
                <a:noFill/>
                <a:ln w="571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zh-CN" altLang="en-US" dirty="0"/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B9BE4EE8-2590-434A-AC63-B2D7B2E8C915}"/>
                    </a:ext>
                  </a:extLst>
                </p:cNvPr>
                <p:cNvSpPr/>
                <p:nvPr/>
              </p:nvSpPr>
              <p:spPr>
                <a:xfrm>
                  <a:off x="10685726" y="4428285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Server </a:t>
                  </a:r>
                </a:p>
                <a:p>
                  <a:pPr algn="ctr"/>
                  <a:r>
                    <a:rPr lang="en-US" altLang="zh-CN" dirty="0"/>
                    <a:t>Manager</a:t>
                  </a:r>
                  <a:endParaRPr lang="zh-CN" altLang="en-US" dirty="0"/>
                </a:p>
              </p:txBody>
            </p:sp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309DB223-AFB6-477C-B539-A733F4157003}"/>
                    </a:ext>
                  </a:extLst>
                </p:cNvPr>
                <p:cNvSpPr/>
                <p:nvPr/>
              </p:nvSpPr>
              <p:spPr>
                <a:xfrm>
                  <a:off x="6258169" y="4432378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Classifier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</p:grp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DD37CC3F-175E-4B74-995E-B0A051C6E000}"/>
                  </a:ext>
                </a:extLst>
              </p:cNvPr>
              <p:cNvSpPr/>
              <p:nvPr/>
            </p:nvSpPr>
            <p:spPr>
              <a:xfrm>
                <a:off x="1341550" y="4758579"/>
                <a:ext cx="1298023" cy="4716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P4 Controller</a:t>
                </a:r>
                <a:endParaRPr lang="zh-CN" altLang="en-US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4DB3671-BDD1-46C4-A48B-12672E8747DE}"/>
                  </a:ext>
                </a:extLst>
              </p:cNvPr>
              <p:cNvSpPr/>
              <p:nvPr/>
            </p:nvSpPr>
            <p:spPr>
              <a:xfrm>
                <a:off x="1154097" y="4524566"/>
                <a:ext cx="7963270" cy="934676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7C5E1B8-038D-4566-B4BE-85615DE1822A}"/>
                </a:ext>
              </a:extLst>
            </p:cNvPr>
            <p:cNvSpPr txBox="1"/>
            <p:nvPr/>
          </p:nvSpPr>
          <p:spPr>
            <a:xfrm>
              <a:off x="507272" y="5039233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Zone 1</a:t>
              </a:r>
              <a:endParaRPr lang="zh-CN" altLang="en-US" b="1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1EAA146-E594-47A6-975B-A7CDAD1BDD37}"/>
              </a:ext>
            </a:extLst>
          </p:cNvPr>
          <p:cNvGrpSpPr/>
          <p:nvPr/>
        </p:nvGrpSpPr>
        <p:grpSpPr>
          <a:xfrm>
            <a:off x="3979284" y="5513718"/>
            <a:ext cx="7963270" cy="1009293"/>
            <a:chOff x="3979284" y="5513718"/>
            <a:chExt cx="7963270" cy="1009293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F4401360-85F7-4665-AB5C-52D974558D0B}"/>
                </a:ext>
              </a:extLst>
            </p:cNvPr>
            <p:cNvGrpSpPr/>
            <p:nvPr/>
          </p:nvGrpSpPr>
          <p:grpSpPr>
            <a:xfrm>
              <a:off x="3979284" y="5513718"/>
              <a:ext cx="7963270" cy="934676"/>
              <a:chOff x="1154097" y="4524566"/>
              <a:chExt cx="7963270" cy="934676"/>
            </a:xfrm>
          </p:grpSpPr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46AF8381-470A-41C9-A69B-FECD7F56A54D}"/>
                  </a:ext>
                </a:extLst>
              </p:cNvPr>
              <p:cNvGrpSpPr/>
              <p:nvPr/>
            </p:nvGrpSpPr>
            <p:grpSpPr>
              <a:xfrm>
                <a:off x="2950861" y="4678630"/>
                <a:ext cx="5961638" cy="673192"/>
                <a:chOff x="6085926" y="4341438"/>
                <a:chExt cx="5961638" cy="673192"/>
              </a:xfrm>
            </p:grpSpPr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AEBCA444-FF39-4E05-A568-0F22EAC7CAE9}"/>
                    </a:ext>
                  </a:extLst>
                </p:cNvPr>
                <p:cNvSpPr/>
                <p:nvPr/>
              </p:nvSpPr>
              <p:spPr>
                <a:xfrm>
                  <a:off x="7703655" y="4438478"/>
                  <a:ext cx="1306604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SFF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8D4BD195-6C7D-4AFE-8796-FAB6D4420EDB}"/>
                    </a:ext>
                  </a:extLst>
                </p:cNvPr>
                <p:cNvSpPr/>
                <p:nvPr/>
              </p:nvSpPr>
              <p:spPr>
                <a:xfrm>
                  <a:off x="9206559" y="4436677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VNF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25886148-A5AD-47D8-88F9-60A2C9E2E02D}"/>
                    </a:ext>
                  </a:extLst>
                </p:cNvPr>
                <p:cNvSpPr/>
                <p:nvPr/>
              </p:nvSpPr>
              <p:spPr>
                <a:xfrm>
                  <a:off x="6085926" y="4341438"/>
                  <a:ext cx="5961638" cy="673192"/>
                </a:xfrm>
                <a:prstGeom prst="rect">
                  <a:avLst/>
                </a:prstGeom>
                <a:noFill/>
                <a:ln w="571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zh-CN" altLang="en-US" dirty="0"/>
                </a:p>
              </p:txBody>
            </p:sp>
            <p:sp>
              <p:nvSpPr>
                <p:cNvPr id="120" name="矩形 119">
                  <a:extLst>
                    <a:ext uri="{FF2B5EF4-FFF2-40B4-BE49-F238E27FC236}">
                      <a16:creationId xmlns:a16="http://schemas.microsoft.com/office/drawing/2014/main" id="{A9EC7169-14FC-414F-8FE1-1BA09BBF4FD7}"/>
                    </a:ext>
                  </a:extLst>
                </p:cNvPr>
                <p:cNvSpPr/>
                <p:nvPr/>
              </p:nvSpPr>
              <p:spPr>
                <a:xfrm>
                  <a:off x="10685726" y="4428285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Server </a:t>
                  </a:r>
                </a:p>
                <a:p>
                  <a:pPr algn="ctr"/>
                  <a:r>
                    <a:rPr lang="en-US" altLang="zh-CN" dirty="0"/>
                    <a:t>Manager</a:t>
                  </a:r>
                  <a:endParaRPr lang="zh-CN" altLang="en-US" dirty="0"/>
                </a:p>
              </p:txBody>
            </p:sp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4105F97D-FBA6-4153-B9E5-FDE6EB9A7DB3}"/>
                    </a:ext>
                  </a:extLst>
                </p:cNvPr>
                <p:cNvSpPr/>
                <p:nvPr/>
              </p:nvSpPr>
              <p:spPr>
                <a:xfrm>
                  <a:off x="6258169" y="4432378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Classifier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</p:grp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7C8A3DB7-91B8-4953-BDFD-CD82C9B09C0E}"/>
                  </a:ext>
                </a:extLst>
              </p:cNvPr>
              <p:cNvSpPr/>
              <p:nvPr/>
            </p:nvSpPr>
            <p:spPr>
              <a:xfrm>
                <a:off x="1341550" y="4758579"/>
                <a:ext cx="1298023" cy="4716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P4 Controller</a:t>
                </a:r>
                <a:endParaRPr lang="zh-CN" altLang="en-US" dirty="0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9312AAAF-0618-4752-ABF5-440A670C26BE}"/>
                  </a:ext>
                </a:extLst>
              </p:cNvPr>
              <p:cNvSpPr/>
              <p:nvPr/>
            </p:nvSpPr>
            <p:spPr>
              <a:xfrm>
                <a:off x="1154097" y="4524566"/>
                <a:ext cx="7963270" cy="934676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6374950D-6D2D-47B1-954B-8978F1FBEF20}"/>
                </a:ext>
              </a:extLst>
            </p:cNvPr>
            <p:cNvSpPr txBox="1"/>
            <p:nvPr/>
          </p:nvSpPr>
          <p:spPr>
            <a:xfrm>
              <a:off x="4279907" y="6153679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Zone 2</a:t>
              </a:r>
              <a:endParaRPr lang="zh-CN" altLang="en-US" b="1" dirty="0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BF713BD-228D-4452-A609-3362721FF4B9}"/>
              </a:ext>
            </a:extLst>
          </p:cNvPr>
          <p:cNvSpPr txBox="1"/>
          <p:nvPr/>
        </p:nvSpPr>
        <p:spPr>
          <a:xfrm>
            <a:off x="8432944" y="4722426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不同</a:t>
            </a:r>
            <a:r>
              <a:rPr lang="en-US" altLang="zh-CN" dirty="0"/>
              <a:t>zone</a:t>
            </a:r>
            <a:r>
              <a:rPr lang="zh-CN" altLang="en-US" dirty="0"/>
              <a:t>的</a:t>
            </a:r>
            <a:r>
              <a:rPr lang="en-US" altLang="zh-CN" dirty="0" err="1"/>
              <a:t>queueName</a:t>
            </a:r>
            <a:r>
              <a:rPr lang="zh-CN" altLang="en-US" dirty="0"/>
              <a:t>不同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2FEC6B10-8CA1-4855-93B3-A99BCA236002}"/>
              </a:ext>
            </a:extLst>
          </p:cNvPr>
          <p:cNvSpPr txBox="1"/>
          <p:nvPr/>
        </p:nvSpPr>
        <p:spPr>
          <a:xfrm>
            <a:off x="9273957" y="588376"/>
            <a:ext cx="2803170" cy="11901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Network info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Switches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Hosts</a:t>
            </a: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1FCE7B30-5143-4641-9826-62A1F71F077F}"/>
              </a:ext>
            </a:extLst>
          </p:cNvPr>
          <p:cNvSpPr/>
          <p:nvPr/>
        </p:nvSpPr>
        <p:spPr>
          <a:xfrm>
            <a:off x="6023282" y="2001325"/>
            <a:ext cx="1633586" cy="83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</a:t>
            </a:r>
            <a:endParaRPr lang="zh-CN" altLang="en-US" dirty="0"/>
          </a:p>
        </p:txBody>
      </p:sp>
      <p:sp>
        <p:nvSpPr>
          <p:cNvPr id="129" name="圆柱体 128">
            <a:extLst>
              <a:ext uri="{FF2B5EF4-FFF2-40B4-BE49-F238E27FC236}">
                <a16:creationId xmlns:a16="http://schemas.microsoft.com/office/drawing/2014/main" id="{A2FB7CD0-5085-4D6F-85F9-38FBC02561B0}"/>
              </a:ext>
            </a:extLst>
          </p:cNvPr>
          <p:cNvSpPr/>
          <p:nvPr/>
        </p:nvSpPr>
        <p:spPr>
          <a:xfrm>
            <a:off x="5931680" y="933586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720FF18F-9C13-451C-BAC5-0EAD81FAFFE6}"/>
              </a:ext>
            </a:extLst>
          </p:cNvPr>
          <p:cNvCxnSpPr>
            <a:cxnSpLocks/>
            <a:stCxn id="129" idx="3"/>
            <a:endCxn id="128" idx="0"/>
          </p:cNvCxnSpPr>
          <p:nvPr/>
        </p:nvCxnSpPr>
        <p:spPr>
          <a:xfrm>
            <a:off x="6834586" y="1653009"/>
            <a:ext cx="5489" cy="34831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026F66B6-A934-4A33-AFAB-3BC270019F80}"/>
              </a:ext>
            </a:extLst>
          </p:cNvPr>
          <p:cNvSpPr/>
          <p:nvPr/>
        </p:nvSpPr>
        <p:spPr>
          <a:xfrm>
            <a:off x="294855" y="1541292"/>
            <a:ext cx="771224" cy="1741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Web</a:t>
            </a:r>
          </a:p>
          <a:p>
            <a:pPr algn="ctr"/>
            <a:r>
              <a:rPr lang="en-US" altLang="zh-CN" sz="1400" dirty="0"/>
              <a:t>Front</a:t>
            </a:r>
          </a:p>
          <a:p>
            <a:pPr algn="ctr"/>
            <a:r>
              <a:rPr lang="en-US" altLang="zh-CN" sz="1400" dirty="0"/>
              <a:t>End</a:t>
            </a:r>
            <a:endParaRPr lang="zh-CN" altLang="en-US" sz="14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86C17C4F-A5D8-426D-B92D-DFB25733143A}"/>
              </a:ext>
            </a:extLst>
          </p:cNvPr>
          <p:cNvSpPr/>
          <p:nvPr/>
        </p:nvSpPr>
        <p:spPr>
          <a:xfrm>
            <a:off x="1982240" y="1541291"/>
            <a:ext cx="1642789" cy="5922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create SFC request </a:t>
            </a:r>
            <a:endParaRPr lang="zh-CN" altLang="en-US" sz="1400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4A67718F-2A82-404D-A918-DECA843D554B}"/>
              </a:ext>
            </a:extLst>
          </p:cNvPr>
          <p:cNvSpPr/>
          <p:nvPr/>
        </p:nvSpPr>
        <p:spPr>
          <a:xfrm>
            <a:off x="1986767" y="2141566"/>
            <a:ext cx="1633587" cy="5248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get SFC request </a:t>
            </a:r>
            <a:endParaRPr lang="zh-CN" altLang="en-US" sz="1400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CEA7101D-A6E9-4AB0-BE61-53F994D0E705}"/>
              </a:ext>
            </a:extLst>
          </p:cNvPr>
          <p:cNvSpPr/>
          <p:nvPr/>
        </p:nvSpPr>
        <p:spPr>
          <a:xfrm>
            <a:off x="1991660" y="2674450"/>
            <a:ext cx="1633586" cy="6079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delete SFC request </a:t>
            </a:r>
            <a:endParaRPr lang="zh-CN" altLang="en-US" sz="14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75B4CC28-EBD4-4646-9915-8E83E01D7DC9}"/>
              </a:ext>
            </a:extLst>
          </p:cNvPr>
          <p:cNvSpPr/>
          <p:nvPr/>
        </p:nvSpPr>
        <p:spPr>
          <a:xfrm>
            <a:off x="1388364" y="1541292"/>
            <a:ext cx="602608" cy="1741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Cmd</a:t>
            </a:r>
            <a:endParaRPr lang="zh-CN" altLang="en-US" sz="1400" dirty="0"/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FA9E6563-F527-411F-800B-C382985FC12D}"/>
              </a:ext>
            </a:extLst>
          </p:cNvPr>
          <p:cNvCxnSpPr>
            <a:cxnSpLocks/>
            <a:stCxn id="132" idx="3"/>
            <a:endCxn id="136" idx="1"/>
          </p:cNvCxnSpPr>
          <p:nvPr/>
        </p:nvCxnSpPr>
        <p:spPr>
          <a:xfrm>
            <a:off x="1066079" y="2411832"/>
            <a:ext cx="322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>
            <a:extLst>
              <a:ext uri="{FF2B5EF4-FFF2-40B4-BE49-F238E27FC236}">
                <a16:creationId xmlns:a16="http://schemas.microsoft.com/office/drawing/2014/main" id="{71796163-4E76-4936-BD2D-F000BAEBC584}"/>
              </a:ext>
            </a:extLst>
          </p:cNvPr>
          <p:cNvSpPr/>
          <p:nvPr/>
        </p:nvSpPr>
        <p:spPr>
          <a:xfrm>
            <a:off x="8342024" y="2026055"/>
            <a:ext cx="1240543" cy="80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Adaptive</a:t>
            </a:r>
            <a:endParaRPr lang="zh-CN" altLang="en-US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8B41CDAD-998B-423B-87E0-CC56D6DEF4CA}"/>
              </a:ext>
            </a:extLst>
          </p:cNvPr>
          <p:cNvSpPr/>
          <p:nvPr/>
        </p:nvSpPr>
        <p:spPr>
          <a:xfrm>
            <a:off x="3629432" y="1543447"/>
            <a:ext cx="1147818" cy="1738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Request</a:t>
            </a:r>
          </a:p>
          <a:p>
            <a:pPr algn="ctr"/>
            <a:r>
              <a:rPr lang="en-US" altLang="zh-CN" dirty="0"/>
              <a:t>Processor</a:t>
            </a:r>
            <a:endParaRPr lang="zh-CN" altLang="en-US" dirty="0"/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773A53DF-50E5-4AD7-8D88-E79EC9B65F07}"/>
              </a:ext>
            </a:extLst>
          </p:cNvPr>
          <p:cNvCxnSpPr>
            <a:cxnSpLocks/>
            <a:stCxn id="140" idx="3"/>
            <a:endCxn id="129" idx="3"/>
          </p:cNvCxnSpPr>
          <p:nvPr/>
        </p:nvCxnSpPr>
        <p:spPr>
          <a:xfrm flipV="1">
            <a:off x="4777250" y="1653009"/>
            <a:ext cx="2057336" cy="75990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09A95B6D-FD5A-405B-B8A6-C09546D2C75C}"/>
              </a:ext>
            </a:extLst>
          </p:cNvPr>
          <p:cNvCxnSpPr>
            <a:cxnSpLocks/>
            <a:stCxn id="129" idx="3"/>
            <a:endCxn id="139" idx="0"/>
          </p:cNvCxnSpPr>
          <p:nvPr/>
        </p:nvCxnSpPr>
        <p:spPr>
          <a:xfrm>
            <a:off x="6834586" y="1653009"/>
            <a:ext cx="2127710" cy="3730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52ED35B8-BB3F-4E85-A202-960BADF4A145}"/>
              </a:ext>
            </a:extLst>
          </p:cNvPr>
          <p:cNvCxnSpPr>
            <a:cxnSpLocks/>
            <a:stCxn id="128" idx="3"/>
            <a:endCxn id="139" idx="1"/>
          </p:cNvCxnSpPr>
          <p:nvPr/>
        </p:nvCxnSpPr>
        <p:spPr>
          <a:xfrm>
            <a:off x="7656868" y="2418193"/>
            <a:ext cx="685156" cy="12365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2394FA7A-AF39-46E8-B866-C1D7052F993C}"/>
              </a:ext>
            </a:extLst>
          </p:cNvPr>
          <p:cNvCxnSpPr>
            <a:cxnSpLocks/>
            <a:stCxn id="128" idx="1"/>
            <a:endCxn id="140" idx="3"/>
          </p:cNvCxnSpPr>
          <p:nvPr/>
        </p:nvCxnSpPr>
        <p:spPr>
          <a:xfrm flipH="1" flipV="1">
            <a:off x="4777250" y="2412909"/>
            <a:ext cx="1246032" cy="5284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1CF77096-CB93-44C6-8FF7-A95F3D97E0CA}"/>
              </a:ext>
            </a:extLst>
          </p:cNvPr>
          <p:cNvCxnSpPr>
            <a:cxnSpLocks/>
            <a:stCxn id="129" idx="3"/>
            <a:endCxn id="54" idx="0"/>
          </p:cNvCxnSpPr>
          <p:nvPr/>
        </p:nvCxnSpPr>
        <p:spPr>
          <a:xfrm>
            <a:off x="6834586" y="1653009"/>
            <a:ext cx="4408511" cy="36859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8" name="矩形: 圆角 147">
            <a:extLst>
              <a:ext uri="{FF2B5EF4-FFF2-40B4-BE49-F238E27FC236}">
                <a16:creationId xmlns:a16="http://schemas.microsoft.com/office/drawing/2014/main" id="{34F66F97-25AA-4E64-A595-34621CE887EC}"/>
              </a:ext>
            </a:extLst>
          </p:cNvPr>
          <p:cNvSpPr/>
          <p:nvPr/>
        </p:nvSpPr>
        <p:spPr>
          <a:xfrm>
            <a:off x="5805918" y="136284"/>
            <a:ext cx="2319455" cy="7370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SFC Request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SFCI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Zone Table</a:t>
            </a:r>
          </a:p>
        </p:txBody>
      </p: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7679EF0A-8DDB-4FD6-8E2B-A95D45FA0C07}"/>
              </a:ext>
            </a:extLst>
          </p:cNvPr>
          <p:cNvCxnSpPr>
            <a:cxnSpLocks/>
            <a:stCxn id="83" idx="0"/>
            <a:endCxn id="128" idx="2"/>
          </p:cNvCxnSpPr>
          <p:nvPr/>
        </p:nvCxnSpPr>
        <p:spPr>
          <a:xfrm flipV="1">
            <a:off x="6108854" y="2835061"/>
            <a:ext cx="731221" cy="934676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3763F01C-7D3F-4091-98C1-1AD796602EAF}"/>
              </a:ext>
            </a:extLst>
          </p:cNvPr>
          <p:cNvCxnSpPr>
            <a:cxnSpLocks/>
            <a:stCxn id="83" idx="0"/>
            <a:endCxn id="54" idx="2"/>
          </p:cNvCxnSpPr>
          <p:nvPr/>
        </p:nvCxnSpPr>
        <p:spPr>
          <a:xfrm flipV="1">
            <a:off x="6108854" y="2830609"/>
            <a:ext cx="5134243" cy="939128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BE61C337-220E-42EF-A760-ED891CA46E5C}"/>
              </a:ext>
            </a:extLst>
          </p:cNvPr>
          <p:cNvSpPr/>
          <p:nvPr/>
        </p:nvSpPr>
        <p:spPr>
          <a:xfrm>
            <a:off x="10440217" y="2021603"/>
            <a:ext cx="1605759" cy="8090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Measurement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8A1CE62-AD11-4348-9036-741D0E8488B4}"/>
              </a:ext>
            </a:extLst>
          </p:cNvPr>
          <p:cNvCxnSpPr>
            <a:cxnSpLocks/>
            <a:stCxn id="139" idx="3"/>
            <a:endCxn id="54" idx="1"/>
          </p:cNvCxnSpPr>
          <p:nvPr/>
        </p:nvCxnSpPr>
        <p:spPr>
          <a:xfrm flipV="1">
            <a:off x="9582567" y="2426106"/>
            <a:ext cx="857650" cy="4452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弧形 63">
            <a:extLst>
              <a:ext uri="{FF2B5EF4-FFF2-40B4-BE49-F238E27FC236}">
                <a16:creationId xmlns:a16="http://schemas.microsoft.com/office/drawing/2014/main" id="{48F03D98-8BBB-4EA8-9EFC-B3835D7C3E2E}"/>
              </a:ext>
            </a:extLst>
          </p:cNvPr>
          <p:cNvSpPr/>
          <p:nvPr/>
        </p:nvSpPr>
        <p:spPr>
          <a:xfrm>
            <a:off x="6834585" y="1680578"/>
            <a:ext cx="4408510" cy="672832"/>
          </a:xfrm>
          <a:prstGeom prst="arc">
            <a:avLst>
              <a:gd name="adj1" fmla="val 10871121"/>
              <a:gd name="adj2" fmla="val 0"/>
            </a:avLst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54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>
            <a:extLst>
              <a:ext uri="{FF2B5EF4-FFF2-40B4-BE49-F238E27FC236}">
                <a16:creationId xmlns:a16="http://schemas.microsoft.com/office/drawing/2014/main" id="{696C3A7B-AA2B-4EE2-892C-D0F03840A9C9}"/>
              </a:ext>
            </a:extLst>
          </p:cNvPr>
          <p:cNvSpPr txBox="1"/>
          <p:nvPr/>
        </p:nvSpPr>
        <p:spPr>
          <a:xfrm>
            <a:off x="9273957" y="588376"/>
            <a:ext cx="2803170" cy="11901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Network info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Switches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Hosts</a:t>
            </a: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EFE12B39-825C-4F8F-9ECD-47C94D1F8E55}"/>
              </a:ext>
            </a:extLst>
          </p:cNvPr>
          <p:cNvSpPr/>
          <p:nvPr/>
        </p:nvSpPr>
        <p:spPr>
          <a:xfrm>
            <a:off x="5461696" y="6172229"/>
            <a:ext cx="1190587" cy="6158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0BD9E8F9-5167-4A39-BFED-F18B9065396F}"/>
              </a:ext>
            </a:extLst>
          </p:cNvPr>
          <p:cNvSpPr/>
          <p:nvPr/>
        </p:nvSpPr>
        <p:spPr>
          <a:xfrm>
            <a:off x="3599859" y="6060856"/>
            <a:ext cx="1416637" cy="727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BCD184C4-0A00-4F92-B8C3-189ECB2506EA}"/>
              </a:ext>
            </a:extLst>
          </p:cNvPr>
          <p:cNvSpPr/>
          <p:nvPr/>
        </p:nvSpPr>
        <p:spPr>
          <a:xfrm>
            <a:off x="7129386" y="6083946"/>
            <a:ext cx="2131357" cy="727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76FE96B-BEE1-40A6-9AE1-B42DE8085D04}"/>
              </a:ext>
            </a:extLst>
          </p:cNvPr>
          <p:cNvSpPr/>
          <p:nvPr/>
        </p:nvSpPr>
        <p:spPr>
          <a:xfrm>
            <a:off x="9238482" y="6195057"/>
            <a:ext cx="1468268" cy="431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Agent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26" y="95333"/>
            <a:ext cx="10515600" cy="1325563"/>
          </a:xfrm>
        </p:spPr>
        <p:txBody>
          <a:bodyPr/>
          <a:lstStyle/>
          <a:p>
            <a:r>
              <a:rPr lang="en-US" altLang="zh-CN" dirty="0"/>
              <a:t>SAM Architecture</a:t>
            </a:r>
            <a:endParaRPr lang="zh-CN" altLang="en-US" dirty="0"/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4EF5B3CD-89A3-4F57-9DD1-439DED45036E}"/>
              </a:ext>
            </a:extLst>
          </p:cNvPr>
          <p:cNvSpPr/>
          <p:nvPr/>
        </p:nvSpPr>
        <p:spPr>
          <a:xfrm>
            <a:off x="5805918" y="136284"/>
            <a:ext cx="2319455" cy="7370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SFC Request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SFCI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Zone Table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5630840" y="5256943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7279344" y="6195057"/>
            <a:ext cx="764438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C26730-774F-419A-9B22-7858A1C28C48}"/>
              </a:ext>
            </a:extLst>
          </p:cNvPr>
          <p:cNvSpPr/>
          <p:nvPr/>
        </p:nvSpPr>
        <p:spPr>
          <a:xfrm>
            <a:off x="5630840" y="6240602"/>
            <a:ext cx="834312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Egress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5" idx="4"/>
            <a:endCxn id="26" idx="0"/>
          </p:cNvCxnSpPr>
          <p:nvPr/>
        </p:nvCxnSpPr>
        <p:spPr>
          <a:xfrm>
            <a:off x="6047996" y="6075528"/>
            <a:ext cx="1613567" cy="11952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8364993" y="6195057"/>
            <a:ext cx="764438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>
            <a:off x="8043782" y="6458387"/>
            <a:ext cx="321211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3793831" y="6216224"/>
            <a:ext cx="1140931" cy="52481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 flipH="1">
            <a:off x="4364297" y="6075528"/>
            <a:ext cx="1683699" cy="1406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834C34-9680-47A7-84E0-76336690B590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47996" y="6075528"/>
            <a:ext cx="0" cy="16507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0FF0644-6E34-4188-A58F-E03C485DB240}"/>
              </a:ext>
            </a:extLst>
          </p:cNvPr>
          <p:cNvSpPr/>
          <p:nvPr/>
        </p:nvSpPr>
        <p:spPr>
          <a:xfrm>
            <a:off x="6017793" y="2001325"/>
            <a:ext cx="1633586" cy="83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 flipH="1">
            <a:off x="7661563" y="5079781"/>
            <a:ext cx="650020" cy="111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E0559C-93C0-447E-9B77-BC0459CDFAB5}"/>
              </a:ext>
            </a:extLst>
          </p:cNvPr>
          <p:cNvCxnSpPr>
            <a:cxnSpLocks/>
            <a:stCxn id="68" idx="2"/>
            <a:endCxn id="30" idx="0"/>
          </p:cNvCxnSpPr>
          <p:nvPr/>
        </p:nvCxnSpPr>
        <p:spPr>
          <a:xfrm flipH="1">
            <a:off x="4364297" y="5073681"/>
            <a:ext cx="2488015" cy="114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柱体 71">
            <a:extLst>
              <a:ext uri="{FF2B5EF4-FFF2-40B4-BE49-F238E27FC236}">
                <a16:creationId xmlns:a16="http://schemas.microsoft.com/office/drawing/2014/main" id="{FD56D661-8DF4-4576-B8B4-829153BC7290}"/>
              </a:ext>
            </a:extLst>
          </p:cNvPr>
          <p:cNvSpPr/>
          <p:nvPr/>
        </p:nvSpPr>
        <p:spPr>
          <a:xfrm>
            <a:off x="5931680" y="933586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15DAA96-49AB-497B-BD6C-13BE32AEF80D}"/>
              </a:ext>
            </a:extLst>
          </p:cNvPr>
          <p:cNvCxnSpPr>
            <a:cxnSpLocks/>
            <a:stCxn id="72" idx="3"/>
            <a:endCxn id="3" idx="0"/>
          </p:cNvCxnSpPr>
          <p:nvPr/>
        </p:nvCxnSpPr>
        <p:spPr>
          <a:xfrm>
            <a:off x="6834586" y="1653009"/>
            <a:ext cx="0" cy="34831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5E345BC5-2B5D-45F1-933E-E9DF59F406A4}"/>
              </a:ext>
            </a:extLst>
          </p:cNvPr>
          <p:cNvSpPr/>
          <p:nvPr/>
        </p:nvSpPr>
        <p:spPr>
          <a:xfrm>
            <a:off x="10440217" y="2021603"/>
            <a:ext cx="1605759" cy="8090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Measurement</a:t>
            </a: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2021B616-BA54-4FF9-BB88-AF472BE1FCA8}"/>
              </a:ext>
            </a:extLst>
          </p:cNvPr>
          <p:cNvSpPr/>
          <p:nvPr/>
        </p:nvSpPr>
        <p:spPr>
          <a:xfrm>
            <a:off x="294855" y="1541292"/>
            <a:ext cx="771224" cy="1741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Web</a:t>
            </a:r>
          </a:p>
          <a:p>
            <a:pPr algn="ctr"/>
            <a:r>
              <a:rPr lang="en-US" altLang="zh-CN" sz="1400" dirty="0"/>
              <a:t>Front</a:t>
            </a:r>
          </a:p>
          <a:p>
            <a:pPr algn="ctr"/>
            <a:r>
              <a:rPr lang="en-US" altLang="zh-CN" sz="1400" dirty="0"/>
              <a:t>End</a:t>
            </a:r>
            <a:endParaRPr lang="zh-CN" altLang="en-US" sz="1400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1A28C1D-881F-4E3E-9569-15DF62FB7949}"/>
              </a:ext>
            </a:extLst>
          </p:cNvPr>
          <p:cNvSpPr/>
          <p:nvPr/>
        </p:nvSpPr>
        <p:spPr>
          <a:xfrm>
            <a:off x="1982240" y="1541291"/>
            <a:ext cx="1642789" cy="5922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create SFC request </a:t>
            </a:r>
            <a:endParaRPr lang="zh-CN" altLang="en-US" sz="1400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95A101C6-C6ED-4222-A062-D16DDCB60E12}"/>
              </a:ext>
            </a:extLst>
          </p:cNvPr>
          <p:cNvSpPr/>
          <p:nvPr/>
        </p:nvSpPr>
        <p:spPr>
          <a:xfrm>
            <a:off x="1986767" y="2141566"/>
            <a:ext cx="1633587" cy="5248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get SFC request </a:t>
            </a:r>
            <a:endParaRPr lang="zh-CN" altLang="en-US" sz="1400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E2A42485-64CB-424B-A4CC-72F370AC7AD3}"/>
              </a:ext>
            </a:extLst>
          </p:cNvPr>
          <p:cNvSpPr/>
          <p:nvPr/>
        </p:nvSpPr>
        <p:spPr>
          <a:xfrm>
            <a:off x="1991660" y="2674450"/>
            <a:ext cx="1633586" cy="6079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delete SFC request </a:t>
            </a:r>
            <a:endParaRPr lang="zh-CN" altLang="en-US" sz="1400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128C99C3-2946-4536-BDE3-4579ADA131B4}"/>
              </a:ext>
            </a:extLst>
          </p:cNvPr>
          <p:cNvSpPr/>
          <p:nvPr/>
        </p:nvSpPr>
        <p:spPr>
          <a:xfrm>
            <a:off x="1388364" y="1541292"/>
            <a:ext cx="602608" cy="1741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Cmd</a:t>
            </a:r>
            <a:endParaRPr lang="zh-CN" altLang="en-US" sz="1400" dirty="0"/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5FD3C077-CF02-44A9-AE47-D1A0ED745980}"/>
              </a:ext>
            </a:extLst>
          </p:cNvPr>
          <p:cNvCxnSpPr>
            <a:cxnSpLocks/>
            <a:stCxn id="151" idx="3"/>
            <a:endCxn id="157" idx="1"/>
          </p:cNvCxnSpPr>
          <p:nvPr/>
        </p:nvCxnSpPr>
        <p:spPr>
          <a:xfrm>
            <a:off x="1066079" y="2411832"/>
            <a:ext cx="322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F3EFA3D-AFA5-4FCB-B497-0CBAD1A3593F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8747212" y="5077980"/>
            <a:ext cx="1053490" cy="111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5DC60042-06B1-493F-83B3-241D6B6BF4D2}"/>
              </a:ext>
            </a:extLst>
          </p:cNvPr>
          <p:cNvSpPr/>
          <p:nvPr/>
        </p:nvSpPr>
        <p:spPr>
          <a:xfrm>
            <a:off x="8342024" y="2026055"/>
            <a:ext cx="1240543" cy="80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Adaptive</a:t>
            </a:r>
            <a:endParaRPr lang="zh-CN" altLang="en-US" dirty="0"/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1A526CB-E9A2-456E-8CCC-52469FA63317}"/>
              </a:ext>
            </a:extLst>
          </p:cNvPr>
          <p:cNvCxnSpPr>
            <a:cxnSpLocks/>
            <a:stCxn id="85" idx="3"/>
            <a:endCxn id="5" idx="1"/>
          </p:cNvCxnSpPr>
          <p:nvPr/>
        </p:nvCxnSpPr>
        <p:spPr>
          <a:xfrm>
            <a:off x="5045768" y="5089152"/>
            <a:ext cx="707254" cy="28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6D68FD0-912F-4888-AF10-93BD162E4201}"/>
              </a:ext>
            </a:extLst>
          </p:cNvPr>
          <p:cNvCxnSpPr>
            <a:cxnSpLocks/>
            <a:stCxn id="55" idx="0"/>
            <a:endCxn id="66" idx="2"/>
          </p:cNvCxnSpPr>
          <p:nvPr/>
        </p:nvCxnSpPr>
        <p:spPr>
          <a:xfrm flipV="1">
            <a:off x="9972616" y="5069588"/>
            <a:ext cx="1307253" cy="1125469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31855F4-E14F-4DB6-9391-91098E241008}"/>
              </a:ext>
            </a:extLst>
          </p:cNvPr>
          <p:cNvGrpSpPr/>
          <p:nvPr/>
        </p:nvGrpSpPr>
        <p:grpSpPr>
          <a:xfrm>
            <a:off x="6040552" y="4511055"/>
            <a:ext cx="5961638" cy="673192"/>
            <a:chOff x="6085926" y="4341438"/>
            <a:chExt cx="5961638" cy="673192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25A2D5D-9290-4FA7-8325-130726CB092B}"/>
                </a:ext>
              </a:extLst>
            </p:cNvPr>
            <p:cNvSpPr/>
            <p:nvPr/>
          </p:nvSpPr>
          <p:spPr>
            <a:xfrm>
              <a:off x="7703655" y="4438478"/>
              <a:ext cx="13066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SFF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167D1BA-F934-4768-BF78-7629030295B4}"/>
                </a:ext>
              </a:extLst>
            </p:cNvPr>
            <p:cNvSpPr/>
            <p:nvPr/>
          </p:nvSpPr>
          <p:spPr>
            <a:xfrm>
              <a:off x="9206559" y="4436677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VNF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1BCA351-AAE7-411F-A5CB-4C41156B857E}"/>
                </a:ext>
              </a:extLst>
            </p:cNvPr>
            <p:cNvSpPr/>
            <p:nvPr/>
          </p:nvSpPr>
          <p:spPr>
            <a:xfrm>
              <a:off x="6085926" y="4341438"/>
              <a:ext cx="5961638" cy="673192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9BE4EE8-2590-434A-AC63-B2D7B2E8C915}"/>
                </a:ext>
              </a:extLst>
            </p:cNvPr>
            <p:cNvSpPr/>
            <p:nvPr/>
          </p:nvSpPr>
          <p:spPr>
            <a:xfrm>
              <a:off x="10685726" y="4428285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 </a:t>
              </a:r>
            </a:p>
            <a:p>
              <a:pPr algn="ctr"/>
              <a:r>
                <a:rPr lang="en-US" altLang="zh-CN" dirty="0"/>
                <a:t>Manager</a:t>
              </a:r>
              <a:endParaRPr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09DB223-AFB6-477C-B539-A733F4157003}"/>
                </a:ext>
              </a:extLst>
            </p:cNvPr>
            <p:cNvSpPr/>
            <p:nvPr/>
          </p:nvSpPr>
          <p:spPr>
            <a:xfrm>
              <a:off x="6258169" y="4432378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Classifier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1FAAF00A-3816-436D-950F-FD8C8856A429}"/>
              </a:ext>
            </a:extLst>
          </p:cNvPr>
          <p:cNvSpPr/>
          <p:nvPr/>
        </p:nvSpPr>
        <p:spPr>
          <a:xfrm>
            <a:off x="202517" y="3769737"/>
            <a:ext cx="11812674" cy="40222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D34A92D-E28A-4891-B524-C0FBF59E38AF}"/>
              </a:ext>
            </a:extLst>
          </p:cNvPr>
          <p:cNvCxnSpPr>
            <a:cxnSpLocks/>
            <a:stCxn id="83" idx="0"/>
            <a:endCxn id="3" idx="2"/>
          </p:cNvCxnSpPr>
          <p:nvPr/>
        </p:nvCxnSpPr>
        <p:spPr>
          <a:xfrm flipV="1">
            <a:off x="6108854" y="2835061"/>
            <a:ext cx="725732" cy="934676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C8184B5B-7094-4C1C-9566-05DE8EB1C631}"/>
              </a:ext>
            </a:extLst>
          </p:cNvPr>
          <p:cNvCxnSpPr>
            <a:cxnSpLocks/>
            <a:stCxn id="83" idx="0"/>
            <a:endCxn id="84" idx="2"/>
          </p:cNvCxnSpPr>
          <p:nvPr/>
        </p:nvCxnSpPr>
        <p:spPr>
          <a:xfrm flipV="1">
            <a:off x="6108854" y="2830609"/>
            <a:ext cx="5134243" cy="939128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5142B84-E1CA-4CFA-85B4-B1C23F39C1FF}"/>
              </a:ext>
            </a:extLst>
          </p:cNvPr>
          <p:cNvCxnSpPr>
            <a:cxnSpLocks/>
            <a:stCxn id="69" idx="0"/>
            <a:endCxn id="83" idx="2"/>
          </p:cNvCxnSpPr>
          <p:nvPr/>
        </p:nvCxnSpPr>
        <p:spPr>
          <a:xfrm flipV="1">
            <a:off x="4267442" y="4171964"/>
            <a:ext cx="1841412" cy="394833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E8EAE9A5-71B0-4F08-A472-28F102D84E2A}"/>
              </a:ext>
            </a:extLst>
          </p:cNvPr>
          <p:cNvCxnSpPr>
            <a:cxnSpLocks/>
            <a:stCxn id="60" idx="0"/>
            <a:endCxn id="83" idx="2"/>
          </p:cNvCxnSpPr>
          <p:nvPr/>
        </p:nvCxnSpPr>
        <p:spPr>
          <a:xfrm flipH="1" flipV="1">
            <a:off x="6108854" y="4171964"/>
            <a:ext cx="2912517" cy="33909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ABB2B80-8F99-4539-A1AA-F5F3B94943CD}"/>
              </a:ext>
            </a:extLst>
          </p:cNvPr>
          <p:cNvGrpSpPr/>
          <p:nvPr/>
        </p:nvGrpSpPr>
        <p:grpSpPr>
          <a:xfrm>
            <a:off x="1118917" y="4466849"/>
            <a:ext cx="3926851" cy="1244605"/>
            <a:chOff x="1089644" y="4465851"/>
            <a:chExt cx="3926851" cy="1244605"/>
          </a:xfrm>
        </p:grpSpPr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399E2120-1C3A-4D17-B494-4FF358DD3DAD}"/>
                </a:ext>
              </a:extLst>
            </p:cNvPr>
            <p:cNvSpPr/>
            <p:nvPr/>
          </p:nvSpPr>
          <p:spPr>
            <a:xfrm>
              <a:off x="2733214" y="4585070"/>
              <a:ext cx="71058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F7F6D31-38A0-4C71-AD71-DB98CB298FF3}"/>
                </a:ext>
              </a:extLst>
            </p:cNvPr>
            <p:cNvSpPr/>
            <p:nvPr/>
          </p:nvSpPr>
          <p:spPr>
            <a:xfrm>
              <a:off x="2840747" y="5124671"/>
              <a:ext cx="111603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WestEast</a:t>
              </a:r>
              <a:endParaRPr lang="zh-CN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2EEBB01-E170-4F04-8DAF-97F3412A23ED}"/>
                </a:ext>
              </a:extLst>
            </p:cNvPr>
            <p:cNvSpPr/>
            <p:nvPr/>
          </p:nvSpPr>
          <p:spPr>
            <a:xfrm>
              <a:off x="1295310" y="5131669"/>
              <a:ext cx="13750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NorthSouth</a:t>
              </a:r>
              <a:endParaRPr lang="zh-CN" altLang="en-US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760FD45B-EB98-45CA-AF9A-BEA51DB92094}"/>
                </a:ext>
              </a:extLst>
            </p:cNvPr>
            <p:cNvSpPr/>
            <p:nvPr/>
          </p:nvSpPr>
          <p:spPr>
            <a:xfrm>
              <a:off x="1089644" y="4465851"/>
              <a:ext cx="3926851" cy="1244605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D8C76F4-0234-45FC-BF1C-91D4DBBC68A8}"/>
                </a:ext>
              </a:extLst>
            </p:cNvPr>
            <p:cNvSpPr/>
            <p:nvPr/>
          </p:nvSpPr>
          <p:spPr>
            <a:xfrm>
              <a:off x="1323846" y="4552882"/>
              <a:ext cx="114326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Topo</a:t>
              </a:r>
            </a:p>
            <a:p>
              <a:pPr algn="ctr"/>
              <a:r>
                <a:rPr lang="en-US" altLang="zh-CN" dirty="0"/>
                <a:t>Collector</a:t>
              </a:r>
              <a:endParaRPr lang="zh-CN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D37CC3F-175E-4B74-995E-B0A051C6E000}"/>
                </a:ext>
              </a:extLst>
            </p:cNvPr>
            <p:cNvSpPr/>
            <p:nvPr/>
          </p:nvSpPr>
          <p:spPr>
            <a:xfrm>
              <a:off x="3589157" y="4565799"/>
              <a:ext cx="129802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P4 Controller</a:t>
              </a:r>
              <a:endParaRPr lang="zh-CN" altLang="en-US" dirty="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FAC1E66D-01C3-42E4-8B96-98D4FA8BF4D4}"/>
                </a:ext>
              </a:extLst>
            </p:cNvPr>
            <p:cNvSpPr/>
            <p:nvPr/>
          </p:nvSpPr>
          <p:spPr>
            <a:xfrm>
              <a:off x="4059106" y="5139981"/>
              <a:ext cx="814691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SFC</a:t>
              </a:r>
              <a:endParaRPr lang="zh-CN" altLang="en-US" dirty="0"/>
            </a:p>
          </p:txBody>
        </p:sp>
      </p:grpSp>
      <p:sp>
        <p:nvSpPr>
          <p:cNvPr id="81" name="矩形 80">
            <a:extLst>
              <a:ext uri="{FF2B5EF4-FFF2-40B4-BE49-F238E27FC236}">
                <a16:creationId xmlns:a16="http://schemas.microsoft.com/office/drawing/2014/main" id="{539E132C-DF75-48C2-8D92-5AABC9F9C3E3}"/>
              </a:ext>
            </a:extLst>
          </p:cNvPr>
          <p:cNvSpPr/>
          <p:nvPr/>
        </p:nvSpPr>
        <p:spPr>
          <a:xfrm>
            <a:off x="3629432" y="1543447"/>
            <a:ext cx="1147818" cy="1738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Request</a:t>
            </a:r>
          </a:p>
          <a:p>
            <a:pPr algn="ctr"/>
            <a:r>
              <a:rPr lang="en-US" altLang="zh-CN" dirty="0"/>
              <a:t>Processor</a:t>
            </a:r>
            <a:endParaRPr lang="zh-CN" altLang="en-US" dirty="0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B43E4AE6-616C-4306-8977-56283FCC591E}"/>
              </a:ext>
            </a:extLst>
          </p:cNvPr>
          <p:cNvCxnSpPr>
            <a:cxnSpLocks/>
            <a:stCxn id="81" idx="3"/>
            <a:endCxn id="72" idx="3"/>
          </p:cNvCxnSpPr>
          <p:nvPr/>
        </p:nvCxnSpPr>
        <p:spPr>
          <a:xfrm flipV="1">
            <a:off x="4777250" y="1653009"/>
            <a:ext cx="2057336" cy="75990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F4614104-F4B4-4B34-AF9F-04DA4BE22382}"/>
              </a:ext>
            </a:extLst>
          </p:cNvPr>
          <p:cNvCxnSpPr>
            <a:cxnSpLocks/>
            <a:stCxn id="72" idx="3"/>
            <a:endCxn id="150" idx="0"/>
          </p:cNvCxnSpPr>
          <p:nvPr/>
        </p:nvCxnSpPr>
        <p:spPr>
          <a:xfrm>
            <a:off x="6834586" y="1653009"/>
            <a:ext cx="2127710" cy="3730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579197A3-D9BA-4158-A6AF-11127D6FEE0C}"/>
              </a:ext>
            </a:extLst>
          </p:cNvPr>
          <p:cNvCxnSpPr>
            <a:cxnSpLocks/>
            <a:stCxn id="3" idx="3"/>
            <a:endCxn id="150" idx="1"/>
          </p:cNvCxnSpPr>
          <p:nvPr/>
        </p:nvCxnSpPr>
        <p:spPr>
          <a:xfrm>
            <a:off x="7651379" y="2418193"/>
            <a:ext cx="690645" cy="12365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E04DDE99-6961-469A-8697-8AB6359B14CF}"/>
              </a:ext>
            </a:extLst>
          </p:cNvPr>
          <p:cNvCxnSpPr>
            <a:cxnSpLocks/>
            <a:stCxn id="3" idx="1"/>
            <a:endCxn id="81" idx="3"/>
          </p:cNvCxnSpPr>
          <p:nvPr/>
        </p:nvCxnSpPr>
        <p:spPr>
          <a:xfrm flipH="1" flipV="1">
            <a:off x="4777250" y="2412909"/>
            <a:ext cx="1240543" cy="5284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75AC45D-C8E1-4287-A004-2A0D96481626}"/>
              </a:ext>
            </a:extLst>
          </p:cNvPr>
          <p:cNvCxnSpPr>
            <a:cxnSpLocks/>
            <a:stCxn id="72" idx="3"/>
            <a:endCxn id="84" idx="0"/>
          </p:cNvCxnSpPr>
          <p:nvPr/>
        </p:nvCxnSpPr>
        <p:spPr>
          <a:xfrm>
            <a:off x="6834586" y="1653009"/>
            <a:ext cx="4408511" cy="36859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E2BB936-176B-40CB-85C9-22BCEBAF24A7}"/>
              </a:ext>
            </a:extLst>
          </p:cNvPr>
          <p:cNvCxnSpPr>
            <a:cxnSpLocks/>
            <a:stCxn id="150" idx="3"/>
            <a:endCxn id="84" idx="1"/>
          </p:cNvCxnSpPr>
          <p:nvPr/>
        </p:nvCxnSpPr>
        <p:spPr>
          <a:xfrm flipV="1">
            <a:off x="9582567" y="2426106"/>
            <a:ext cx="857650" cy="4452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弧形 76">
            <a:extLst>
              <a:ext uri="{FF2B5EF4-FFF2-40B4-BE49-F238E27FC236}">
                <a16:creationId xmlns:a16="http://schemas.microsoft.com/office/drawing/2014/main" id="{4550B361-6455-4CC5-BB3B-1572C3B0B864}"/>
              </a:ext>
            </a:extLst>
          </p:cNvPr>
          <p:cNvSpPr/>
          <p:nvPr/>
        </p:nvSpPr>
        <p:spPr>
          <a:xfrm>
            <a:off x="6834585" y="1680578"/>
            <a:ext cx="4408510" cy="672832"/>
          </a:xfrm>
          <a:prstGeom prst="arc">
            <a:avLst>
              <a:gd name="adj1" fmla="val 10871121"/>
              <a:gd name="adj2" fmla="val 0"/>
            </a:avLst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8846252-E3D6-4899-8795-E900F86660C1}"/>
              </a:ext>
            </a:extLst>
          </p:cNvPr>
          <p:cNvSpPr txBox="1"/>
          <p:nvPr/>
        </p:nvSpPr>
        <p:spPr>
          <a:xfrm>
            <a:off x="4683760" y="2228658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ADD_SFCI_REQUEST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DEL_SFC_REQUEST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52D50EE-9683-45C4-A848-E9DBCC130FA8}"/>
              </a:ext>
            </a:extLst>
          </p:cNvPr>
          <p:cNvSpPr txBox="1"/>
          <p:nvPr/>
        </p:nvSpPr>
        <p:spPr>
          <a:xfrm>
            <a:off x="7289031" y="193511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ADD_SFCI_REQUEST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DEL_SFCI_REQUEST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55B2A1F-53A9-406A-A2B9-2C9E4F130B11}"/>
              </a:ext>
            </a:extLst>
          </p:cNvPr>
          <p:cNvSpPr txBox="1"/>
          <p:nvPr/>
        </p:nvSpPr>
        <p:spPr>
          <a:xfrm>
            <a:off x="9861711" y="2035463"/>
            <a:ext cx="2308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REQUEST_TYPE_GET_DCN_INFO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B82CF19-D7B1-412C-857F-8EB96CE65A94}"/>
              </a:ext>
            </a:extLst>
          </p:cNvPr>
          <p:cNvSpPr txBox="1"/>
          <p:nvPr/>
        </p:nvSpPr>
        <p:spPr>
          <a:xfrm>
            <a:off x="4956850" y="3156998"/>
            <a:ext cx="1628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CMD_TYPE_ADD_SFCI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CMD_TYPE_DEL_SFCI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CMD_TYPE_DEL_SFC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0ABD60E-AF23-49BF-9B2E-F0D1C000CA25}"/>
              </a:ext>
            </a:extLst>
          </p:cNvPr>
          <p:cNvSpPr txBox="1"/>
          <p:nvPr/>
        </p:nvSpPr>
        <p:spPr>
          <a:xfrm>
            <a:off x="6902858" y="3146800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CMD_TYPE_GET_SERVER_SET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CMD_TYPE_GET_TOPOLOGY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CMD_TYPE_GET_SFCI_STATE</a:t>
            </a:r>
          </a:p>
        </p:txBody>
      </p:sp>
    </p:spTree>
    <p:extLst>
      <p:ext uri="{BB962C8B-B14F-4D97-AF65-F5344CB8AC3E}">
        <p14:creationId xmlns:p14="http://schemas.microsoft.com/office/powerpoint/2010/main" val="151064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>
            <a:extLst>
              <a:ext uri="{FF2B5EF4-FFF2-40B4-BE49-F238E27FC236}">
                <a16:creationId xmlns:a16="http://schemas.microsoft.com/office/drawing/2014/main" id="{760FD45B-EB98-45CA-AF9A-BEA51DB92094}"/>
              </a:ext>
            </a:extLst>
          </p:cNvPr>
          <p:cNvSpPr/>
          <p:nvPr/>
        </p:nvSpPr>
        <p:spPr>
          <a:xfrm>
            <a:off x="4632019" y="1409533"/>
            <a:ext cx="2216355" cy="429595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EB9E9774-1DB6-4361-BAF8-A3121AE192FD}"/>
              </a:ext>
            </a:extLst>
          </p:cNvPr>
          <p:cNvSpPr/>
          <p:nvPr/>
        </p:nvSpPr>
        <p:spPr>
          <a:xfrm>
            <a:off x="2212710" y="2205945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8162FA9-C065-4F3D-9B07-291E17849FE8}"/>
              </a:ext>
            </a:extLst>
          </p:cNvPr>
          <p:cNvSpPr/>
          <p:nvPr/>
        </p:nvSpPr>
        <p:spPr>
          <a:xfrm>
            <a:off x="8958073" y="2201284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Ryu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5C574C78-DCBB-4235-9859-32FA9B216988}"/>
              </a:ext>
            </a:extLst>
          </p:cNvPr>
          <p:cNvCxnSpPr>
            <a:cxnSpLocks/>
            <a:stCxn id="85" idx="2"/>
            <a:endCxn id="118" idx="0"/>
          </p:cNvCxnSpPr>
          <p:nvPr/>
        </p:nvCxnSpPr>
        <p:spPr>
          <a:xfrm flipH="1">
            <a:off x="2852227" y="1839128"/>
            <a:ext cx="2887970" cy="366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05230EFC-E0E4-4A37-83D5-F199B5B75085}"/>
              </a:ext>
            </a:extLst>
          </p:cNvPr>
          <p:cNvCxnSpPr>
            <a:cxnSpLocks/>
            <a:stCxn id="85" idx="2"/>
            <a:endCxn id="119" idx="0"/>
          </p:cNvCxnSpPr>
          <p:nvPr/>
        </p:nvCxnSpPr>
        <p:spPr>
          <a:xfrm>
            <a:off x="5740197" y="1839128"/>
            <a:ext cx="3857393" cy="36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7E2C0C4-6E9F-47E9-BB91-5FE3455CB471}"/>
              </a:ext>
            </a:extLst>
          </p:cNvPr>
          <p:cNvGrpSpPr/>
          <p:nvPr/>
        </p:nvGrpSpPr>
        <p:grpSpPr>
          <a:xfrm>
            <a:off x="7524089" y="3267850"/>
            <a:ext cx="4137168" cy="1325563"/>
            <a:chOff x="6024008" y="3375957"/>
            <a:chExt cx="4137168" cy="1325563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512D3C1-FDB6-4618-8D77-B1B2447668D8}"/>
                </a:ext>
              </a:extLst>
            </p:cNvPr>
            <p:cNvSpPr/>
            <p:nvPr/>
          </p:nvSpPr>
          <p:spPr>
            <a:xfrm>
              <a:off x="8737025" y="4096115"/>
              <a:ext cx="1219305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77048FDE-0895-42B1-ADE7-ADF890436F8E}"/>
                </a:ext>
              </a:extLst>
            </p:cNvPr>
            <p:cNvSpPr/>
            <p:nvPr/>
          </p:nvSpPr>
          <p:spPr>
            <a:xfrm>
              <a:off x="7457992" y="4105857"/>
              <a:ext cx="111603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WestEast</a:t>
              </a:r>
              <a:endParaRPr lang="zh-CN" altLang="en-US" dirty="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ECBE208-6464-4457-BDF9-A0EE1A242199}"/>
                </a:ext>
              </a:extLst>
            </p:cNvPr>
            <p:cNvSpPr/>
            <p:nvPr/>
          </p:nvSpPr>
          <p:spPr>
            <a:xfrm>
              <a:off x="8604627" y="3484770"/>
              <a:ext cx="13750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NorthSouth</a:t>
              </a:r>
              <a:endParaRPr lang="zh-CN" altLang="en-US" dirty="0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BB51583E-04BD-45DC-9D6C-7F7CA75A0265}"/>
                </a:ext>
              </a:extLst>
            </p:cNvPr>
            <p:cNvSpPr/>
            <p:nvPr/>
          </p:nvSpPr>
          <p:spPr>
            <a:xfrm>
              <a:off x="7457992" y="3484581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UFRR</a:t>
              </a:r>
              <a:endParaRPr lang="zh-CN" altLang="en-US" dirty="0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B16B3C75-B342-471E-A509-391ED18104D4}"/>
                </a:ext>
              </a:extLst>
            </p:cNvPr>
            <p:cNvSpPr/>
            <p:nvPr/>
          </p:nvSpPr>
          <p:spPr>
            <a:xfrm>
              <a:off x="6024008" y="3375957"/>
              <a:ext cx="4137168" cy="1325563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F7BF18F-7156-41D7-A0D3-3D12191EEE8E}"/>
                </a:ext>
              </a:extLst>
            </p:cNvPr>
            <p:cNvSpPr/>
            <p:nvPr/>
          </p:nvSpPr>
          <p:spPr>
            <a:xfrm>
              <a:off x="6203885" y="3485260"/>
              <a:ext cx="114326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Topo</a:t>
              </a:r>
            </a:p>
            <a:p>
              <a:pPr algn="ctr"/>
              <a:r>
                <a:rPr lang="en-US" altLang="zh-CN" dirty="0"/>
                <a:t>Collector</a:t>
              </a:r>
              <a:endParaRPr lang="zh-CN" altLang="en-US" dirty="0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0AD82B91-2AA5-4186-BB4C-7E220C0DE90C}"/>
                </a:ext>
              </a:extLst>
            </p:cNvPr>
            <p:cNvSpPr/>
            <p:nvPr/>
          </p:nvSpPr>
          <p:spPr>
            <a:xfrm>
              <a:off x="6203885" y="4096115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SFC</a:t>
              </a:r>
              <a:endParaRPr lang="zh-CN" altLang="en-US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B85D054A-A48D-4127-B685-49DA77089637}"/>
              </a:ext>
            </a:extLst>
          </p:cNvPr>
          <p:cNvSpPr txBox="1"/>
          <p:nvPr/>
        </p:nvSpPr>
        <p:spPr>
          <a:xfrm>
            <a:off x="10837331" y="472589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Apps</a:t>
            </a:r>
            <a:endParaRPr lang="zh-CN" altLang="en-US" b="1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E60CD8B-508B-4A0D-B856-B628BD16FA28}"/>
              </a:ext>
            </a:extLst>
          </p:cNvPr>
          <p:cNvCxnSpPr>
            <a:cxnSpLocks/>
            <a:stCxn id="119" idx="2"/>
            <a:endCxn id="86" idx="0"/>
          </p:cNvCxnSpPr>
          <p:nvPr/>
        </p:nvCxnSpPr>
        <p:spPr>
          <a:xfrm flipH="1">
            <a:off x="9592673" y="2672970"/>
            <a:ext cx="4917" cy="59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B8F2508-17F7-461A-AFB8-4C2EC39BFFF1}"/>
              </a:ext>
            </a:extLst>
          </p:cNvPr>
          <p:cNvSpPr txBox="1"/>
          <p:nvPr/>
        </p:nvSpPr>
        <p:spPr>
          <a:xfrm>
            <a:off x="9684330" y="276603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Events</a:t>
            </a:r>
            <a:endParaRPr lang="zh-CN" altLang="en-US" b="1" dirty="0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8F6F0276-AA9E-4203-B21D-00FD1CA4CC7A}"/>
              </a:ext>
            </a:extLst>
          </p:cNvPr>
          <p:cNvSpPr txBox="1"/>
          <p:nvPr/>
        </p:nvSpPr>
        <p:spPr>
          <a:xfrm>
            <a:off x="615716" y="6200487"/>
            <a:ext cx="5961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需要把所有功能合并到一台</a:t>
            </a:r>
            <a:r>
              <a:rPr lang="en-US" altLang="zh-CN" sz="3200" dirty="0"/>
              <a:t>P4</a:t>
            </a:r>
            <a:r>
              <a:rPr lang="zh-CN" altLang="en-US" sz="3200" dirty="0"/>
              <a:t>上</a:t>
            </a:r>
          </a:p>
        </p:txBody>
      </p: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C58569D4-4413-429E-9068-94E79A85EEEB}"/>
              </a:ext>
            </a:extLst>
          </p:cNvPr>
          <p:cNvGrpSpPr/>
          <p:nvPr/>
        </p:nvGrpSpPr>
        <p:grpSpPr>
          <a:xfrm>
            <a:off x="7524089" y="1449751"/>
            <a:ext cx="4031708" cy="3998448"/>
            <a:chOff x="7524089" y="1449751"/>
            <a:chExt cx="4031708" cy="3998448"/>
          </a:xfrm>
        </p:grpSpPr>
        <p:cxnSp>
          <p:nvCxnSpPr>
            <p:cNvPr id="244" name="直接连接符 243">
              <a:extLst>
                <a:ext uri="{FF2B5EF4-FFF2-40B4-BE49-F238E27FC236}">
                  <a16:creationId xmlns:a16="http://schemas.microsoft.com/office/drawing/2014/main" id="{F72E76E0-FAD5-4AC4-8047-73AD1BB3813E}"/>
                </a:ext>
              </a:extLst>
            </p:cNvPr>
            <p:cNvCxnSpPr/>
            <p:nvPr/>
          </p:nvCxnSpPr>
          <p:spPr>
            <a:xfrm flipV="1">
              <a:off x="7524089" y="1642369"/>
              <a:ext cx="4031708" cy="3613212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D6803623-B151-4F8F-B474-CA1E52AD78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6645" y="1449751"/>
              <a:ext cx="3823580" cy="3998448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11FCEB3-9A30-4E94-9D7A-7A3BA55DCF7F}"/>
              </a:ext>
            </a:extLst>
          </p:cNvPr>
          <p:cNvSpPr txBox="1"/>
          <p:nvPr/>
        </p:nvSpPr>
        <p:spPr>
          <a:xfrm>
            <a:off x="370492" y="2201284"/>
            <a:ext cx="626165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ctr"/>
            <a:r>
              <a:rPr lang="zh-CN" altLang="en-US" b="1" dirty="0"/>
              <a:t>需求</a:t>
            </a:r>
            <a:endParaRPr lang="en-US" altLang="zh-CN" b="1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dirty="0"/>
              <a:t>拓扑收集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dirty="0"/>
              <a:t>支持基本的连接功能，包括</a:t>
            </a:r>
            <a:r>
              <a:rPr lang="en-US" altLang="zh-CN" dirty="0"/>
              <a:t>L2</a:t>
            </a:r>
            <a:r>
              <a:rPr lang="zh-CN" altLang="zh-CN" dirty="0"/>
              <a:t>的转发、</a:t>
            </a:r>
            <a:r>
              <a:rPr lang="en-US" altLang="zh-CN" dirty="0"/>
              <a:t>L3</a:t>
            </a:r>
            <a:r>
              <a:rPr lang="zh-CN" altLang="zh-CN" dirty="0"/>
              <a:t>的路由。</a:t>
            </a:r>
            <a:endParaRPr lang="en-US" altLang="zh-CN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zh-CN" dirty="0"/>
              <a:t>需要集中式计算路径</a:t>
            </a:r>
            <a:r>
              <a:rPr lang="zh-CN" altLang="en-US" dirty="0"/>
              <a:t>（方便编排路径）</a:t>
            </a:r>
            <a:endParaRPr lang="en-US" altLang="zh-CN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en-US" dirty="0"/>
              <a:t>参考</a:t>
            </a:r>
            <a:r>
              <a:rPr lang="en-US" altLang="zh-CN" dirty="0" err="1"/>
              <a:t>github</a:t>
            </a:r>
            <a:r>
              <a:rPr lang="zh-CN" altLang="en-US" dirty="0"/>
              <a:t>上的</a:t>
            </a:r>
            <a:r>
              <a:rPr lang="en-US" altLang="zh-CN" dirty="0"/>
              <a:t>switch.p4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P4</a:t>
            </a:r>
            <a:r>
              <a:rPr lang="zh-CN" altLang="en-US" dirty="0"/>
              <a:t>作为</a:t>
            </a:r>
            <a:r>
              <a:rPr lang="en-US" altLang="zh-CN" dirty="0"/>
              <a:t>Classifier</a:t>
            </a:r>
            <a:endParaRPr lang="zh-CN" altLang="zh-CN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FF0000"/>
                </a:solidFill>
              </a:rPr>
              <a:t>支持多种路由寻址机制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FF0000"/>
                </a:solidFill>
              </a:rPr>
              <a:t>至少支持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zh-CN" dirty="0">
                <a:solidFill>
                  <a:srgbClr val="FF0000"/>
                </a:solidFill>
              </a:rPr>
              <a:t>路由和</a:t>
            </a:r>
            <a:r>
              <a:rPr lang="zh-CN" altLang="en-US" dirty="0">
                <a:solidFill>
                  <a:srgbClr val="FF0000"/>
                </a:solidFill>
              </a:rPr>
              <a:t>身份</a:t>
            </a:r>
            <a:r>
              <a:rPr lang="zh-CN" altLang="zh-CN" dirty="0">
                <a:solidFill>
                  <a:srgbClr val="FF0000"/>
                </a:solidFill>
              </a:rPr>
              <a:t>标识路由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u="sng" dirty="0"/>
              <a:t>支持几种</a:t>
            </a:r>
            <a:r>
              <a:rPr lang="en-US" altLang="zh-CN" u="sng" dirty="0"/>
              <a:t>NFs</a:t>
            </a:r>
            <a:r>
              <a:rPr lang="zh-CN" altLang="en-US" u="sng" dirty="0"/>
              <a:t>：</a:t>
            </a:r>
            <a:r>
              <a:rPr lang="en-US" altLang="zh-CN" u="sng" dirty="0"/>
              <a:t>FW</a:t>
            </a:r>
            <a:r>
              <a:rPr lang="zh-CN" altLang="en-US" u="sng" dirty="0"/>
              <a:t>，</a:t>
            </a:r>
            <a:r>
              <a:rPr lang="en-US" altLang="zh-CN" u="sng" dirty="0"/>
              <a:t>Monitor</a:t>
            </a:r>
            <a:r>
              <a:rPr lang="zh-CN" altLang="en-US" u="sng" dirty="0"/>
              <a:t>，</a:t>
            </a:r>
            <a:r>
              <a:rPr lang="en-US" altLang="zh-CN" u="sng" dirty="0"/>
              <a:t>Traffic Control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en-US" u="sng" dirty="0"/>
              <a:t>动态部署</a:t>
            </a:r>
            <a:r>
              <a:rPr lang="en-US" altLang="zh-CN" u="sng" dirty="0"/>
              <a:t>NF</a:t>
            </a:r>
            <a:r>
              <a:rPr lang="zh-CN" altLang="en-US" u="sng" dirty="0"/>
              <a:t>需要虚拟化技术，</a:t>
            </a:r>
            <a:r>
              <a:rPr lang="en-US" altLang="zh-CN" u="sng" dirty="0"/>
              <a:t>P4</a:t>
            </a:r>
            <a:r>
              <a:rPr lang="zh-CN" altLang="en-US" u="sng" dirty="0"/>
              <a:t>很难实现！</a:t>
            </a:r>
            <a:endParaRPr lang="zh-CN" altLang="zh-CN" u="sng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u="sng" dirty="0"/>
              <a:t>支持</a:t>
            </a:r>
            <a:r>
              <a:rPr lang="en-US" altLang="zh-CN" u="sng" dirty="0"/>
              <a:t>NF</a:t>
            </a:r>
            <a:r>
              <a:rPr lang="zh-CN" altLang="zh-CN" u="sng" dirty="0"/>
              <a:t>与路由在同一台</a:t>
            </a:r>
            <a:r>
              <a:rPr lang="en-US" altLang="zh-CN" u="sng" dirty="0"/>
              <a:t>P4</a:t>
            </a:r>
            <a:r>
              <a:rPr lang="zh-CN" altLang="zh-CN" u="sng" dirty="0"/>
              <a:t>上实现</a:t>
            </a:r>
            <a:endParaRPr lang="en-US" altLang="zh-CN" u="sng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zh-CN" u="sng" dirty="0"/>
              <a:t>每台</a:t>
            </a:r>
            <a:r>
              <a:rPr lang="en-US" altLang="zh-CN" u="sng" dirty="0"/>
              <a:t>P4</a:t>
            </a:r>
            <a:r>
              <a:rPr lang="zh-CN" altLang="zh-CN" u="sng" dirty="0"/>
              <a:t>都是一台路由器，同时还能提供网络功能服务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SFC</a:t>
            </a:r>
            <a:r>
              <a:rPr lang="zh-CN" altLang="en-US" dirty="0"/>
              <a:t>路由采用统一隧道封装：</a:t>
            </a:r>
            <a:r>
              <a:rPr lang="en-US" altLang="zh-CN" dirty="0"/>
              <a:t>SFC</a:t>
            </a:r>
            <a:r>
              <a:rPr lang="zh-CN" altLang="en-US" dirty="0"/>
              <a:t>信息嵌入的隧道</a:t>
            </a:r>
            <a:endParaRPr lang="en-US" altLang="zh-CN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dirty="0"/>
              <a:t>接口设计（需要和</a:t>
            </a:r>
            <a:r>
              <a:rPr lang="en-US" altLang="zh-CN" dirty="0"/>
              <a:t>P4</a:t>
            </a:r>
            <a:r>
              <a:rPr lang="zh-CN" altLang="zh-CN" dirty="0"/>
              <a:t>高手交流协商设计）</a:t>
            </a:r>
            <a:endParaRPr lang="en-US" altLang="zh-CN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7FA41E10-6605-42DD-93C8-7C2CFD0B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Network-Requirement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78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7C646-B314-461A-B997-8AB3A1E6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639045-2BFF-400A-9FC8-F1850AD6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20" y="2133749"/>
            <a:ext cx="7703262" cy="339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E1C8ECB-958C-4D15-B151-5815DD50C5DA}"/>
              </a:ext>
            </a:extLst>
          </p:cNvPr>
          <p:cNvSpPr txBox="1"/>
          <p:nvPr/>
        </p:nvSpPr>
        <p:spPr>
          <a:xfrm>
            <a:off x="7985282" y="2295105"/>
            <a:ext cx="392607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需要开发</a:t>
            </a:r>
            <a:r>
              <a:rPr lang="en-US" altLang="zh-CN" dirty="0">
                <a:solidFill>
                  <a:srgbClr val="FF0000"/>
                </a:solidFill>
              </a:rPr>
              <a:t>P4 Program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Control Plane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P4 Program</a:t>
            </a:r>
            <a:r>
              <a:rPr lang="zh-CN" altLang="en-US" dirty="0">
                <a:solidFill>
                  <a:srgbClr val="FF0000"/>
                </a:solidFill>
              </a:rPr>
              <a:t>生成数据平面。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按照需求，数据平面应当能够支持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多种路由寻址机制。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同时还能够提供各种</a:t>
            </a:r>
            <a:r>
              <a:rPr lang="en-US" altLang="zh-CN" dirty="0">
                <a:solidFill>
                  <a:srgbClr val="FF0000"/>
                </a:solidFill>
              </a:rPr>
              <a:t>NF</a:t>
            </a:r>
            <a:r>
              <a:rPr lang="zh-CN" altLang="en-US" dirty="0">
                <a:solidFill>
                  <a:srgbClr val="FF0000"/>
                </a:solidFill>
              </a:rPr>
              <a:t>。（动态提供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就不要想了，只能静态提供）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即路由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网络功能。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Control Plane</a:t>
            </a:r>
            <a:r>
              <a:rPr lang="zh-CN" altLang="en-US" dirty="0">
                <a:solidFill>
                  <a:srgbClr val="FF0000"/>
                </a:solidFill>
              </a:rPr>
              <a:t>需要用到重量级的商用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SDN</a:t>
            </a:r>
            <a:r>
              <a:rPr lang="zh-CN" altLang="en-US" dirty="0">
                <a:solidFill>
                  <a:srgbClr val="FF0000"/>
                </a:solidFill>
              </a:rPr>
              <a:t>控制器</a:t>
            </a:r>
            <a:r>
              <a:rPr lang="en-US" altLang="zh-CN" dirty="0">
                <a:solidFill>
                  <a:srgbClr val="FF0000"/>
                </a:solidFill>
              </a:rPr>
              <a:t>ONOS</a:t>
            </a:r>
            <a:r>
              <a:rPr lang="zh-CN" altLang="en-US" dirty="0">
                <a:solidFill>
                  <a:srgbClr val="FF0000"/>
                </a:solidFill>
              </a:rPr>
              <a:t>或者</a:t>
            </a:r>
            <a:r>
              <a:rPr lang="en-US" altLang="zh-CN" dirty="0">
                <a:solidFill>
                  <a:srgbClr val="FF0000"/>
                </a:solidFill>
              </a:rPr>
              <a:t>floodlight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，因为其他控制器对</a:t>
            </a:r>
            <a:r>
              <a:rPr lang="en-US" altLang="zh-CN" dirty="0">
                <a:solidFill>
                  <a:srgbClr val="FF0000"/>
                </a:solidFill>
              </a:rPr>
              <a:t>P4</a:t>
            </a:r>
            <a:r>
              <a:rPr lang="zh-CN" altLang="en-US" dirty="0">
                <a:solidFill>
                  <a:srgbClr val="FF0000"/>
                </a:solidFill>
              </a:rPr>
              <a:t>的支持很差。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66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82B6E-B64E-41BB-9872-B61AE297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Server-Requirement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472314-C717-488B-8B80-36E5E92D45D1}"/>
              </a:ext>
            </a:extLst>
          </p:cNvPr>
          <p:cNvSpPr/>
          <p:nvPr/>
        </p:nvSpPr>
        <p:spPr>
          <a:xfrm>
            <a:off x="4068195" y="2697312"/>
            <a:ext cx="1306604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BESS 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D56BAB-9D33-490E-9AE8-031058956EA3}"/>
              </a:ext>
            </a:extLst>
          </p:cNvPr>
          <p:cNvSpPr/>
          <p:nvPr/>
        </p:nvSpPr>
        <p:spPr>
          <a:xfrm>
            <a:off x="5571099" y="2695511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Docker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DF5956-93F7-461A-9EAB-6A5762357450}"/>
              </a:ext>
            </a:extLst>
          </p:cNvPr>
          <p:cNvSpPr/>
          <p:nvPr/>
        </p:nvSpPr>
        <p:spPr>
          <a:xfrm>
            <a:off x="5157521" y="1690688"/>
            <a:ext cx="2106190" cy="41094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7C94F2-8F35-4BC6-873F-8DC5E621B2B3}"/>
              </a:ext>
            </a:extLst>
          </p:cNvPr>
          <p:cNvSpPr/>
          <p:nvPr/>
        </p:nvSpPr>
        <p:spPr>
          <a:xfrm>
            <a:off x="7050266" y="2687119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</a:t>
            </a:r>
          </a:p>
          <a:p>
            <a:pPr algn="ctr"/>
            <a:r>
              <a:rPr lang="en-US" altLang="zh-CN" dirty="0"/>
              <a:t>Manager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2B9E23B-EED5-4A81-8142-79D71E461786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4721497" y="2101628"/>
            <a:ext cx="1489119" cy="59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846A6A5-C905-4DB5-BE28-FE50AE75D61D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6210616" y="2101628"/>
            <a:ext cx="0" cy="59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E1BFF99-89F4-4D54-A651-E25C64D37CC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210616" y="2101628"/>
            <a:ext cx="1479167" cy="585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03CDED6-2051-4791-A14C-FC006D1B93F0}"/>
              </a:ext>
            </a:extLst>
          </p:cNvPr>
          <p:cNvSpPr txBox="1"/>
          <p:nvPr/>
        </p:nvSpPr>
        <p:spPr>
          <a:xfrm>
            <a:off x="838200" y="3321652"/>
            <a:ext cx="5371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ctr"/>
            <a:r>
              <a:rPr lang="zh-CN" altLang="en-US" b="1" dirty="0"/>
              <a:t>新需求</a:t>
            </a:r>
            <a:endParaRPr lang="en-US" altLang="zh-CN" b="1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FF0000"/>
                </a:solidFill>
              </a:rPr>
              <a:t>支持多种路由寻址机制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FF0000"/>
                </a:solidFill>
              </a:rPr>
              <a:t>至少支持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zh-CN" dirty="0">
                <a:solidFill>
                  <a:srgbClr val="FF0000"/>
                </a:solidFill>
              </a:rPr>
              <a:t>路由和</a:t>
            </a:r>
            <a:r>
              <a:rPr lang="zh-CN" altLang="en-US" dirty="0">
                <a:solidFill>
                  <a:srgbClr val="FF0000"/>
                </a:solidFill>
              </a:rPr>
              <a:t>身份</a:t>
            </a:r>
            <a:r>
              <a:rPr lang="zh-CN" altLang="zh-CN" dirty="0">
                <a:solidFill>
                  <a:srgbClr val="FF0000"/>
                </a:solidFill>
              </a:rPr>
              <a:t>标识路由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SFC</a:t>
            </a:r>
            <a:r>
              <a:rPr lang="zh-CN" altLang="en-US" dirty="0"/>
              <a:t>路由采用统一隧道封装：</a:t>
            </a:r>
            <a:r>
              <a:rPr lang="en-US" altLang="zh-CN" dirty="0"/>
              <a:t>SFC</a:t>
            </a:r>
            <a:r>
              <a:rPr lang="zh-CN" altLang="en-US" dirty="0"/>
              <a:t>信息嵌入的隧道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636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325E0DA-EBFF-438A-8539-D3223779BB78}"/>
              </a:ext>
            </a:extLst>
          </p:cNvPr>
          <p:cNvSpPr/>
          <p:nvPr/>
        </p:nvSpPr>
        <p:spPr>
          <a:xfrm>
            <a:off x="8362226" y="2415219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A19A6EA-B330-41AD-9F66-7DA5AB365E5E}"/>
              </a:ext>
            </a:extLst>
          </p:cNvPr>
          <p:cNvSpPr/>
          <p:nvPr/>
        </p:nvSpPr>
        <p:spPr>
          <a:xfrm>
            <a:off x="1873683" y="2382410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E29D6DA-7AF3-400C-BBEC-DCD27B3EDC0D}"/>
              </a:ext>
            </a:extLst>
          </p:cNvPr>
          <p:cNvSpPr/>
          <p:nvPr/>
        </p:nvSpPr>
        <p:spPr>
          <a:xfrm>
            <a:off x="4659748" y="2652649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Show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740266" y="273246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729967" y="273246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58" idx="2"/>
            <a:endCxn id="5" idx="4"/>
          </p:cNvCxnSpPr>
          <p:nvPr/>
        </p:nvCxnSpPr>
        <p:spPr>
          <a:xfrm flipH="1" flipV="1">
            <a:off x="5157422" y="3551046"/>
            <a:ext cx="623076" cy="79970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574578" y="3141754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2974976" y="2442010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8462731" y="2449920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5692746" y="5421766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58" idx="4"/>
            <a:endCxn id="27" idx="0"/>
          </p:cNvCxnSpPr>
          <p:nvPr/>
        </p:nvCxnSpPr>
        <p:spPr>
          <a:xfrm flipH="1">
            <a:off x="6189736" y="4760039"/>
            <a:ext cx="7918" cy="66172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3739414" y="2669764"/>
            <a:ext cx="1000852" cy="47199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2037382" y="2444146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9400754" y="2452057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2801820" y="2669764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9227169" y="2677674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568948-2CC1-47FC-A785-8790A1227A54}"/>
              </a:ext>
            </a:extLst>
          </p:cNvPr>
          <p:cNvSpPr txBox="1"/>
          <p:nvPr/>
        </p:nvSpPr>
        <p:spPr>
          <a:xfrm>
            <a:off x="1796176" y="306413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Server 2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25C1DA-833B-4D36-8140-A1257ECDC7F2}"/>
              </a:ext>
            </a:extLst>
          </p:cNvPr>
          <p:cNvSpPr txBox="1"/>
          <p:nvPr/>
        </p:nvSpPr>
        <p:spPr>
          <a:xfrm>
            <a:off x="9491610" y="3077098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Server 3</a:t>
            </a:r>
            <a:endParaRPr lang="zh-CN" altLang="en-US" b="1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8EA2CBF-093A-4909-8C28-BD9A3C3909F1}"/>
              </a:ext>
            </a:extLst>
          </p:cNvPr>
          <p:cNvSpPr txBox="1"/>
          <p:nvPr/>
        </p:nvSpPr>
        <p:spPr>
          <a:xfrm>
            <a:off x="843185" y="5403761"/>
            <a:ext cx="436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Inbound traffic = </a:t>
            </a:r>
            <a:r>
              <a:rPr lang="en-US" altLang="zh-CN" dirty="0"/>
              <a:t>from ingress to website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9D723AE-F706-4D7D-BBAB-E5C514EEE369}"/>
              </a:ext>
            </a:extLst>
          </p:cNvPr>
          <p:cNvSpPr/>
          <p:nvPr/>
        </p:nvSpPr>
        <p:spPr>
          <a:xfrm>
            <a:off x="4586684" y="1454239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Website</a:t>
            </a:r>
          </a:p>
          <a:p>
            <a:pPr algn="ctr"/>
            <a:r>
              <a:rPr lang="en-US" altLang="zh-CN" dirty="0"/>
              <a:t>Server 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06FF2B9-AD85-4911-9880-4ED322D661A5}"/>
              </a:ext>
            </a:extLst>
          </p:cNvPr>
          <p:cNvCxnSpPr>
            <a:cxnSpLocks/>
            <a:stCxn id="5" idx="0"/>
            <a:endCxn id="68" idx="2"/>
          </p:cNvCxnSpPr>
          <p:nvPr/>
        </p:nvCxnSpPr>
        <p:spPr>
          <a:xfrm flipH="1" flipV="1">
            <a:off x="5141586" y="2026965"/>
            <a:ext cx="15836" cy="7054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4EF980F0-2B65-4A13-9CB4-9BE5E940FCFB}"/>
              </a:ext>
            </a:extLst>
          </p:cNvPr>
          <p:cNvSpPr/>
          <p:nvPr/>
        </p:nvSpPr>
        <p:spPr>
          <a:xfrm>
            <a:off x="5780498" y="3941454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7D16CBB-2386-4C62-AF91-FFF13C4CF2C8}"/>
              </a:ext>
            </a:extLst>
          </p:cNvPr>
          <p:cNvCxnSpPr>
            <a:cxnSpLocks/>
            <a:stCxn id="7" idx="4"/>
            <a:endCxn id="58" idx="6"/>
          </p:cNvCxnSpPr>
          <p:nvPr/>
        </p:nvCxnSpPr>
        <p:spPr>
          <a:xfrm flipH="1">
            <a:off x="6614810" y="3551046"/>
            <a:ext cx="532313" cy="79970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6834012" y="3157784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086ED26-0CAF-4B09-8AF7-7C154F2D9678}"/>
              </a:ext>
            </a:extLst>
          </p:cNvPr>
          <p:cNvSpPr txBox="1"/>
          <p:nvPr/>
        </p:nvSpPr>
        <p:spPr>
          <a:xfrm>
            <a:off x="5320474" y="4830630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EB09FD00-4119-4321-8CE4-025E8E5B3021}"/>
              </a:ext>
            </a:extLst>
          </p:cNvPr>
          <p:cNvCxnSpPr>
            <a:cxnSpLocks/>
            <a:stCxn id="5" idx="2"/>
            <a:endCxn id="167" idx="3"/>
          </p:cNvCxnSpPr>
          <p:nvPr/>
        </p:nvCxnSpPr>
        <p:spPr>
          <a:xfrm flipH="1">
            <a:off x="3756019" y="3141754"/>
            <a:ext cx="984247" cy="7553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0D3BD67B-3B9E-45B7-8322-AC576AFD746E}"/>
              </a:ext>
            </a:extLst>
          </p:cNvPr>
          <p:cNvSpPr/>
          <p:nvPr/>
        </p:nvSpPr>
        <p:spPr>
          <a:xfrm>
            <a:off x="2934642" y="2989530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A4239ED1-B7ED-47AE-A4C3-28FEA8C6F336}"/>
              </a:ext>
            </a:extLst>
          </p:cNvPr>
          <p:cNvSpPr/>
          <p:nvPr/>
        </p:nvSpPr>
        <p:spPr>
          <a:xfrm>
            <a:off x="8462731" y="2995282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958B7BBD-68EA-490E-B5AC-1C496A51A466}"/>
              </a:ext>
            </a:extLst>
          </p:cNvPr>
          <p:cNvCxnSpPr>
            <a:cxnSpLocks/>
            <a:stCxn id="26" idx="1"/>
            <a:endCxn id="7" idx="6"/>
          </p:cNvCxnSpPr>
          <p:nvPr/>
        </p:nvCxnSpPr>
        <p:spPr>
          <a:xfrm flipH="1">
            <a:off x="7564279" y="2677674"/>
            <a:ext cx="898452" cy="46408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10588AFB-54C5-4CED-B43F-31912960F893}"/>
              </a:ext>
            </a:extLst>
          </p:cNvPr>
          <p:cNvCxnSpPr>
            <a:cxnSpLocks/>
            <a:stCxn id="169" idx="1"/>
            <a:endCxn id="7" idx="6"/>
          </p:cNvCxnSpPr>
          <p:nvPr/>
        </p:nvCxnSpPr>
        <p:spPr>
          <a:xfrm flipH="1" flipV="1">
            <a:off x="7564279" y="3141754"/>
            <a:ext cx="898452" cy="8128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051D2A1B-0FFA-4258-9673-500956A25DB9}"/>
              </a:ext>
            </a:extLst>
          </p:cNvPr>
          <p:cNvGrpSpPr/>
          <p:nvPr/>
        </p:nvGrpSpPr>
        <p:grpSpPr>
          <a:xfrm>
            <a:off x="7272978" y="814066"/>
            <a:ext cx="2081717" cy="633884"/>
            <a:chOff x="9569231" y="6032204"/>
            <a:chExt cx="2081717" cy="633884"/>
          </a:xfrm>
        </p:grpSpPr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2721806F-28BF-40E5-AEA7-4C2277077CF3}"/>
                </a:ext>
              </a:extLst>
            </p:cNvPr>
            <p:cNvSpPr/>
            <p:nvPr/>
          </p:nvSpPr>
          <p:spPr>
            <a:xfrm>
              <a:off x="9569231" y="6032204"/>
              <a:ext cx="2081717" cy="63388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CA18FD1-C371-40CC-86C5-C9D31691ED9B}"/>
                </a:ext>
              </a:extLst>
            </p:cNvPr>
            <p:cNvSpPr txBox="1"/>
            <p:nvPr/>
          </p:nvSpPr>
          <p:spPr>
            <a:xfrm>
              <a:off x="10957260" y="6296756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Host</a:t>
              </a:r>
              <a:endParaRPr lang="zh-CN" altLang="en-US" b="1" dirty="0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3200D977-FC08-41E2-93A1-C71D90B8945B}"/>
                </a:ext>
              </a:extLst>
            </p:cNvPr>
            <p:cNvSpPr/>
            <p:nvPr/>
          </p:nvSpPr>
          <p:spPr>
            <a:xfrm>
              <a:off x="9623819" y="6150970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SAM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16562D5F-42E2-45A5-8E27-F9C92B51CC01}"/>
              </a:ext>
            </a:extLst>
          </p:cNvPr>
          <p:cNvCxnSpPr>
            <a:cxnSpLocks/>
            <a:stCxn id="92" idx="2"/>
            <a:endCxn id="7" idx="0"/>
          </p:cNvCxnSpPr>
          <p:nvPr/>
        </p:nvCxnSpPr>
        <p:spPr>
          <a:xfrm>
            <a:off x="6423778" y="1322533"/>
            <a:ext cx="723345" cy="1409928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E7C69419-175F-497E-B979-86353FB1A505}"/>
              </a:ext>
            </a:extLst>
          </p:cNvPr>
          <p:cNvCxnSpPr>
            <a:cxnSpLocks/>
            <a:stCxn id="92" idx="2"/>
            <a:endCxn id="58" idx="0"/>
          </p:cNvCxnSpPr>
          <p:nvPr/>
        </p:nvCxnSpPr>
        <p:spPr>
          <a:xfrm flipH="1">
            <a:off x="6197654" y="1322533"/>
            <a:ext cx="226124" cy="2618921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F0C5777-2B8A-4135-A7BD-A238071AB07D}"/>
              </a:ext>
            </a:extLst>
          </p:cNvPr>
          <p:cNvCxnSpPr>
            <a:cxnSpLocks/>
            <a:stCxn id="92" idx="2"/>
            <a:endCxn id="5" idx="7"/>
          </p:cNvCxnSpPr>
          <p:nvPr/>
        </p:nvCxnSpPr>
        <p:spPr>
          <a:xfrm flipH="1">
            <a:off x="5452396" y="1322533"/>
            <a:ext cx="971382" cy="1529807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FC9A054E-5899-4BE5-848E-1C72DF299908}"/>
              </a:ext>
            </a:extLst>
          </p:cNvPr>
          <p:cNvSpPr txBox="1"/>
          <p:nvPr/>
        </p:nvSpPr>
        <p:spPr>
          <a:xfrm>
            <a:off x="5894904" y="953201"/>
            <a:ext cx="105774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switch</a:t>
            </a:r>
            <a:endParaRPr lang="zh-CN" altLang="en-US" b="1" dirty="0"/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7E0E08E4-6849-4662-9E6D-662775DA1DC5}"/>
              </a:ext>
            </a:extLst>
          </p:cNvPr>
          <p:cNvCxnSpPr>
            <a:cxnSpLocks/>
            <a:stCxn id="118" idx="1"/>
            <a:endCxn id="92" idx="3"/>
          </p:cNvCxnSpPr>
          <p:nvPr/>
        </p:nvCxnSpPr>
        <p:spPr>
          <a:xfrm flipH="1">
            <a:off x="6952652" y="1131008"/>
            <a:ext cx="320326" cy="685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81909ED2-6B79-498A-8BCB-C30DD2FCEAD7}"/>
              </a:ext>
            </a:extLst>
          </p:cNvPr>
          <p:cNvSpPr/>
          <p:nvPr/>
        </p:nvSpPr>
        <p:spPr>
          <a:xfrm>
            <a:off x="4428172" y="2500079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NF1</a:t>
            </a:r>
            <a:endParaRPr lang="zh-CN" alt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56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1281</Words>
  <Application>Microsoft Office PowerPoint</Application>
  <PresentationFormat>宽屏</PresentationFormat>
  <Paragraphs>232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Consolas</vt:lpstr>
      <vt:lpstr>Office 主题​​</vt:lpstr>
      <vt:lpstr>SelfAdaptiveMano  Architecture P4-Based</vt:lpstr>
      <vt:lpstr>SAM Architecture</vt:lpstr>
      <vt:lpstr>SAM Architecture</vt:lpstr>
      <vt:lpstr>Network-Requirement</vt:lpstr>
      <vt:lpstr>P4</vt:lpstr>
      <vt:lpstr>Server-Requirement</vt:lpstr>
      <vt:lpstr>Show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Mike</dc:creator>
  <cp:lastModifiedBy>Chen Mike</cp:lastModifiedBy>
  <cp:revision>138</cp:revision>
  <dcterms:created xsi:type="dcterms:W3CDTF">2020-08-02T09:10:07Z</dcterms:created>
  <dcterms:modified xsi:type="dcterms:W3CDTF">2020-10-23T02:25:28Z</dcterms:modified>
</cp:coreProperties>
</file>