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9094F-B5B7-4691-98D6-7D8A9FCAA6E5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A87E9-3A2A-415F-8571-2EC35604D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1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4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EA19-415A-4FCE-80D4-EE2E80E1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28A4D0-D5E7-4E44-90CD-4A8DBAE3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2065A-65E7-40F2-8E16-E392A271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20B23-C149-48DF-8FC6-E6B7D01D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BA188-9CAD-419A-8B09-45E6F82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8632-BB76-4361-A7A8-FB37BBB5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3B386-A6F3-4262-A088-7BA2CCA0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CA940-6C75-4D2A-9B75-4259854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8F63C-E0B3-46D5-AA93-804F2585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62F2-8B48-47FC-BB0D-0B0E3FD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B3151-BA6B-43E3-AC8D-AA774D75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CABA6-2EC7-498F-9D98-85FB33A6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35FF3-299B-4C7D-B261-167AF259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341E4-A42D-4374-96E1-ADBB6C0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1B476-1DEA-4856-BC15-63EB9D9D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6209-A10A-4876-A61F-AEB9F86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F874C-2074-45FD-857E-49E1179B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B15A7-D7B3-4459-95D1-D224E6C4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25CC6-0588-4028-8D19-5935C6E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C6724-C3AF-4D8A-A520-3F6399D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1FDA-EA8A-4592-B824-911B074E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87CF0-1F99-4192-AE4C-22237BE2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35377-4AAA-47E2-9B7F-6E6B738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1A6E-9AB2-4199-B1C4-8F6BC663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683A2-6CB3-469A-A14D-7C065F83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A91E-51F2-4054-8410-23DD6C9E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9476E-9237-4E47-83AF-5F549194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26F24-CD69-430F-B25A-3301719F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C7552-9891-40A2-9C02-956D6F8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89C75-8E4D-4F58-A096-10039E75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4D5D5-A11C-42AB-8E25-BD190F5D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49F61-65D4-4054-BF39-298D248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E6B0-5958-4371-917C-0F480B51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83BD6-3901-47B2-8B8D-7A00DDCC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8966D-0C31-47F3-AEC9-EB358D13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9BAD3-3F94-4CF0-A616-B22FE727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B7E4B-6132-4DE6-B7FD-19D004AA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4CB98-4A65-4057-8FD0-D069412C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AAFC4-90D5-417E-973A-98A7E3B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7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3AB6-0E76-4E7C-8446-A5F0FC3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F8455-759B-4727-9346-7204F76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94C19-1E53-46F5-A1BB-68CC5C72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12A6D-2B7E-443C-88CF-1244CDE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2C5CA5-47D0-48C0-9074-8095E954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09A24-0A1E-49D9-ADB7-18815EFC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88925-DC0A-4677-83FE-05391D4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4888-1F8F-4BFA-ADD8-1EB707F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24754-CB2F-4FD4-A1BF-CBB17C62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AAF62-A823-4513-B58C-7D3D17A5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4061C-8ABC-4C9A-830F-91E74F26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CDEA3-07F7-40F1-BC15-655522E1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9B483-387D-4916-BF17-AADC9601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2CAB-D03D-45DD-A14D-488DAEC6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E3ABE-B6CE-483D-B543-E75ABE691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A7090-FB14-4D60-80C7-8EB4F743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CFDB1-CBD0-4D07-B583-4E56421E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856F3-D1B7-4ACA-B5AA-C0C672B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AD72A-DBEE-4B8E-8C10-4C8E937E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E0FC7-F661-4B77-85E5-EFF00E36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AE08B-36AF-4A6E-8889-A7804ECE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BC446-75FD-4558-B197-68335C5BB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47DC-23B0-47B4-A278-C88751767FBE}" type="datetimeFigureOut">
              <a:rPr lang="zh-CN" altLang="en-US" smtClean="0"/>
              <a:t>2022/07/26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03C67-DF2E-4A90-9970-BCB8CE0B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14B4B-BD8A-4C9E-875A-FD8B9AEA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0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4B97-DAFA-4453-A5CF-905C9BE0E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Adaptive System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84339A-8EAF-41D6-B7D5-C042AF89C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F36D-0885-4395-85E4-954F764A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CDC03-4A0E-437F-A5BB-5FDCFD72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418"/>
          </a:xfrm>
        </p:spPr>
        <p:txBody>
          <a:bodyPr>
            <a:normAutofit/>
          </a:bodyPr>
          <a:lstStyle/>
          <a:p>
            <a:r>
              <a:rPr lang="zh-CN" altLang="en-US" dirty="0"/>
              <a:t>获取拓扑变化（被动），设备</a:t>
            </a:r>
            <a:r>
              <a:rPr lang="en-US" altLang="zh-CN" dirty="0"/>
              <a:t>/</a:t>
            </a:r>
            <a:r>
              <a:rPr lang="zh-CN" altLang="en-US" dirty="0"/>
              <a:t>流量异常（主动）信息：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measurer</a:t>
            </a:r>
            <a:r>
              <a:rPr lang="zh-CN" altLang="en-US" dirty="0"/>
              <a:t>提出请求</a:t>
            </a:r>
            <a:r>
              <a:rPr lang="en-US" altLang="zh-CN" dirty="0"/>
              <a:t>REQUEST_TYPE_GET_DCN_INFO</a:t>
            </a:r>
            <a:r>
              <a:rPr lang="zh-CN" altLang="en-US" dirty="0"/>
              <a:t>获取（必做）</a:t>
            </a:r>
            <a:endParaRPr lang="en-US" altLang="zh-CN" dirty="0"/>
          </a:p>
          <a:p>
            <a:pPr lvl="2"/>
            <a:r>
              <a:rPr lang="zh-CN" altLang="en-US" dirty="0"/>
              <a:t>考虑到数据持久化，拓扑信息和设备流量异常信息可能会存入数据库（选作）</a:t>
            </a:r>
            <a:endParaRPr lang="en-US" altLang="zh-CN" dirty="0"/>
          </a:p>
          <a:p>
            <a:r>
              <a:rPr lang="zh-CN" altLang="en-US" dirty="0"/>
              <a:t>根据拓扑变化（被动），设备</a:t>
            </a:r>
            <a:r>
              <a:rPr lang="en-US" altLang="zh-CN" dirty="0"/>
              <a:t>/</a:t>
            </a:r>
            <a:r>
              <a:rPr lang="zh-CN" altLang="en-US" dirty="0"/>
              <a:t>流量异常（主动）做决策：</a:t>
            </a:r>
            <a:endParaRPr lang="en-US" altLang="zh-CN" dirty="0"/>
          </a:p>
          <a:p>
            <a:pPr lvl="1"/>
            <a:r>
              <a:rPr lang="zh-CN" altLang="en-US" dirty="0"/>
              <a:t>决策服务功能链的故障恢复（必做）</a:t>
            </a:r>
            <a:endParaRPr lang="en-US" altLang="zh-CN" dirty="0"/>
          </a:p>
          <a:p>
            <a:pPr lvl="2"/>
            <a:r>
              <a:rPr lang="zh-CN" altLang="en-US" dirty="0"/>
              <a:t>例如服务器</a:t>
            </a:r>
            <a:r>
              <a:rPr lang="en-US" altLang="zh-CN" dirty="0"/>
              <a:t>/</a:t>
            </a:r>
            <a:r>
              <a:rPr lang="zh-CN" altLang="en-US" dirty="0"/>
              <a:t>交换机故障</a:t>
            </a:r>
            <a:r>
              <a:rPr lang="en-US" altLang="zh-CN" dirty="0"/>
              <a:t>/</a:t>
            </a:r>
            <a:r>
              <a:rPr lang="zh-CN" altLang="en-US" dirty="0"/>
              <a:t>异常导致服务功能链中断</a:t>
            </a:r>
            <a:r>
              <a:rPr lang="en-US" altLang="zh-CN" dirty="0"/>
              <a:t>/</a:t>
            </a:r>
            <a:r>
              <a:rPr lang="zh-CN" altLang="en-US" dirty="0"/>
              <a:t>服务质量下降，需要重新编排一个服务功能链</a:t>
            </a:r>
            <a:endParaRPr lang="en-US" altLang="zh-CN" dirty="0"/>
          </a:p>
          <a:p>
            <a:pPr lvl="1"/>
            <a:r>
              <a:rPr lang="zh-CN" altLang="en-US" dirty="0"/>
              <a:t>决策启动哪些服务功能链的备份路径（选做）</a:t>
            </a:r>
            <a:endParaRPr lang="en-US" altLang="zh-CN" dirty="0"/>
          </a:p>
          <a:p>
            <a:pPr lvl="1"/>
            <a:r>
              <a:rPr lang="zh-CN" altLang="en-US" dirty="0"/>
              <a:t>决策是否增加</a:t>
            </a:r>
            <a:r>
              <a:rPr lang="en-US" altLang="zh-CN" dirty="0"/>
              <a:t>/</a:t>
            </a:r>
            <a:r>
              <a:rPr lang="zh-CN" altLang="en-US" dirty="0"/>
              <a:t>减少一个服务功能链的实例数量（必做）</a:t>
            </a:r>
            <a:endParaRPr lang="en-US" altLang="zh-CN" dirty="0"/>
          </a:p>
          <a:p>
            <a:pPr lvl="2"/>
            <a:r>
              <a:rPr lang="zh-CN" altLang="en-US" dirty="0"/>
              <a:t>例如流量突增</a:t>
            </a:r>
            <a:r>
              <a:rPr lang="en-US" altLang="zh-CN" dirty="0"/>
              <a:t>/</a:t>
            </a:r>
            <a:r>
              <a:rPr lang="zh-CN" altLang="en-US" dirty="0"/>
              <a:t>降低需要相应地增加</a:t>
            </a:r>
            <a:r>
              <a:rPr lang="en-US" altLang="zh-CN" dirty="0"/>
              <a:t>/</a:t>
            </a:r>
            <a:r>
              <a:rPr lang="zh-CN" altLang="en-US" dirty="0"/>
              <a:t>减少服务功能链实例的数量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57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41C96-07BB-49E8-BDD7-A3D97261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92C21-D52A-4E05-A6DD-ADDD79B1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决策种类：</a:t>
            </a:r>
            <a:endParaRPr lang="en-US" altLang="zh-CN" dirty="0"/>
          </a:p>
          <a:p>
            <a:pPr lvl="1"/>
            <a:r>
              <a:rPr lang="en-US" altLang="zh-CN" sz="20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pPr lvl="2"/>
            <a:r>
              <a:rPr lang="zh-CN" altLang="en-US" sz="1600" b="1" dirty="0">
                <a:latin typeface="Consolas" panose="020B0609020204030204" pitchFamily="49" charset="0"/>
              </a:rPr>
              <a:t>流量突增时，增加一条服务链实例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600" b="1" dirty="0">
                <a:effectLst/>
                <a:latin typeface="Consolas" panose="020B0609020204030204" pitchFamily="49" charset="0"/>
              </a:rPr>
              <a:t>故障恢复时，重新部署一条新的服务链实例</a:t>
            </a:r>
            <a:endParaRPr lang="en-US" altLang="zh-CN" sz="1600" b="1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pPr lvl="2"/>
            <a:r>
              <a:rPr lang="zh-CN" altLang="en-US" sz="1600" b="1" dirty="0">
                <a:latin typeface="Consolas" panose="020B0609020204030204" pitchFamily="49" charset="0"/>
              </a:rPr>
              <a:t>流量大小下降，减少一条服务链实例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600" b="1" dirty="0">
                <a:effectLst/>
                <a:latin typeface="Consolas" panose="020B0609020204030204" pitchFamily="49" charset="0"/>
              </a:rPr>
              <a:t>故障恢复时，删除一条故障的服务链实例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138537"/>
            <a:ext cx="10644326" cy="40077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Adaptive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4406931" y="3866159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Failure/Anomaly Alert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7598578" y="143122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DCN_INFO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6434583" y="1952692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7101779" y="149528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4387328" y="3557099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topologyQueue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FB10BF-5254-4E84-A096-F13DDCFA3D83}"/>
              </a:ext>
            </a:extLst>
          </p:cNvPr>
          <p:cNvSpPr txBox="1"/>
          <p:nvPr/>
        </p:nvSpPr>
        <p:spPr>
          <a:xfrm>
            <a:off x="8517032" y="35570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flowQueue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EE364-F4D2-4689-A094-7097CDB8E85D}"/>
              </a:ext>
            </a:extLst>
          </p:cNvPr>
          <p:cNvSpPr/>
          <p:nvPr/>
        </p:nvSpPr>
        <p:spPr>
          <a:xfrm>
            <a:off x="7795716" y="3866159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Traffic Size Alert processor 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D31A74-4B59-496E-B5BC-1F104972C878}"/>
              </a:ext>
            </a:extLst>
          </p:cNvPr>
          <p:cNvSpPr/>
          <p:nvPr/>
        </p:nvSpPr>
        <p:spPr>
          <a:xfrm>
            <a:off x="1916351" y="284682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5B1BB3CA-891F-4BD3-8116-E095E74CD34D}"/>
              </a:ext>
            </a:extLst>
          </p:cNvPr>
          <p:cNvSpPr/>
          <p:nvPr/>
        </p:nvSpPr>
        <p:spPr>
          <a:xfrm>
            <a:off x="2065448" y="1359040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982A353-504C-4DC3-8655-5707AA2F35FF}"/>
              </a:ext>
            </a:extLst>
          </p:cNvPr>
          <p:cNvSpPr/>
          <p:nvPr/>
        </p:nvSpPr>
        <p:spPr>
          <a:xfrm rot="5400000">
            <a:off x="2634259" y="2203834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54A4B-372B-4536-8BBF-A16FA9793790}"/>
              </a:ext>
            </a:extLst>
          </p:cNvPr>
          <p:cNvSpPr txBox="1"/>
          <p:nvPr/>
        </p:nvSpPr>
        <p:spPr>
          <a:xfrm>
            <a:off x="7717084" y="561634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800" b="1" dirty="0">
                <a:effectLst/>
                <a:latin typeface="Consolas" panose="020B0609020204030204" pitchFamily="49" charset="0"/>
              </a:rPr>
              <a:t>CMD_TYPE_DEL_SFCI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D7F04D-7627-402B-AA5E-35D5A6EA67D9}"/>
              </a:ext>
            </a:extLst>
          </p:cNvPr>
          <p:cNvSpPr/>
          <p:nvPr/>
        </p:nvSpPr>
        <p:spPr>
          <a:xfrm>
            <a:off x="5134742" y="4962063"/>
            <a:ext cx="4348623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Alert Processor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5417480" y="4528847"/>
            <a:ext cx="683870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A302AB3-5BA3-4159-8A66-6AD187FB9AAE}"/>
              </a:ext>
            </a:extLst>
          </p:cNvPr>
          <p:cNvSpPr/>
          <p:nvPr/>
        </p:nvSpPr>
        <p:spPr>
          <a:xfrm rot="5400000">
            <a:off x="8739164" y="4546940"/>
            <a:ext cx="731602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D01DBE0-E687-4406-B502-987C9AC84181}"/>
              </a:ext>
            </a:extLst>
          </p:cNvPr>
          <p:cNvSpPr/>
          <p:nvPr/>
        </p:nvSpPr>
        <p:spPr>
          <a:xfrm rot="5400000">
            <a:off x="6941431" y="5619429"/>
            <a:ext cx="994138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B754D49-0515-4104-9129-1C11D6FBBE9C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rot="16200000" flipH="1">
            <a:off x="3181022" y="3276224"/>
            <a:ext cx="1741052" cy="2166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C2EDA2-DF74-47E0-96F7-D0F2BF73FC18}"/>
              </a:ext>
            </a:extLst>
          </p:cNvPr>
          <p:cNvSpPr txBox="1"/>
          <p:nvPr/>
        </p:nvSpPr>
        <p:spPr>
          <a:xfrm>
            <a:off x="1194418" y="4517392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SFC</a:t>
            </a:r>
            <a:r>
              <a:rPr lang="zh-CN" altLang="en-US" b="1" dirty="0"/>
              <a:t>的设置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有些</a:t>
            </a:r>
            <a:r>
              <a:rPr lang="en-US" altLang="zh-CN" b="1" dirty="0"/>
              <a:t>SFC</a:t>
            </a:r>
            <a:r>
              <a:rPr lang="zh-CN" altLang="en-US" b="1" dirty="0"/>
              <a:t>不参与自适应调节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A376D6-61F6-4CF9-B465-7963BE2EAF1E}"/>
              </a:ext>
            </a:extLst>
          </p:cNvPr>
          <p:cNvSpPr txBox="1"/>
          <p:nvPr/>
        </p:nvSpPr>
        <p:spPr>
          <a:xfrm>
            <a:off x="6682718" y="460858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alertQueue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7AF13B-579A-4474-9754-15631C9E5D81}"/>
              </a:ext>
            </a:extLst>
          </p:cNvPr>
          <p:cNvSpPr/>
          <p:nvPr/>
        </p:nvSpPr>
        <p:spPr>
          <a:xfrm>
            <a:off x="6434583" y="2846824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Retriever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8D7E8B7B-2093-46DE-B8DA-4BE8DBFF8570}"/>
              </a:ext>
            </a:extLst>
          </p:cNvPr>
          <p:cNvSpPr/>
          <p:nvPr/>
        </p:nvSpPr>
        <p:spPr>
          <a:xfrm rot="5400000">
            <a:off x="7101780" y="2487718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7984879">
            <a:off x="6235729" y="3444859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8D9F58D-2BD7-4D16-A8DE-B5BE44BC429C}"/>
              </a:ext>
            </a:extLst>
          </p:cNvPr>
          <p:cNvSpPr/>
          <p:nvPr/>
        </p:nvSpPr>
        <p:spPr>
          <a:xfrm rot="2477406">
            <a:off x="7911239" y="3374291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2E78-51F9-428B-B8A5-C6258E7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B96DF-9428-40E7-AEB5-85D06068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用户可以选择弹性扩容模式和故障恢复模式</a:t>
            </a:r>
            <a:endParaRPr lang="en-US" altLang="zh-CN" dirty="0"/>
          </a:p>
          <a:p>
            <a:pPr lvl="1"/>
            <a:r>
              <a:rPr lang="en-US" altLang="zh-CN" dirty="0"/>
              <a:t>Manual</a:t>
            </a:r>
            <a:r>
              <a:rPr lang="zh-CN" altLang="en-US" dirty="0"/>
              <a:t>，此时</a:t>
            </a:r>
            <a:r>
              <a:rPr lang="en-US" altLang="zh-CN" dirty="0"/>
              <a:t>Adaptive</a:t>
            </a:r>
            <a:r>
              <a:rPr lang="zh-CN" altLang="en-US" dirty="0"/>
              <a:t>忽略这个</a:t>
            </a:r>
            <a:r>
              <a:rPr lang="en-US" altLang="zh-CN" dirty="0"/>
              <a:t>SFC</a:t>
            </a:r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，</a:t>
            </a:r>
            <a:r>
              <a:rPr lang="en-US" altLang="zh-CN" dirty="0"/>
              <a:t>Adaptive</a:t>
            </a:r>
            <a:r>
              <a:rPr lang="zh-CN" altLang="en-US" dirty="0"/>
              <a:t>对这类</a:t>
            </a:r>
            <a:r>
              <a:rPr lang="en-US" altLang="zh-CN" dirty="0"/>
              <a:t>SFC</a:t>
            </a:r>
            <a:r>
              <a:rPr lang="zh-CN" altLang="en-US" dirty="0"/>
              <a:t>实行自动弹性扩缩容和自动故障恢复</a:t>
            </a:r>
          </a:p>
        </p:txBody>
      </p:sp>
    </p:spTree>
    <p:extLst>
      <p:ext uri="{BB962C8B-B14F-4D97-AF65-F5344CB8AC3E}">
        <p14:creationId xmlns:p14="http://schemas.microsoft.com/office/powerpoint/2010/main" val="306598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A1879-E7DF-4A9A-A2C6-06E0A7D2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3854A-B5F8-4AF4-ACC6-33206905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canProtect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sfci</a:t>
            </a:r>
            <a:r>
              <a:rPr lang="en-US" altLang="zh-CN" dirty="0"/>
              <a:t> state to STATE_PROTECTION_MODE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err="1"/>
              <a:t>canRecovery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canProtect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sfci</a:t>
            </a:r>
            <a:r>
              <a:rPr lang="en-US" altLang="zh-CN" dirty="0"/>
              <a:t> state is STATE_PROTECTION_MODE, can’t be protected again!</a:t>
            </a:r>
          </a:p>
          <a:p>
            <a:pPr lvl="2"/>
            <a:r>
              <a:rPr lang="en-US" altLang="zh-CN" dirty="0"/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7459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F8300-7E94-432A-953A-885C15A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2C312-8292-4332-AE22-A7AA76CB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和</a:t>
            </a:r>
            <a:r>
              <a:rPr lang="en-US" altLang="zh-CN" dirty="0"/>
              <a:t>SFCI</a:t>
            </a:r>
            <a:r>
              <a:rPr lang="zh-CN" altLang="en-US" dirty="0"/>
              <a:t>的映射器类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FlowSFCIMapper</a:t>
            </a:r>
            <a:r>
              <a:rPr lang="en-US" altLang="zh-CN" dirty="0"/>
              <a:t>(object)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getSFCIByFlow</a:t>
            </a:r>
            <a:r>
              <a:rPr lang="en-US" altLang="zh-CN" dirty="0"/>
              <a:t>(self, </a:t>
            </a:r>
            <a:r>
              <a:rPr lang="en-US" altLang="zh-CN" dirty="0" err="1"/>
              <a:t>flowIdentifier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#</a:t>
            </a:r>
            <a:r>
              <a:rPr lang="zh-CN" altLang="en-US" dirty="0"/>
              <a:t>根据</a:t>
            </a:r>
            <a:r>
              <a:rPr lang="en-US" altLang="zh-CN" dirty="0"/>
              <a:t>flow</a:t>
            </a:r>
            <a:r>
              <a:rPr lang="zh-CN" altLang="en-US" dirty="0"/>
              <a:t>的标识符，查找其对应的</a:t>
            </a:r>
            <a:r>
              <a:rPr lang="en-US" altLang="zh-CN" dirty="0"/>
              <a:t>SFCI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getFlowBySFCI</a:t>
            </a:r>
            <a:r>
              <a:rPr lang="en-US" altLang="zh-CN" dirty="0"/>
              <a:t>(self, </a:t>
            </a:r>
            <a:r>
              <a:rPr lang="en-US" altLang="zh-CN" dirty="0" err="1"/>
              <a:t>sfciID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# </a:t>
            </a:r>
            <a:r>
              <a:rPr lang="zh-CN" altLang="en-US" dirty="0"/>
              <a:t>根据</a:t>
            </a:r>
            <a:r>
              <a:rPr lang="en-US" altLang="zh-CN" dirty="0" err="1"/>
              <a:t>sfciID</a:t>
            </a:r>
            <a:r>
              <a:rPr lang="zh-CN" altLang="en-US" dirty="0"/>
              <a:t>，查找该</a:t>
            </a:r>
            <a:r>
              <a:rPr lang="en-US" altLang="zh-CN" dirty="0" err="1"/>
              <a:t>sfci</a:t>
            </a:r>
            <a:r>
              <a:rPr lang="zh-CN" altLang="en-US" dirty="0"/>
              <a:t>的所有</a:t>
            </a:r>
            <a:r>
              <a:rPr lang="en-US" altLang="zh-CN" dirty="0"/>
              <a:t>flow identifier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53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15AA-0C0E-4CC1-84B9-12D2900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状态机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BA8800-5FB9-4415-BA25-8A2F6E5FD99A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8F07E-81EF-4B2F-A01A-D898F39844AA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CF211A-820F-491C-84E6-4F8EF30BDD84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B8989C-C5E0-4ABE-9FE3-98476699A311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C647526-0AE2-4E62-943A-83D401CB99E9}"/>
              </a:ext>
            </a:extLst>
          </p:cNvPr>
          <p:cNvSpPr/>
          <p:nvPr/>
        </p:nvSpPr>
        <p:spPr>
          <a:xfrm>
            <a:off x="8262546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STATE_RECOVER_MODE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31E221-6207-4743-8442-3D15FD419066}"/>
              </a:ext>
            </a:extLst>
          </p:cNvPr>
          <p:cNvSpPr/>
          <p:nvPr/>
        </p:nvSpPr>
        <p:spPr>
          <a:xfrm>
            <a:off x="8212667" y="324286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STATE_SCALING_OUT_MODE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89BBB0-73CD-4C61-8141-CF72C4A5B5A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A2D96E-4CA1-4CAD-BB1B-AD659CF1FA7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77D325-DF26-4168-AA5C-DB3B9057AAE3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E4C84A-E310-4474-95B7-BDA2BA11A944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F8190-5671-4875-A4C4-37E51C599685}"/>
              </a:ext>
            </a:extLst>
          </p:cNvPr>
          <p:cNvSpPr txBox="1"/>
          <p:nvPr/>
        </p:nvSpPr>
        <p:spPr>
          <a:xfrm flipH="1">
            <a:off x="5299494" y="4776587"/>
            <a:ext cx="1890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（所有的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9DB291-B593-40A2-AA5B-320873FB569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FBE831B-B202-4633-9B5F-C4400CEEB11E}"/>
              </a:ext>
            </a:extLst>
          </p:cNvPr>
          <p:cNvSpPr/>
          <p:nvPr/>
        </p:nvSpPr>
        <p:spPr>
          <a:xfrm>
            <a:off x="8300292" y="1022492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STATE_SCALING_IN_MODE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5B9942-FA6F-4657-B15C-98C4953EA50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839796" y="3966637"/>
            <a:ext cx="1372871" cy="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FCBA7A-2E66-4945-A7BF-EBA54439401A}"/>
              </a:ext>
            </a:extLst>
          </p:cNvPr>
          <p:cNvCxnSpPr>
            <a:cxnSpLocks/>
            <a:stCxn id="5" idx="7"/>
            <a:endCxn id="26" idx="2"/>
          </p:cNvCxnSpPr>
          <p:nvPr/>
        </p:nvCxnSpPr>
        <p:spPr>
          <a:xfrm flipV="1">
            <a:off x="6625291" y="1754859"/>
            <a:ext cx="1675001" cy="16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A6B255A-96B3-4BD5-ACE7-27BD166A5A69}"/>
              </a:ext>
            </a:extLst>
          </p:cNvPr>
          <p:cNvSpPr txBox="1"/>
          <p:nvPr/>
        </p:nvSpPr>
        <p:spPr>
          <a:xfrm flipH="1">
            <a:off x="7147559" y="357641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3C4D14-9F9D-4D62-995A-4767901183AF}"/>
              </a:ext>
            </a:extLst>
          </p:cNvPr>
          <p:cNvSpPr txBox="1"/>
          <p:nvPr/>
        </p:nvSpPr>
        <p:spPr>
          <a:xfrm flipH="1">
            <a:off x="7427377" y="2101160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1C65FEDD-04E4-40B8-B3A7-0B879A79690E}"/>
              </a:ext>
            </a:extLst>
          </p:cNvPr>
          <p:cNvSpPr/>
          <p:nvPr/>
        </p:nvSpPr>
        <p:spPr>
          <a:xfrm>
            <a:off x="6107429" y="2780387"/>
            <a:ext cx="2925230" cy="893088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8207CE0F-FFA6-4E2F-B12A-4C402E19BEDA}"/>
              </a:ext>
            </a:extLst>
          </p:cNvPr>
          <p:cNvSpPr/>
          <p:nvPr/>
        </p:nvSpPr>
        <p:spPr>
          <a:xfrm rot="19723631">
            <a:off x="5917344" y="2077605"/>
            <a:ext cx="2627643" cy="932912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1723D0-054C-4407-801C-B1FBA0D0BFF7}"/>
              </a:ext>
            </a:extLst>
          </p:cNvPr>
          <p:cNvSpPr txBox="1"/>
          <p:nvPr/>
        </p:nvSpPr>
        <p:spPr>
          <a:xfrm flipH="1">
            <a:off x="7906954" y="2564802"/>
            <a:ext cx="291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  <a:r>
              <a:rPr lang="zh-CN" altLang="en-US" sz="1400" dirty="0"/>
              <a:t>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404555-1D67-4668-B372-99E4634DA898}"/>
              </a:ext>
            </a:extLst>
          </p:cNvPr>
          <p:cNvSpPr txBox="1"/>
          <p:nvPr/>
        </p:nvSpPr>
        <p:spPr>
          <a:xfrm flipH="1">
            <a:off x="6567859" y="769263"/>
            <a:ext cx="1678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B68543-17C1-4B39-8F4E-00A1669DD10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625291" y="4484498"/>
            <a:ext cx="1851760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1FC0ED6-C36F-4B3E-85E3-B77FEB321BB9}"/>
              </a:ext>
            </a:extLst>
          </p:cNvPr>
          <p:cNvSpPr txBox="1"/>
          <p:nvPr/>
        </p:nvSpPr>
        <p:spPr>
          <a:xfrm flipH="1">
            <a:off x="7612364" y="530145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03BC1FC0-3F10-46B8-9F1B-01C0AECAC365}"/>
              </a:ext>
            </a:extLst>
          </p:cNvPr>
          <p:cNvSpPr/>
          <p:nvPr/>
        </p:nvSpPr>
        <p:spPr>
          <a:xfrm rot="1707191">
            <a:off x="6523416" y="4482157"/>
            <a:ext cx="2110948" cy="1025620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CA7299-BF43-4722-B90A-4ABEA5E2DB90}"/>
              </a:ext>
            </a:extLst>
          </p:cNvPr>
          <p:cNvSpPr txBox="1"/>
          <p:nvPr/>
        </p:nvSpPr>
        <p:spPr>
          <a:xfrm flipH="1">
            <a:off x="7037334" y="4283294"/>
            <a:ext cx="3119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（不会失败，最多卡在原状态；首先</a:t>
            </a:r>
            <a:r>
              <a:rPr lang="en-US" altLang="zh-CN" sz="1400" dirty="0"/>
              <a:t>SFCI</a:t>
            </a:r>
            <a:r>
              <a:rPr lang="zh-CN" altLang="en-US" sz="1400" dirty="0"/>
              <a:t>状态被指定为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INACTIVE</a:t>
            </a:r>
            <a:r>
              <a:rPr lang="zh-CN" altLang="en-US" sz="1400" dirty="0"/>
              <a:t>，然后判断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的状态是否恢复到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ACTIVE</a:t>
            </a:r>
            <a:r>
              <a:rPr lang="zh-CN" altLang="en-US" sz="1400" dirty="0"/>
              <a:t>）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70511A-6A46-4EAA-A489-A3755950C1B8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162BDC4-8AF0-44DB-9274-558A1F554B51}"/>
              </a:ext>
            </a:extLst>
          </p:cNvPr>
          <p:cNvCxnSpPr>
            <a:cxnSpLocks/>
            <a:stCxn id="5" idx="3"/>
            <a:endCxn id="59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289C22E-A7EB-4C25-9537-49E254E4BD53}"/>
              </a:ext>
            </a:extLst>
          </p:cNvPr>
          <p:cNvSpPr txBox="1"/>
          <p:nvPr/>
        </p:nvSpPr>
        <p:spPr>
          <a:xfrm flipH="1">
            <a:off x="3810624" y="506297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F965C24-520D-4B7F-8763-4A3CAA8C552B}"/>
              </a:ext>
            </a:extLst>
          </p:cNvPr>
          <p:cNvSpPr txBox="1"/>
          <p:nvPr/>
        </p:nvSpPr>
        <p:spPr>
          <a:xfrm flipH="1">
            <a:off x="3960274" y="2505707"/>
            <a:ext cx="235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8E4A990-5709-4899-825F-84FCFD950EFB}"/>
              </a:ext>
            </a:extLst>
          </p:cNvPr>
          <p:cNvCxnSpPr>
            <a:cxnSpLocks/>
            <a:stCxn id="59" idx="6"/>
            <a:endCxn id="7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F76D0BD-A77C-45F1-B1F6-F56CE46B7533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重新删除成功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6B383E0-04B7-4DE1-BA03-FEB265E7FD9D}"/>
              </a:ext>
            </a:extLst>
          </p:cNvPr>
          <p:cNvCxnSpPr/>
          <p:nvPr/>
        </p:nvCxnSpPr>
        <p:spPr>
          <a:xfrm>
            <a:off x="4088124" y="3966636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4B9C54B-40D8-4903-B4FE-448FA9C275DB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865142" y="2342094"/>
            <a:ext cx="1724426" cy="110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DC008005-D7B7-458B-9E6A-DD876EC5149A}"/>
              </a:ext>
            </a:extLst>
          </p:cNvPr>
          <p:cNvSpPr/>
          <p:nvPr/>
        </p:nvSpPr>
        <p:spPr>
          <a:xfrm rot="19723631">
            <a:off x="2355315" y="1881751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25BF0339-FA38-4C79-9039-61ACD8859685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1F38A4D-A34A-4CF7-B0AA-68910651C1B2}"/>
              </a:ext>
            </a:extLst>
          </p:cNvPr>
          <p:cNvSpPr txBox="1"/>
          <p:nvPr/>
        </p:nvSpPr>
        <p:spPr>
          <a:xfrm flipH="1">
            <a:off x="902112" y="1848803"/>
            <a:ext cx="235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645616C-8A23-4E56-9764-35A7A8CC4C6F}"/>
              </a:ext>
            </a:extLst>
          </p:cNvPr>
          <p:cNvSpPr txBox="1"/>
          <p:nvPr/>
        </p:nvSpPr>
        <p:spPr>
          <a:xfrm>
            <a:off x="3981879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F0064A-B6C3-4DA9-8EBA-49D3E4653BD4}"/>
              </a:ext>
            </a:extLst>
          </p:cNvPr>
          <p:cNvSpPr txBox="1"/>
          <p:nvPr/>
        </p:nvSpPr>
        <p:spPr>
          <a:xfrm>
            <a:off x="1302349" y="5900657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C9C6924-77ED-4B6E-84FE-E22DDFEBB432}"/>
              </a:ext>
            </a:extLst>
          </p:cNvPr>
          <p:cNvSpPr/>
          <p:nvPr/>
        </p:nvSpPr>
        <p:spPr>
          <a:xfrm>
            <a:off x="4567127" y="32859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CF4ADD8-41C3-4780-B925-A0D779078FF8}"/>
              </a:ext>
            </a:extLst>
          </p:cNvPr>
          <p:cNvCxnSpPr>
            <a:cxnSpLocks/>
            <a:stCxn id="5" idx="0"/>
            <a:endCxn id="41" idx="4"/>
          </p:cNvCxnSpPr>
          <p:nvPr/>
        </p:nvCxnSpPr>
        <p:spPr>
          <a:xfrm flipH="1" flipV="1">
            <a:off x="5299494" y="1793331"/>
            <a:ext cx="807936" cy="144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C6F3630-6E22-43B3-9EFB-D51EF89F338F}"/>
              </a:ext>
            </a:extLst>
          </p:cNvPr>
          <p:cNvSpPr txBox="1"/>
          <p:nvPr/>
        </p:nvSpPr>
        <p:spPr>
          <a:xfrm>
            <a:off x="4916389" y="19147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收到指令转换模式</a:t>
            </a:r>
          </a:p>
        </p:txBody>
      </p:sp>
      <p:sp>
        <p:nvSpPr>
          <p:cNvPr id="47" name="弧形 46">
            <a:extLst>
              <a:ext uri="{FF2B5EF4-FFF2-40B4-BE49-F238E27FC236}">
                <a16:creationId xmlns:a16="http://schemas.microsoft.com/office/drawing/2014/main" id="{E344838A-C205-4A81-8136-1D652439D8A1}"/>
              </a:ext>
            </a:extLst>
          </p:cNvPr>
          <p:cNvSpPr/>
          <p:nvPr/>
        </p:nvSpPr>
        <p:spPr>
          <a:xfrm rot="14601289">
            <a:off x="4834517" y="2186120"/>
            <a:ext cx="1679157" cy="630671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15AA-0C0E-4CC1-84B9-12D2900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SFCI</a:t>
            </a:r>
            <a:r>
              <a:rPr lang="zh-CN" altLang="en-US" dirty="0"/>
              <a:t>状态机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8F07E-81EF-4B2F-A01A-D898F39844AA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CF211A-820F-491C-84E6-4F8EF30BDD84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B8989C-C5E0-4ABE-9FE3-98476699A311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89BBB0-73CD-4C61-8141-CF72C4A5B5AE}"/>
              </a:ext>
            </a:extLst>
          </p:cNvPr>
          <p:cNvCxnSpPr>
            <a:cxnSpLocks/>
            <a:stCxn id="54" idx="6"/>
            <a:endCxn id="5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A2D96E-4CA1-4CAD-BB1B-AD659CF1FA7A}"/>
              </a:ext>
            </a:extLst>
          </p:cNvPr>
          <p:cNvCxnSpPr>
            <a:cxnSpLocks/>
            <a:stCxn id="54" idx="0"/>
            <a:endCxn id="6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FE4C84A-E310-4474-95B7-BDA2BA11A944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</a:t>
            </a:r>
            <a:r>
              <a:rPr lang="zh-CN" altLang="en-US" sz="1400" dirty="0"/>
              <a:t>成功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F8190-5671-4875-A4C4-37E51C599685}"/>
              </a:ext>
            </a:extLst>
          </p:cNvPr>
          <p:cNvSpPr txBox="1"/>
          <p:nvPr/>
        </p:nvSpPr>
        <p:spPr>
          <a:xfrm flipH="1">
            <a:off x="5509554" y="5061058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9DB291-B593-40A2-AA5B-320873FB569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4970511A-6A46-4EAA-A489-A3755950C1B8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162BDC4-8AF0-44DB-9274-558A1F554B51}"/>
              </a:ext>
            </a:extLst>
          </p:cNvPr>
          <p:cNvCxnSpPr>
            <a:cxnSpLocks/>
            <a:stCxn id="5" idx="3"/>
            <a:endCxn id="59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CC9A367-58C1-4579-A414-84F1FE67ACB0}"/>
              </a:ext>
            </a:extLst>
          </p:cNvPr>
          <p:cNvSpPr txBox="1"/>
          <p:nvPr/>
        </p:nvSpPr>
        <p:spPr>
          <a:xfrm flipH="1">
            <a:off x="4260251" y="2352121"/>
            <a:ext cx="204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D4887A-0728-4DB3-A308-60C70ABFC813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074170-A4BE-418F-B322-46E6E9C5BA66}"/>
              </a:ext>
            </a:extLst>
          </p:cNvPr>
          <p:cNvCxnSpPr>
            <a:cxnSpLocks/>
            <a:stCxn id="59" idx="6"/>
            <a:endCxn id="7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2AD910-4747-4FD0-AFA6-C7C3484266B6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89DD68-E8EA-415C-8BE4-8088B8EE36F9}"/>
              </a:ext>
            </a:extLst>
          </p:cNvPr>
          <p:cNvSpPr txBox="1"/>
          <p:nvPr/>
        </p:nvSpPr>
        <p:spPr>
          <a:xfrm flipH="1">
            <a:off x="3484801" y="527047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1B663D6-8C77-4A4D-B43F-BC23EB93243E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6E75F04-E162-4218-B980-675EB3711A23}"/>
              </a:ext>
            </a:extLst>
          </p:cNvPr>
          <p:cNvSpPr/>
          <p:nvPr/>
        </p:nvSpPr>
        <p:spPr>
          <a:xfrm>
            <a:off x="2625195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  <a:endParaRPr lang="en-US" altLang="zh-CN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F914A12-A58F-465B-B097-C272BC92B1C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865142" y="2342094"/>
            <a:ext cx="1724426" cy="110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弧形 60">
            <a:extLst>
              <a:ext uri="{FF2B5EF4-FFF2-40B4-BE49-F238E27FC236}">
                <a16:creationId xmlns:a16="http://schemas.microsoft.com/office/drawing/2014/main" id="{39B0A8EC-088A-471F-B5AB-C26E267AF3B1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7EBDD76-AA10-4EAD-A672-F72D4111EBA3}"/>
              </a:ext>
            </a:extLst>
          </p:cNvPr>
          <p:cNvSpPr txBox="1"/>
          <p:nvPr/>
        </p:nvSpPr>
        <p:spPr>
          <a:xfrm>
            <a:off x="1512782" y="5957302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760008CE-F3EC-47AA-AB6D-80CE3DC7430A}"/>
              </a:ext>
            </a:extLst>
          </p:cNvPr>
          <p:cNvSpPr/>
          <p:nvPr/>
        </p:nvSpPr>
        <p:spPr>
          <a:xfrm rot="19723631">
            <a:off x="2355315" y="1881751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3040C0-19AE-4BB6-8FE5-C5BB4CC14F97}"/>
              </a:ext>
            </a:extLst>
          </p:cNvPr>
          <p:cNvSpPr txBox="1"/>
          <p:nvPr/>
        </p:nvSpPr>
        <p:spPr>
          <a:xfrm flipH="1">
            <a:off x="387984" y="1682518"/>
            <a:ext cx="275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9C6BB99-6E5D-4018-B858-0870EAA0346B}"/>
              </a:ext>
            </a:extLst>
          </p:cNvPr>
          <p:cNvSpPr/>
          <p:nvPr/>
        </p:nvSpPr>
        <p:spPr>
          <a:xfrm>
            <a:off x="8211607" y="3234269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4A5BB5B-D40D-4DC8-84E1-DED987A1EAA5}"/>
              </a:ext>
            </a:extLst>
          </p:cNvPr>
          <p:cNvCxnSpPr>
            <a:cxnSpLocks/>
            <a:stCxn id="5" idx="6"/>
            <a:endCxn id="73" idx="2"/>
          </p:cNvCxnSpPr>
          <p:nvPr/>
        </p:nvCxnSpPr>
        <p:spPr>
          <a:xfrm flipV="1">
            <a:off x="6839796" y="3966636"/>
            <a:ext cx="1371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B4785A3-3AA8-4BF8-AD04-DD2537554B49}"/>
              </a:ext>
            </a:extLst>
          </p:cNvPr>
          <p:cNvSpPr txBox="1"/>
          <p:nvPr/>
        </p:nvSpPr>
        <p:spPr>
          <a:xfrm flipH="1">
            <a:off x="6839796" y="35765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检测到</a:t>
            </a:r>
            <a:r>
              <a:rPr lang="en-US" altLang="zh-CN" sz="1400" dirty="0"/>
              <a:t>SFCI</a:t>
            </a:r>
            <a:r>
              <a:rPr lang="zh-CN" altLang="en-US" sz="1400" dirty="0"/>
              <a:t>故障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5768A60-9A02-4A81-AB1A-122EFD48E9EA}"/>
              </a:ext>
            </a:extLst>
          </p:cNvPr>
          <p:cNvCxnSpPr>
            <a:cxnSpLocks/>
            <a:stCxn id="7" idx="1"/>
            <a:endCxn id="55" idx="5"/>
          </p:cNvCxnSpPr>
          <p:nvPr/>
        </p:nvCxnSpPr>
        <p:spPr>
          <a:xfrm flipH="1" flipV="1">
            <a:off x="3875423" y="4484498"/>
            <a:ext cx="1714145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A9F1BA2-3E3A-4040-981A-1D38DEE2B4B4}"/>
              </a:ext>
            </a:extLst>
          </p:cNvPr>
          <p:cNvSpPr txBox="1"/>
          <p:nvPr/>
        </p:nvSpPr>
        <p:spPr>
          <a:xfrm flipH="1">
            <a:off x="3661434" y="4300152"/>
            <a:ext cx="172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:;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D3937A4-13A9-4CF4-B28E-33FF07299CF3}"/>
              </a:ext>
            </a:extLst>
          </p:cNvPr>
          <p:cNvCxnSpPr>
            <a:cxnSpLocks/>
            <a:stCxn id="73" idx="3"/>
            <a:endCxn id="7" idx="7"/>
          </p:cNvCxnSpPr>
          <p:nvPr/>
        </p:nvCxnSpPr>
        <p:spPr>
          <a:xfrm flipH="1">
            <a:off x="6625291" y="4484497"/>
            <a:ext cx="1800821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841DC99-480B-41B0-B9A2-A2F8B04FE087}"/>
              </a:ext>
            </a:extLst>
          </p:cNvPr>
          <p:cNvSpPr txBox="1"/>
          <p:nvPr/>
        </p:nvSpPr>
        <p:spPr>
          <a:xfrm flipH="1">
            <a:off x="5803557" y="531484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E9E619F-50C1-4554-9175-DD7AED7D5890}"/>
              </a:ext>
            </a:extLst>
          </p:cNvPr>
          <p:cNvCxnSpPr>
            <a:cxnSpLocks/>
            <a:stCxn id="73" idx="3"/>
            <a:endCxn id="59" idx="7"/>
          </p:cNvCxnSpPr>
          <p:nvPr/>
        </p:nvCxnSpPr>
        <p:spPr>
          <a:xfrm flipH="1">
            <a:off x="3935417" y="4484497"/>
            <a:ext cx="4490695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004BE6C-3A71-46FC-AAA2-5ACF04A5ABB5}"/>
              </a:ext>
            </a:extLst>
          </p:cNvPr>
          <p:cNvSpPr txBox="1"/>
          <p:nvPr/>
        </p:nvSpPr>
        <p:spPr>
          <a:xfrm flipH="1">
            <a:off x="6737510" y="445603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</p:spTree>
    <p:extLst>
      <p:ext uri="{BB962C8B-B14F-4D97-AF65-F5344CB8AC3E}">
        <p14:creationId xmlns:p14="http://schemas.microsoft.com/office/powerpoint/2010/main" val="12493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772</Words>
  <Application>Microsoft Office PowerPoint</Application>
  <PresentationFormat>宽屏</PresentationFormat>
  <Paragraphs>127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Adaptive System Design</vt:lpstr>
      <vt:lpstr>Requirements</vt:lpstr>
      <vt:lpstr>Requirements</vt:lpstr>
      <vt:lpstr>SAM Design – Adaptive</vt:lpstr>
      <vt:lpstr>Mode</vt:lpstr>
      <vt:lpstr>代码细节</vt:lpstr>
      <vt:lpstr>代码细节</vt:lpstr>
      <vt:lpstr>SFC状态机</vt:lpstr>
      <vt:lpstr>SFCI状态机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System Design</dc:title>
  <dc:creator>Chen Mike</dc:creator>
  <cp:lastModifiedBy>Chen Mike</cp:lastModifiedBy>
  <cp:revision>197</cp:revision>
  <dcterms:created xsi:type="dcterms:W3CDTF">2020-07-17T08:23:39Z</dcterms:created>
  <dcterms:modified xsi:type="dcterms:W3CDTF">2022-07-26T16:10:07Z</dcterms:modified>
</cp:coreProperties>
</file>