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60" r:id="rId4"/>
    <p:sldId id="261" r:id="rId5"/>
    <p:sldId id="262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9" autoAdjust="0"/>
  </p:normalViewPr>
  <p:slideViewPr>
    <p:cSldViewPr snapToGrid="0">
      <p:cViewPr varScale="1">
        <p:scale>
          <a:sx n="68" d="100"/>
          <a:sy n="68" d="100"/>
        </p:scale>
        <p:origin x="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47FB-F2C1-48D6-AE82-E7B0FCA59C5B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2A8BD-81E3-43A2-8A1E-4FCD71FC1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optional</a:t>
            </a:r>
            <a:r>
              <a:rPr lang="zh-CN" altLang="en-US" dirty="0"/>
              <a:t>）可以不做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2A8BD-81E3-43A2-8A1E-4FCD71FC11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F842-7B3A-4D65-A56E-1AFBAFC2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9CBB3-1179-481A-A290-6DA28AA7F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11AEF-CAC8-4837-B149-8249F075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35E11-DCDB-4472-9357-F831780B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E7E4F-D520-423B-8296-BB2F58D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EA20-D518-45B3-BE55-C626F7D0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95051-7C78-4C18-ABE7-70A8ABA0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9AF1C-E613-4A82-9745-31DE19A3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B4B45-4677-4197-A8F1-49027655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718B8-82AC-4612-85D8-6457D3B7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9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5B1FC-E6B5-46BC-96BD-2F41F968A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BAD5C-8669-4C27-96E4-FE5B1AD81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844EE-A9D9-4D8A-A2D3-08E37B6A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7E9E8-B681-4676-B6E6-1EBB5463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7D67A-DBB8-4AF3-B221-88113565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6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E93B-B94E-4849-9FE6-B0FB046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22DEC-5CDC-45AE-B66C-B406344F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7766B-2703-4E7B-98E2-211C6905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EBA5F-9577-48D1-8953-218A904F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C21F8-B263-4BC5-85C7-AE661B9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4B12-3A59-4893-8BB5-01C095B3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DAA82-78D8-4769-9C13-ACAC66E1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F008-BC2E-4AE3-8295-5EA99601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22D36-A0AA-4C7B-AB1E-3BD92814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6951C-F5F8-4902-AC70-6098D6A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4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7E42-6A58-436E-BB22-011AE33E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5D24D-F783-439B-9025-502757E3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797D8-1FB6-43BA-8130-BA7D2BF4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6FE09-F556-499E-AA99-E7D818B9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7BED4-283F-48A6-B9F6-9A8D30CE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9E8-4028-4036-BDBF-9F1359A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B3EE7-FBA9-450F-8B58-3E66EF8A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A2586-22F7-4FE0-BF8F-6E3EC385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9F3CE-F385-496D-90CD-0E86563AA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E59FE-0AB7-4EA7-92D9-B3CCF246F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654AC-A1EC-4445-85C1-052D99AA2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08AFF-5BC1-4CF9-84C5-CC0D7167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736AE-4295-4A86-AADF-25BCC602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D514EF-E7A0-4C88-926A-4D7C8557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158B-F133-4C9A-832F-18CDD3BF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04BA9D-11A7-4221-A758-DA578339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A2492-BAE9-49B6-BA93-A5B23DC2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E3FB7-D479-4AD5-9905-88BE5CAB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0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1B061D-7754-465F-8370-4D9F33F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14D00-B1B3-47D9-AF0C-5C02812E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C0F69-A76A-42AA-B2C4-C1466C64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6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7CA6C-BEB5-4E93-9DDA-C66ABEC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65AAA-2EEF-472E-AE07-41CA7A0A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EB695-3347-4C76-A382-41875CFC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90823-8103-4079-8DFB-9122DE5B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B3654-6B1B-4A05-A0D7-0DEAC121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53120-6AFF-4072-A4C9-A0B5122C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86563-9E7B-4BB4-9FC1-E3C95271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F08EA-12A6-45C5-AE08-DEA2220FC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EBE92-A2B2-4690-89DC-B6F5EEDBF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D233A-D303-486E-876A-999F83C0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ABEE4-E9A0-4E36-A4E4-FAB0D577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8C353-847C-47AA-A1F4-F9E6655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4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1F02F-EB94-4A8B-8D71-D92DB1C6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A543D-896E-4D22-A1BA-BC766901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AE575-AA90-4C54-A5B7-2926B4EF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01D3-436C-43C0-813F-FF95D82683C8}" type="datetimeFigureOut">
              <a:rPr lang="zh-CN" altLang="en-US" smtClean="0"/>
              <a:t>2021/10/07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B065E-44C5-4CDE-AC16-AE61D2BB6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2A631-7FFB-4017-A867-A8D2E51F4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BC561-AEEC-49C0-8EFD-12AE75F4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D94AF-C681-43B3-B27E-9EA8C0D43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0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EE572-0C02-43FB-89AF-3AE00D12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Center Network</a:t>
            </a:r>
            <a:endParaRPr lang="zh-CN" altLang="en-US"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EA058E86-CE45-4133-9979-3BF201340CE6}"/>
              </a:ext>
            </a:extLst>
          </p:cNvPr>
          <p:cNvSpPr/>
          <p:nvPr/>
        </p:nvSpPr>
        <p:spPr>
          <a:xfrm>
            <a:off x="4382928" y="4085056"/>
            <a:ext cx="1408774" cy="110276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3">
            <a:extLst>
              <a:ext uri="{FF2B5EF4-FFF2-40B4-BE49-F238E27FC236}">
                <a16:creationId xmlns:a16="http://schemas.microsoft.com/office/drawing/2014/main" id="{9899A669-3F5A-488A-AF32-AEF574D4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83" y="4157171"/>
            <a:ext cx="431497" cy="377481"/>
          </a:xfrm>
          <a:prstGeom prst="rect">
            <a:avLst/>
          </a:prstGeom>
        </p:spPr>
      </p:pic>
      <p:pic>
        <p:nvPicPr>
          <p:cNvPr id="9" name="Picture 94">
            <a:extLst>
              <a:ext uri="{FF2B5EF4-FFF2-40B4-BE49-F238E27FC236}">
                <a16:creationId xmlns:a16="http://schemas.microsoft.com/office/drawing/2014/main" id="{074B7178-D555-43C8-BE90-2E39A423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99" y="4157170"/>
            <a:ext cx="431497" cy="377481"/>
          </a:xfrm>
          <a:prstGeom prst="rect">
            <a:avLst/>
          </a:prstGeom>
        </p:spPr>
      </p:pic>
      <p:pic>
        <p:nvPicPr>
          <p:cNvPr id="10" name="Picture 96">
            <a:extLst>
              <a:ext uri="{FF2B5EF4-FFF2-40B4-BE49-F238E27FC236}">
                <a16:creationId xmlns:a16="http://schemas.microsoft.com/office/drawing/2014/main" id="{B7120FF6-34AD-4575-8C31-1A34ACE7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83" y="4716111"/>
            <a:ext cx="431497" cy="377481"/>
          </a:xfrm>
          <a:prstGeom prst="rect">
            <a:avLst/>
          </a:prstGeom>
        </p:spPr>
      </p:pic>
      <p:pic>
        <p:nvPicPr>
          <p:cNvPr id="11" name="Picture 97">
            <a:extLst>
              <a:ext uri="{FF2B5EF4-FFF2-40B4-BE49-F238E27FC236}">
                <a16:creationId xmlns:a16="http://schemas.microsoft.com/office/drawing/2014/main" id="{D7811839-D6B3-4E46-9097-D943F624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99" y="4716110"/>
            <a:ext cx="431497" cy="377481"/>
          </a:xfrm>
          <a:prstGeom prst="rect">
            <a:avLst/>
          </a:prstGeom>
        </p:spPr>
      </p:pic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D5F73A8D-24EF-4D0D-A244-27946AB038C5}"/>
              </a:ext>
            </a:extLst>
          </p:cNvPr>
          <p:cNvCxnSpPr>
            <a:cxnSpLocks/>
          </p:cNvCxnSpPr>
          <p:nvPr/>
        </p:nvCxnSpPr>
        <p:spPr>
          <a:xfrm>
            <a:off x="4682789" y="5077970"/>
            <a:ext cx="0" cy="33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50C14F50-0316-463C-A760-CBE0C24A2096}"/>
              </a:ext>
            </a:extLst>
          </p:cNvPr>
          <p:cNvCxnSpPr>
            <a:cxnSpLocks/>
          </p:cNvCxnSpPr>
          <p:nvPr/>
        </p:nvCxnSpPr>
        <p:spPr>
          <a:xfrm flipH="1">
            <a:off x="5375817" y="5093591"/>
            <a:ext cx="6114" cy="33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0">
            <a:extLst>
              <a:ext uri="{FF2B5EF4-FFF2-40B4-BE49-F238E27FC236}">
                <a16:creationId xmlns:a16="http://schemas.microsoft.com/office/drawing/2014/main" id="{5D8C1C8A-8FE8-4843-B3F8-6C9B69A6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92" y="5424836"/>
            <a:ext cx="355283" cy="486185"/>
          </a:xfrm>
          <a:prstGeom prst="rect">
            <a:avLst/>
          </a:prstGeom>
        </p:spPr>
      </p:pic>
      <p:pic>
        <p:nvPicPr>
          <p:cNvPr id="15" name="Picture 131">
            <a:extLst>
              <a:ext uri="{FF2B5EF4-FFF2-40B4-BE49-F238E27FC236}">
                <a16:creationId xmlns:a16="http://schemas.microsoft.com/office/drawing/2014/main" id="{C2059E4C-9066-44B0-B28E-41F08CFD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76" y="5410877"/>
            <a:ext cx="411404" cy="486185"/>
          </a:xfrm>
          <a:prstGeom prst="rect">
            <a:avLst/>
          </a:prstGeom>
        </p:spPr>
      </p:pic>
      <p:cxnSp>
        <p:nvCxnSpPr>
          <p:cNvPr id="16" name="Straight Connector 111">
            <a:extLst>
              <a:ext uri="{FF2B5EF4-FFF2-40B4-BE49-F238E27FC236}">
                <a16:creationId xmlns:a16="http://schemas.microsoft.com/office/drawing/2014/main" id="{051C94F9-CFC8-4F5D-809A-2616614B3FD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759732" y="4534652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13">
            <a:extLst>
              <a:ext uri="{FF2B5EF4-FFF2-40B4-BE49-F238E27FC236}">
                <a16:creationId xmlns:a16="http://schemas.microsoft.com/office/drawing/2014/main" id="{B2383000-593E-4827-9D6B-18024A3695F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444748" y="4534651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23">
            <a:extLst>
              <a:ext uri="{FF2B5EF4-FFF2-40B4-BE49-F238E27FC236}">
                <a16:creationId xmlns:a16="http://schemas.microsoft.com/office/drawing/2014/main" id="{3B28A97C-703A-4E13-9827-86363D0F643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975480" y="4345912"/>
            <a:ext cx="253519" cy="55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25">
            <a:extLst>
              <a:ext uri="{FF2B5EF4-FFF2-40B4-BE49-F238E27FC236}">
                <a16:creationId xmlns:a16="http://schemas.microsoft.com/office/drawing/2014/main" id="{1650E355-6745-4621-80BB-F80A8E06B6B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4975480" y="4345911"/>
            <a:ext cx="253519" cy="55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205">
            <a:extLst>
              <a:ext uri="{FF2B5EF4-FFF2-40B4-BE49-F238E27FC236}">
                <a16:creationId xmlns:a16="http://schemas.microsoft.com/office/drawing/2014/main" id="{7FB326C4-517D-418A-96EC-8009A2487B25}"/>
              </a:ext>
            </a:extLst>
          </p:cNvPr>
          <p:cNvSpPr/>
          <p:nvPr/>
        </p:nvSpPr>
        <p:spPr>
          <a:xfrm>
            <a:off x="6284896" y="4071519"/>
            <a:ext cx="1408774" cy="110276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6">
            <a:extLst>
              <a:ext uri="{FF2B5EF4-FFF2-40B4-BE49-F238E27FC236}">
                <a16:creationId xmlns:a16="http://schemas.microsoft.com/office/drawing/2014/main" id="{9AF012B7-E7D7-4485-8BFA-EAA86C68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51" y="4143634"/>
            <a:ext cx="431497" cy="377481"/>
          </a:xfrm>
          <a:prstGeom prst="rect">
            <a:avLst/>
          </a:prstGeom>
        </p:spPr>
      </p:pic>
      <p:pic>
        <p:nvPicPr>
          <p:cNvPr id="22" name="Picture 207">
            <a:extLst>
              <a:ext uri="{FF2B5EF4-FFF2-40B4-BE49-F238E27FC236}">
                <a16:creationId xmlns:a16="http://schemas.microsoft.com/office/drawing/2014/main" id="{A1DE13F1-8B80-4344-928D-C59619C5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7" y="4143633"/>
            <a:ext cx="431497" cy="377481"/>
          </a:xfrm>
          <a:prstGeom prst="rect">
            <a:avLst/>
          </a:prstGeom>
        </p:spPr>
      </p:pic>
      <p:pic>
        <p:nvPicPr>
          <p:cNvPr id="23" name="Picture 208">
            <a:extLst>
              <a:ext uri="{FF2B5EF4-FFF2-40B4-BE49-F238E27FC236}">
                <a16:creationId xmlns:a16="http://schemas.microsoft.com/office/drawing/2014/main" id="{64655B93-4461-481F-894F-F40C6F88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51" y="4702574"/>
            <a:ext cx="431497" cy="377481"/>
          </a:xfrm>
          <a:prstGeom prst="rect">
            <a:avLst/>
          </a:prstGeom>
        </p:spPr>
      </p:pic>
      <p:pic>
        <p:nvPicPr>
          <p:cNvPr id="24" name="Picture 209">
            <a:extLst>
              <a:ext uri="{FF2B5EF4-FFF2-40B4-BE49-F238E27FC236}">
                <a16:creationId xmlns:a16="http://schemas.microsoft.com/office/drawing/2014/main" id="{17A1B680-39A4-4B71-ACCB-12171B02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7" y="4702573"/>
            <a:ext cx="431497" cy="377481"/>
          </a:xfrm>
          <a:prstGeom prst="rect">
            <a:avLst/>
          </a:prstGeom>
        </p:spPr>
      </p:pic>
      <p:cxnSp>
        <p:nvCxnSpPr>
          <p:cNvPr id="25" name="Straight Connector 211">
            <a:extLst>
              <a:ext uri="{FF2B5EF4-FFF2-40B4-BE49-F238E27FC236}">
                <a16:creationId xmlns:a16="http://schemas.microsoft.com/office/drawing/2014/main" id="{C5B38DF2-BD35-42C7-AECE-A039F5E832E2}"/>
              </a:ext>
            </a:extLst>
          </p:cNvPr>
          <p:cNvCxnSpPr>
            <a:cxnSpLocks/>
            <a:stCxn id="23" idx="2"/>
            <a:endCxn id="53" idx="0"/>
          </p:cNvCxnSpPr>
          <p:nvPr/>
        </p:nvCxnSpPr>
        <p:spPr>
          <a:xfrm flipH="1">
            <a:off x="6659564" y="5080055"/>
            <a:ext cx="2136" cy="410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12">
            <a:extLst>
              <a:ext uri="{FF2B5EF4-FFF2-40B4-BE49-F238E27FC236}">
                <a16:creationId xmlns:a16="http://schemas.microsoft.com/office/drawing/2014/main" id="{E54A6A95-835B-401B-BE4D-D265878C2C8A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 flipH="1">
            <a:off x="7344517" y="5080054"/>
            <a:ext cx="2199" cy="399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18">
            <a:extLst>
              <a:ext uri="{FF2B5EF4-FFF2-40B4-BE49-F238E27FC236}">
                <a16:creationId xmlns:a16="http://schemas.microsoft.com/office/drawing/2014/main" id="{9FE29F83-5051-4B6B-A09E-D5DBFFF823F6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661700" y="4521115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19">
            <a:extLst>
              <a:ext uri="{FF2B5EF4-FFF2-40B4-BE49-F238E27FC236}">
                <a16:creationId xmlns:a16="http://schemas.microsoft.com/office/drawing/2014/main" id="{6B08538A-FCE6-4637-92E8-559C025E9968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7346716" y="4521114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20">
            <a:extLst>
              <a:ext uri="{FF2B5EF4-FFF2-40B4-BE49-F238E27FC236}">
                <a16:creationId xmlns:a16="http://schemas.microsoft.com/office/drawing/2014/main" id="{D1AEA6AE-A7A8-42F9-BC0D-0608CF5EEB38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6877448" y="4332375"/>
            <a:ext cx="253519" cy="55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21">
            <a:extLst>
              <a:ext uri="{FF2B5EF4-FFF2-40B4-BE49-F238E27FC236}">
                <a16:creationId xmlns:a16="http://schemas.microsoft.com/office/drawing/2014/main" id="{8CED9975-B76C-4B89-9F3A-087AF446C370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6877448" y="4332374"/>
            <a:ext cx="253519" cy="55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240">
            <a:extLst>
              <a:ext uri="{FF2B5EF4-FFF2-40B4-BE49-F238E27FC236}">
                <a16:creationId xmlns:a16="http://schemas.microsoft.com/office/drawing/2014/main" id="{538737A6-D144-40B9-BC15-924FAF21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30" y="2912733"/>
            <a:ext cx="431497" cy="377481"/>
          </a:xfrm>
          <a:prstGeom prst="rect">
            <a:avLst/>
          </a:prstGeom>
        </p:spPr>
      </p:pic>
      <p:pic>
        <p:nvPicPr>
          <p:cNvPr id="32" name="Picture 241">
            <a:extLst>
              <a:ext uri="{FF2B5EF4-FFF2-40B4-BE49-F238E27FC236}">
                <a16:creationId xmlns:a16="http://schemas.microsoft.com/office/drawing/2014/main" id="{CD290F78-A621-40A3-90B3-E139552D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40" y="2884608"/>
            <a:ext cx="431497" cy="377481"/>
          </a:xfrm>
          <a:prstGeom prst="rect">
            <a:avLst/>
          </a:prstGeom>
        </p:spPr>
      </p:pic>
      <p:cxnSp>
        <p:nvCxnSpPr>
          <p:cNvPr id="33" name="Straight Connector 141">
            <a:extLst>
              <a:ext uri="{FF2B5EF4-FFF2-40B4-BE49-F238E27FC236}">
                <a16:creationId xmlns:a16="http://schemas.microsoft.com/office/drawing/2014/main" id="{8B6E08DC-D42E-4926-BBB7-F6C4C898B385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V="1">
            <a:off x="4759732" y="3290214"/>
            <a:ext cx="711447" cy="866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143">
            <a:extLst>
              <a:ext uri="{FF2B5EF4-FFF2-40B4-BE49-F238E27FC236}">
                <a16:creationId xmlns:a16="http://schemas.microsoft.com/office/drawing/2014/main" id="{142F64DA-4ADC-4299-BDEE-4A233BC5904B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V="1">
            <a:off x="5444748" y="3262089"/>
            <a:ext cx="1171841" cy="89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19">
            <a:extLst>
              <a:ext uri="{FF2B5EF4-FFF2-40B4-BE49-F238E27FC236}">
                <a16:creationId xmlns:a16="http://schemas.microsoft.com/office/drawing/2014/main" id="{58C7F492-8D62-4D51-AE37-93554D85F40B}"/>
              </a:ext>
            </a:extLst>
          </p:cNvPr>
          <p:cNvCxnSpPr>
            <a:stCxn id="31" idx="2"/>
            <a:endCxn id="21" idx="0"/>
          </p:cNvCxnSpPr>
          <p:nvPr/>
        </p:nvCxnSpPr>
        <p:spPr>
          <a:xfrm>
            <a:off x="5471179" y="3290214"/>
            <a:ext cx="1190521" cy="85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25">
            <a:extLst>
              <a:ext uri="{FF2B5EF4-FFF2-40B4-BE49-F238E27FC236}">
                <a16:creationId xmlns:a16="http://schemas.microsoft.com/office/drawing/2014/main" id="{E2D02142-46C0-4953-BC82-ECD2087FA644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616589" y="3262089"/>
            <a:ext cx="730127" cy="881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1CE5A0C-7CA6-4691-8032-C5CBA783C9E0}"/>
              </a:ext>
            </a:extLst>
          </p:cNvPr>
          <p:cNvSpPr txBox="1"/>
          <p:nvPr/>
        </p:nvSpPr>
        <p:spPr>
          <a:xfrm>
            <a:off x="6060586" y="238339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DCN</a:t>
            </a:r>
            <a:r>
              <a:rPr lang="zh-CN" altLang="en-US" dirty="0"/>
              <a:t>网关</a:t>
            </a:r>
          </a:p>
        </p:txBody>
      </p:sp>
      <p:cxnSp>
        <p:nvCxnSpPr>
          <p:cNvPr id="44" name="Straight Connector 325">
            <a:extLst>
              <a:ext uri="{FF2B5EF4-FFF2-40B4-BE49-F238E27FC236}">
                <a16:creationId xmlns:a16="http://schemas.microsoft.com/office/drawing/2014/main" id="{B4D2B65F-1B0D-4461-B84C-C602025F5596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>
            <a:off x="6615175" y="2371072"/>
            <a:ext cx="1414" cy="513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DF546EB-5E14-4C26-875A-806E0BE57F08}"/>
              </a:ext>
            </a:extLst>
          </p:cNvPr>
          <p:cNvGrpSpPr/>
          <p:nvPr/>
        </p:nvGrpSpPr>
        <p:grpSpPr>
          <a:xfrm>
            <a:off x="6427654" y="1528621"/>
            <a:ext cx="1107996" cy="842451"/>
            <a:chOff x="6418227" y="1057280"/>
            <a:chExt cx="1107996" cy="842451"/>
          </a:xfrm>
        </p:grpSpPr>
        <p:pic>
          <p:nvPicPr>
            <p:cNvPr id="46" name="Picture 210">
              <a:extLst>
                <a:ext uri="{FF2B5EF4-FFF2-40B4-BE49-F238E27FC236}">
                  <a16:creationId xmlns:a16="http://schemas.microsoft.com/office/drawing/2014/main" id="{C3AD6E3E-5B4D-49C5-B910-EA84649D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8106" y="1413546"/>
              <a:ext cx="355283" cy="486185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BFC366D-8ECE-4AF9-A1D4-A9360E02960D}"/>
                </a:ext>
              </a:extLst>
            </p:cNvPr>
            <p:cNvSpPr txBox="1"/>
            <p:nvPr/>
          </p:nvSpPr>
          <p:spPr>
            <a:xfrm>
              <a:off x="6418227" y="10572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流量生成</a:t>
              </a:r>
            </a:p>
          </p:txBody>
        </p:sp>
      </p:grpSp>
      <p:cxnSp>
        <p:nvCxnSpPr>
          <p:cNvPr id="48" name="Straight Connector 325">
            <a:extLst>
              <a:ext uri="{FF2B5EF4-FFF2-40B4-BE49-F238E27FC236}">
                <a16:creationId xmlns:a16="http://schemas.microsoft.com/office/drawing/2014/main" id="{759701D1-0CFB-4979-B3A1-67F312615DE2}"/>
              </a:ext>
            </a:extLst>
          </p:cNvPr>
          <p:cNvCxnSpPr>
            <a:cxnSpLocks/>
            <a:stCxn id="31" idx="1"/>
            <a:endCxn id="50" idx="3"/>
          </p:cNvCxnSpPr>
          <p:nvPr/>
        </p:nvCxnSpPr>
        <p:spPr>
          <a:xfrm flipH="1" flipV="1">
            <a:off x="3961105" y="3101075"/>
            <a:ext cx="1294325" cy="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2D6BA0D-FB59-421C-A5C9-A7FF46163417}"/>
              </a:ext>
            </a:extLst>
          </p:cNvPr>
          <p:cNvGrpSpPr/>
          <p:nvPr/>
        </p:nvGrpSpPr>
        <p:grpSpPr>
          <a:xfrm>
            <a:off x="1895585" y="2857982"/>
            <a:ext cx="2065520" cy="842515"/>
            <a:chOff x="2035201" y="1635287"/>
            <a:chExt cx="2065520" cy="842515"/>
          </a:xfrm>
        </p:grpSpPr>
        <p:pic>
          <p:nvPicPr>
            <p:cNvPr id="50" name="Picture 210">
              <a:extLst>
                <a:ext uri="{FF2B5EF4-FFF2-40B4-BE49-F238E27FC236}">
                  <a16:creationId xmlns:a16="http://schemas.microsoft.com/office/drawing/2014/main" id="{5CFBC85C-4793-4F4B-A288-7DC7B59E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5438" y="1635287"/>
              <a:ext cx="355283" cy="486185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2A43E4D-35B7-4298-B57F-C2CADB6F604C}"/>
                </a:ext>
              </a:extLst>
            </p:cNvPr>
            <p:cNvSpPr txBox="1"/>
            <p:nvPr/>
          </p:nvSpPr>
          <p:spPr>
            <a:xfrm>
              <a:off x="2035201" y="183147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编排系统</a:t>
              </a:r>
              <a:endParaRPr lang="en-US" altLang="zh-CN" dirty="0"/>
            </a:p>
            <a:p>
              <a:r>
                <a:rPr lang="zh-CN" altLang="en-US" dirty="0"/>
                <a:t>包括前端，数据库</a:t>
              </a: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D8DB7101-12CC-405B-A277-04C950DA454B}"/>
              </a:ext>
            </a:extLst>
          </p:cNvPr>
          <p:cNvSpPr txBox="1"/>
          <p:nvPr/>
        </p:nvSpPr>
        <p:spPr>
          <a:xfrm flipH="1">
            <a:off x="4506883" y="5904258"/>
            <a:ext cx="121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VNF</a:t>
            </a:r>
            <a:endParaRPr lang="zh-CN" altLang="en-US" dirty="0"/>
          </a:p>
        </p:txBody>
      </p:sp>
      <p:pic>
        <p:nvPicPr>
          <p:cNvPr id="53" name="Picture 208">
            <a:extLst>
              <a:ext uri="{FF2B5EF4-FFF2-40B4-BE49-F238E27FC236}">
                <a16:creationId xmlns:a16="http://schemas.microsoft.com/office/drawing/2014/main" id="{3ED4D869-B0BF-4CFB-AADB-8B257C3B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15" y="5491011"/>
            <a:ext cx="431497" cy="377481"/>
          </a:xfrm>
          <a:prstGeom prst="rect">
            <a:avLst/>
          </a:prstGeom>
        </p:spPr>
      </p:pic>
      <p:pic>
        <p:nvPicPr>
          <p:cNvPr id="54" name="Picture 208">
            <a:extLst>
              <a:ext uri="{FF2B5EF4-FFF2-40B4-BE49-F238E27FC236}">
                <a16:creationId xmlns:a16="http://schemas.microsoft.com/office/drawing/2014/main" id="{1788E6B0-7B2B-4AD6-BE89-C04E56A2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768" y="5479664"/>
            <a:ext cx="431497" cy="37748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2FC68BF-B7AE-4DB3-B1AE-145343092A9E}"/>
              </a:ext>
            </a:extLst>
          </p:cNvPr>
          <p:cNvSpPr txBox="1"/>
          <p:nvPr/>
        </p:nvSpPr>
        <p:spPr>
          <a:xfrm flipH="1">
            <a:off x="6522395" y="5931836"/>
            <a:ext cx="121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NF</a:t>
            </a:r>
            <a:endParaRPr lang="zh-CN" altLang="en-US" dirty="0"/>
          </a:p>
        </p:txBody>
      </p:sp>
      <p:cxnSp>
        <p:nvCxnSpPr>
          <p:cNvPr id="56" name="Straight Connector 19">
            <a:extLst>
              <a:ext uri="{FF2B5EF4-FFF2-40B4-BE49-F238E27FC236}">
                <a16:creationId xmlns:a16="http://schemas.microsoft.com/office/drawing/2014/main" id="{A071D08F-46D0-413D-9B0F-A92850DA207D}"/>
              </a:ext>
            </a:extLst>
          </p:cNvPr>
          <p:cNvCxnSpPr>
            <a:cxnSpLocks/>
          </p:cNvCxnSpPr>
          <p:nvPr/>
        </p:nvCxnSpPr>
        <p:spPr>
          <a:xfrm>
            <a:off x="4829077" y="5080054"/>
            <a:ext cx="0" cy="33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21">
            <a:extLst>
              <a:ext uri="{FF2B5EF4-FFF2-40B4-BE49-F238E27FC236}">
                <a16:creationId xmlns:a16="http://schemas.microsoft.com/office/drawing/2014/main" id="{8E2C03C3-757E-447B-AFC2-19AFCA1D8DB6}"/>
              </a:ext>
            </a:extLst>
          </p:cNvPr>
          <p:cNvCxnSpPr>
            <a:cxnSpLocks/>
          </p:cNvCxnSpPr>
          <p:nvPr/>
        </p:nvCxnSpPr>
        <p:spPr>
          <a:xfrm flipH="1">
            <a:off x="5528749" y="5087672"/>
            <a:ext cx="6114" cy="33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BB5AB74-55FF-4CC7-97FC-93112DDC5CAC}"/>
              </a:ext>
            </a:extLst>
          </p:cNvPr>
          <p:cNvGrpSpPr/>
          <p:nvPr/>
        </p:nvGrpSpPr>
        <p:grpSpPr>
          <a:xfrm>
            <a:off x="6832337" y="2830255"/>
            <a:ext cx="2604257" cy="486185"/>
            <a:chOff x="6832337" y="2358914"/>
            <a:chExt cx="2604257" cy="486185"/>
          </a:xfrm>
        </p:grpSpPr>
        <p:pic>
          <p:nvPicPr>
            <p:cNvPr id="59" name="Picture 210">
              <a:extLst>
                <a:ext uri="{FF2B5EF4-FFF2-40B4-BE49-F238E27FC236}">
                  <a16:creationId xmlns:a16="http://schemas.microsoft.com/office/drawing/2014/main" id="{F32E066C-B154-414F-A32C-219989D11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5708" y="2358914"/>
              <a:ext cx="355283" cy="486185"/>
            </a:xfrm>
            <a:prstGeom prst="rect">
              <a:avLst/>
            </a:prstGeom>
          </p:spPr>
        </p:pic>
        <p:cxnSp>
          <p:nvCxnSpPr>
            <p:cNvPr id="60" name="Straight Connector 325">
              <a:extLst>
                <a:ext uri="{FF2B5EF4-FFF2-40B4-BE49-F238E27FC236}">
                  <a16:creationId xmlns:a16="http://schemas.microsoft.com/office/drawing/2014/main" id="{1D7C5797-B7AC-405B-9C8B-20E4F5AD4419}"/>
                </a:ext>
              </a:extLst>
            </p:cNvPr>
            <p:cNvCxnSpPr>
              <a:cxnSpLocks/>
              <a:stCxn id="59" idx="1"/>
              <a:endCxn id="32" idx="3"/>
            </p:cNvCxnSpPr>
            <p:nvPr/>
          </p:nvCxnSpPr>
          <p:spPr>
            <a:xfrm flipH="1">
              <a:off x="6832337" y="2602007"/>
              <a:ext cx="126337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9E86C9D-D606-4C10-90C4-95D3FB149147}"/>
                </a:ext>
              </a:extLst>
            </p:cNvPr>
            <p:cNvSpPr txBox="1"/>
            <p:nvPr/>
          </p:nvSpPr>
          <p:spPr>
            <a:xfrm>
              <a:off x="8386306" y="2413267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Classifier</a:t>
              </a:r>
              <a:endParaRPr lang="zh-CN" altLang="en-US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A4941DB1-D95B-4F2C-969E-D2A961C8093B}"/>
              </a:ext>
            </a:extLst>
          </p:cNvPr>
          <p:cNvSpPr/>
          <p:nvPr/>
        </p:nvSpPr>
        <p:spPr>
          <a:xfrm>
            <a:off x="4025246" y="2737315"/>
            <a:ext cx="3938990" cy="255670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1B1C2C1-1DB3-46AA-BD5E-583354D7145D}"/>
              </a:ext>
            </a:extLst>
          </p:cNvPr>
          <p:cNvSpPr txBox="1"/>
          <p:nvPr/>
        </p:nvSpPr>
        <p:spPr>
          <a:xfrm>
            <a:off x="4016229" y="3353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数据中心</a:t>
            </a:r>
            <a:endParaRPr lang="en-US" altLang="zh-CN" b="1" dirty="0"/>
          </a:p>
          <a:p>
            <a:r>
              <a:rPr lang="zh-CN" altLang="en-US" b="1" dirty="0"/>
              <a:t>    网络</a:t>
            </a:r>
          </a:p>
        </p:txBody>
      </p:sp>
    </p:spTree>
    <p:extLst>
      <p:ext uri="{BB962C8B-B14F-4D97-AF65-F5344CB8AC3E}">
        <p14:creationId xmlns:p14="http://schemas.microsoft.com/office/powerpoint/2010/main" val="71239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D603-519E-40EF-B7E5-3547B356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4D5A-4770-4DB2-9B0B-2EABB47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租户</a:t>
            </a:r>
            <a:endParaRPr lang="en-US" altLang="zh-CN" dirty="0"/>
          </a:p>
          <a:p>
            <a:pPr lvl="1"/>
            <a:r>
              <a:rPr lang="zh-CN" altLang="en-US" dirty="0"/>
              <a:t>指使用我们云平台的租户</a:t>
            </a:r>
            <a:endParaRPr lang="en-US" altLang="zh-CN" dirty="0"/>
          </a:p>
          <a:p>
            <a:pPr lvl="1"/>
            <a:r>
              <a:rPr lang="zh-CN" altLang="en-US" dirty="0"/>
              <a:t>他们有购买</a:t>
            </a:r>
            <a:r>
              <a:rPr lang="en-US" altLang="zh-CN" dirty="0"/>
              <a:t>SFC</a:t>
            </a:r>
            <a:r>
              <a:rPr lang="zh-CN" altLang="en-US" dirty="0"/>
              <a:t>的需求</a:t>
            </a:r>
            <a:endParaRPr lang="en-US" altLang="zh-CN" dirty="0"/>
          </a:p>
          <a:p>
            <a:r>
              <a:rPr lang="en-US" altLang="zh-CN" dirty="0"/>
              <a:t>Network Function(NF)</a:t>
            </a:r>
            <a:r>
              <a:rPr lang="zh-CN" altLang="en-US" dirty="0"/>
              <a:t>网络功能</a:t>
            </a:r>
            <a:endParaRPr lang="en-US" altLang="zh-CN" dirty="0"/>
          </a:p>
          <a:p>
            <a:pPr lvl="1"/>
            <a:r>
              <a:rPr lang="zh-CN" altLang="en-US" dirty="0"/>
              <a:t>网络功能是指网络中提供包处理能力的机器，比如</a:t>
            </a:r>
            <a:r>
              <a:rPr lang="en-US" altLang="zh-CN" dirty="0"/>
              <a:t>VPN</a:t>
            </a:r>
            <a:r>
              <a:rPr lang="zh-CN" altLang="en-US" dirty="0"/>
              <a:t>，防火墙等等</a:t>
            </a:r>
            <a:endParaRPr lang="en-US" altLang="zh-CN" dirty="0"/>
          </a:p>
          <a:p>
            <a:r>
              <a:rPr lang="en-US" altLang="zh-CN" dirty="0"/>
              <a:t>Virtual Network Function(VNF)</a:t>
            </a:r>
            <a:r>
              <a:rPr lang="zh-CN" altLang="en-US" dirty="0"/>
              <a:t>虚拟网络功能</a:t>
            </a:r>
            <a:endParaRPr lang="en-US" altLang="zh-CN" dirty="0"/>
          </a:p>
          <a:p>
            <a:pPr lvl="1"/>
            <a:r>
              <a:rPr lang="zh-CN" altLang="en-US" dirty="0"/>
              <a:t>运行在虚拟机</a:t>
            </a:r>
            <a:r>
              <a:rPr lang="en-US" altLang="zh-CN" dirty="0"/>
              <a:t>/</a:t>
            </a:r>
            <a:r>
              <a:rPr lang="zh-CN" altLang="en-US" dirty="0"/>
              <a:t>容器中的软件网络功能</a:t>
            </a:r>
            <a:endParaRPr lang="en-US" altLang="zh-CN" dirty="0"/>
          </a:p>
          <a:p>
            <a:r>
              <a:rPr lang="en-US" altLang="zh-CN" dirty="0"/>
              <a:t>Service Function Chain(SFC)</a:t>
            </a:r>
          </a:p>
          <a:p>
            <a:pPr lvl="1"/>
            <a:r>
              <a:rPr lang="zh-CN" altLang="en-US" dirty="0"/>
              <a:t>由多个</a:t>
            </a:r>
            <a:r>
              <a:rPr lang="en-US" altLang="zh-CN" dirty="0"/>
              <a:t>VNF</a:t>
            </a:r>
            <a:r>
              <a:rPr lang="zh-CN" altLang="en-US" dirty="0"/>
              <a:t>串联起来的链，比如</a:t>
            </a:r>
            <a:r>
              <a:rPr lang="en-US" altLang="zh-CN" dirty="0"/>
              <a:t>VPN-&gt;</a:t>
            </a:r>
            <a:r>
              <a:rPr lang="zh-CN" altLang="en-US" dirty="0"/>
              <a:t>防火墙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4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D603-519E-40EF-B7E5-3547B356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4D5A-4770-4DB2-9B0B-2EABB47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租户</a:t>
            </a:r>
            <a:r>
              <a:rPr lang="en-US" altLang="zh-CN" dirty="0"/>
              <a:t>SFC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en-US" altLang="zh-CN" dirty="0"/>
              <a:t>SFC</a:t>
            </a:r>
            <a:r>
              <a:rPr lang="zh-CN" altLang="en-US" dirty="0"/>
              <a:t>请求包括</a:t>
            </a:r>
            <a:endParaRPr lang="en-US" altLang="zh-CN" dirty="0"/>
          </a:p>
          <a:p>
            <a:pPr lvl="2"/>
            <a:r>
              <a:rPr lang="en-US" altLang="zh-CN" dirty="0"/>
              <a:t>SFC</a:t>
            </a:r>
          </a:p>
          <a:p>
            <a:pPr lvl="3"/>
            <a:r>
              <a:rPr lang="zh-CN" altLang="en-US" dirty="0"/>
              <a:t>需要哪些</a:t>
            </a:r>
            <a:r>
              <a:rPr lang="en-US" altLang="zh-CN" dirty="0"/>
              <a:t>VNF</a:t>
            </a:r>
          </a:p>
          <a:p>
            <a:pPr lvl="3"/>
            <a:r>
              <a:rPr lang="zh-CN" altLang="en-US" dirty="0"/>
              <a:t>这些</a:t>
            </a:r>
            <a:r>
              <a:rPr lang="en-US" altLang="zh-CN" dirty="0"/>
              <a:t>VNF</a:t>
            </a:r>
            <a:r>
              <a:rPr lang="zh-CN" altLang="en-US" dirty="0"/>
              <a:t>的连接顺序</a:t>
            </a:r>
            <a:endParaRPr lang="en-US" altLang="zh-CN" dirty="0"/>
          </a:p>
          <a:p>
            <a:pPr lvl="2"/>
            <a:r>
              <a:rPr lang="zh-CN" altLang="en-US" dirty="0"/>
              <a:t>业务模态</a:t>
            </a:r>
            <a:endParaRPr lang="en-US" altLang="zh-CN" dirty="0"/>
          </a:p>
          <a:p>
            <a:pPr lvl="3"/>
            <a:r>
              <a:rPr lang="en-US" altLang="zh-CN" dirty="0"/>
              <a:t>SLA</a:t>
            </a:r>
            <a:r>
              <a:rPr lang="zh-CN" altLang="en-US" dirty="0"/>
              <a:t>：</a:t>
            </a:r>
            <a:r>
              <a:rPr lang="en-US" altLang="zh-CN" dirty="0"/>
              <a:t>SFC</a:t>
            </a:r>
            <a:r>
              <a:rPr lang="zh-CN" altLang="en-US" dirty="0"/>
              <a:t>的吞吐量、时延、可用度要求</a:t>
            </a:r>
            <a:endParaRPr lang="en-US" altLang="zh-CN" dirty="0"/>
          </a:p>
          <a:p>
            <a:pPr lvl="2"/>
            <a:r>
              <a:rPr lang="zh-CN" altLang="en-US" dirty="0"/>
              <a:t>路由模态：</a:t>
            </a:r>
            <a:r>
              <a:rPr lang="en-US" altLang="zh-CN" dirty="0"/>
              <a:t>IPv4</a:t>
            </a:r>
            <a:r>
              <a:rPr lang="zh-CN" altLang="en-US" dirty="0"/>
              <a:t>、</a:t>
            </a:r>
            <a:r>
              <a:rPr lang="en-US" altLang="zh-CN" dirty="0"/>
              <a:t>IPv6</a:t>
            </a:r>
            <a:r>
              <a:rPr lang="zh-CN" altLang="en-US" dirty="0"/>
              <a:t>、</a:t>
            </a:r>
            <a:r>
              <a:rPr lang="en-US" altLang="zh-CN" dirty="0"/>
              <a:t>NDN</a:t>
            </a:r>
            <a:r>
              <a:rPr lang="zh-CN" altLang="en-US" dirty="0"/>
              <a:t>、自定义</a:t>
            </a:r>
            <a:endParaRPr lang="en-US" altLang="zh-CN" dirty="0"/>
          </a:p>
          <a:p>
            <a:pPr lvl="2"/>
            <a:r>
              <a:rPr lang="zh-CN" altLang="en-US" dirty="0"/>
              <a:t>设备模态：每个</a:t>
            </a:r>
            <a:r>
              <a:rPr lang="en-US" altLang="zh-CN" dirty="0"/>
              <a:t>VNF</a:t>
            </a:r>
            <a:r>
              <a:rPr lang="zh-CN" altLang="en-US" dirty="0"/>
              <a:t>需要部署在哪种设备上</a:t>
            </a:r>
          </a:p>
        </p:txBody>
      </p:sp>
    </p:spTree>
    <p:extLst>
      <p:ext uri="{BB962C8B-B14F-4D97-AF65-F5344CB8AC3E}">
        <p14:creationId xmlns:p14="http://schemas.microsoft.com/office/powerpoint/2010/main" val="271080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D603-519E-40EF-B7E5-3547B356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4D5A-4770-4DB2-9B0B-2EABB47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弹性功能编排</a:t>
            </a:r>
            <a:endParaRPr lang="en-US" altLang="zh-CN" dirty="0"/>
          </a:p>
          <a:p>
            <a:pPr lvl="1"/>
            <a:r>
              <a:rPr lang="zh-CN" altLang="en-US" dirty="0"/>
              <a:t>根据用户的</a:t>
            </a:r>
            <a:r>
              <a:rPr lang="en-US" altLang="zh-CN" dirty="0"/>
              <a:t>SFC</a:t>
            </a:r>
            <a:r>
              <a:rPr lang="zh-CN" altLang="en-US" dirty="0"/>
              <a:t>请求，决策</a:t>
            </a:r>
            <a:endParaRPr lang="en-US" altLang="zh-CN" dirty="0"/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VNF</a:t>
            </a:r>
            <a:r>
              <a:rPr lang="zh-CN" altLang="en-US" dirty="0"/>
              <a:t>部署在网络中的哪一个计算节点</a:t>
            </a:r>
            <a:endParaRPr lang="en-US" altLang="zh-CN" dirty="0"/>
          </a:p>
          <a:p>
            <a:pPr lvl="2"/>
            <a:r>
              <a:rPr lang="zh-CN" altLang="en-US" dirty="0"/>
              <a:t>用户的流量从</a:t>
            </a:r>
            <a:r>
              <a:rPr lang="en-US" altLang="zh-CN" dirty="0"/>
              <a:t>DCN</a:t>
            </a:r>
            <a:r>
              <a:rPr lang="zh-CN" altLang="en-US" dirty="0"/>
              <a:t>网关进入数据中心后，转发到第一个</a:t>
            </a:r>
            <a:r>
              <a:rPr lang="en-US" altLang="zh-CN" dirty="0"/>
              <a:t>VNF</a:t>
            </a:r>
            <a:r>
              <a:rPr lang="zh-CN" altLang="en-US" dirty="0"/>
              <a:t>的路径</a:t>
            </a:r>
            <a:endParaRPr lang="en-US" altLang="zh-CN" dirty="0"/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VNF</a:t>
            </a:r>
            <a:r>
              <a:rPr lang="zh-CN" altLang="en-US" dirty="0"/>
              <a:t>之间的转发路径</a:t>
            </a:r>
            <a:endParaRPr lang="en-US" altLang="zh-CN" dirty="0"/>
          </a:p>
          <a:p>
            <a:pPr lvl="2"/>
            <a:r>
              <a:rPr lang="zh-CN" altLang="en-US" dirty="0"/>
              <a:t>最后一个</a:t>
            </a:r>
            <a:r>
              <a:rPr lang="en-US" altLang="zh-CN" dirty="0"/>
              <a:t>VNF</a:t>
            </a:r>
            <a:r>
              <a:rPr lang="zh-CN" altLang="en-US" dirty="0"/>
              <a:t>转发的流量，转发回</a:t>
            </a:r>
            <a:r>
              <a:rPr lang="en-US" altLang="zh-CN" dirty="0"/>
              <a:t>DCN</a:t>
            </a:r>
            <a:r>
              <a:rPr lang="zh-CN" altLang="en-US" dirty="0"/>
              <a:t>网关的路径</a:t>
            </a:r>
          </a:p>
        </p:txBody>
      </p:sp>
    </p:spTree>
    <p:extLst>
      <p:ext uri="{BB962C8B-B14F-4D97-AF65-F5344CB8AC3E}">
        <p14:creationId xmlns:p14="http://schemas.microsoft.com/office/powerpoint/2010/main" val="3931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4BB1-4CF0-4A72-AC80-6D3E86254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Dashboard Requirements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0D9E0-425B-4B09-8587-89C9E47E9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9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2F81-61D4-4E09-A985-20857CB9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D6E95-8715-4831-9222-7D6EC130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86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查看服务器、交换机、</a:t>
            </a:r>
            <a:r>
              <a:rPr lang="en-US" altLang="zh-CN" dirty="0"/>
              <a:t>SFC</a:t>
            </a:r>
            <a:r>
              <a:rPr lang="zh-CN" altLang="en-US" dirty="0"/>
              <a:t>、</a:t>
            </a:r>
            <a:r>
              <a:rPr lang="en-US" altLang="zh-CN" dirty="0"/>
              <a:t>SFCI</a:t>
            </a:r>
            <a:r>
              <a:rPr lang="zh-CN" altLang="en-US" dirty="0"/>
              <a:t>、</a:t>
            </a:r>
            <a:r>
              <a:rPr lang="en-US" altLang="zh-CN" dirty="0"/>
              <a:t>VNFI</a:t>
            </a:r>
            <a:r>
              <a:rPr lang="zh-CN" altLang="en-US" dirty="0"/>
              <a:t>列表</a:t>
            </a:r>
            <a:endParaRPr lang="en-US" altLang="zh-CN" dirty="0"/>
          </a:p>
          <a:p>
            <a:r>
              <a:rPr lang="zh-CN" altLang="en-US" dirty="0"/>
              <a:t>添加路由模态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/>
              <a:t>SFC</a:t>
            </a:r>
          </a:p>
          <a:p>
            <a:pPr lvl="1"/>
            <a:r>
              <a:rPr lang="zh-CN" altLang="en-US" dirty="0"/>
              <a:t>选择业务类型</a:t>
            </a:r>
            <a:endParaRPr lang="en-US" altLang="zh-CN" dirty="0"/>
          </a:p>
          <a:p>
            <a:pPr lvl="2"/>
            <a:r>
              <a:rPr lang="zh-CN" altLang="en-US" dirty="0"/>
              <a:t>高带宽，低时延，高可用，尽力而为</a:t>
            </a:r>
            <a:endParaRPr lang="en-US" altLang="zh-CN" dirty="0"/>
          </a:p>
          <a:p>
            <a:pPr lvl="1"/>
            <a:r>
              <a:rPr lang="zh-CN" altLang="en-US" dirty="0"/>
              <a:t>添加</a:t>
            </a:r>
            <a:r>
              <a:rPr lang="en-US" altLang="zh-CN" dirty="0"/>
              <a:t>SFC</a:t>
            </a:r>
          </a:p>
          <a:p>
            <a:pPr lvl="2"/>
            <a:r>
              <a:rPr lang="en-US" altLang="zh-CN" dirty="0"/>
              <a:t>VNF</a:t>
            </a:r>
            <a:r>
              <a:rPr lang="zh-CN" altLang="en-US" dirty="0"/>
              <a:t>顺序</a:t>
            </a:r>
            <a:endParaRPr lang="en-US" altLang="zh-CN" dirty="0"/>
          </a:p>
          <a:p>
            <a:pPr lvl="2"/>
            <a:r>
              <a:rPr lang="zh-CN" altLang="en-US" dirty="0"/>
              <a:t>扩缩容模式</a:t>
            </a:r>
            <a:endParaRPr lang="en-US" altLang="zh-CN" dirty="0"/>
          </a:p>
          <a:p>
            <a:pPr lvl="3"/>
            <a:r>
              <a:rPr lang="zh-CN" altLang="en-US" dirty="0"/>
              <a:t>自动，手动</a:t>
            </a:r>
            <a:endParaRPr lang="en-US" altLang="zh-CN" dirty="0"/>
          </a:p>
          <a:p>
            <a:pPr lvl="2"/>
            <a:r>
              <a:rPr lang="zh-CN" altLang="en-US" dirty="0"/>
              <a:t>选择路由模态</a:t>
            </a:r>
            <a:endParaRPr lang="en-US" altLang="zh-CN" dirty="0"/>
          </a:p>
          <a:p>
            <a:pPr lvl="3"/>
            <a:r>
              <a:rPr lang="en-US" altLang="zh-CN" dirty="0"/>
              <a:t>IPv4</a:t>
            </a:r>
            <a:r>
              <a:rPr lang="zh-CN" altLang="en-US" dirty="0"/>
              <a:t>，</a:t>
            </a:r>
            <a:r>
              <a:rPr lang="en-US" altLang="zh-CN" dirty="0"/>
              <a:t>IPv6</a:t>
            </a:r>
            <a:r>
              <a:rPr lang="zh-CN" altLang="en-US" dirty="0"/>
              <a:t>，</a:t>
            </a:r>
            <a:r>
              <a:rPr lang="en-US" altLang="zh-CN" dirty="0"/>
              <a:t>NDN</a:t>
            </a:r>
            <a:r>
              <a:rPr lang="zh-CN" altLang="en-US" dirty="0"/>
              <a:t>，自定义</a:t>
            </a:r>
            <a:r>
              <a:rPr lang="en-US" altLang="zh-CN" dirty="0"/>
              <a:t>1</a:t>
            </a:r>
            <a:r>
              <a:rPr lang="zh-CN" altLang="en-US" dirty="0"/>
              <a:t>，自定义</a:t>
            </a:r>
            <a:r>
              <a:rPr lang="en-US" altLang="zh-CN" dirty="0"/>
              <a:t>2</a:t>
            </a:r>
            <a:r>
              <a:rPr lang="zh-CN" altLang="en-US" dirty="0"/>
              <a:t>等等</a:t>
            </a:r>
            <a:endParaRPr lang="en-US" altLang="zh-CN" dirty="0"/>
          </a:p>
          <a:p>
            <a:pPr lvl="2"/>
            <a:r>
              <a:rPr lang="zh-CN" altLang="en-US" dirty="0"/>
              <a:t>选择</a:t>
            </a:r>
            <a:r>
              <a:rPr lang="en-US" altLang="zh-CN" dirty="0"/>
              <a:t>VNF</a:t>
            </a:r>
            <a:r>
              <a:rPr lang="zh-CN" altLang="en-US" dirty="0"/>
              <a:t>的设备模态</a:t>
            </a:r>
            <a:endParaRPr lang="en-US" altLang="zh-CN" dirty="0"/>
          </a:p>
          <a:p>
            <a:pPr lvl="3"/>
            <a:r>
              <a:rPr lang="zh-CN" altLang="en-US" dirty="0"/>
              <a:t>自动（由程序自动选择），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x86</a:t>
            </a:r>
          </a:p>
          <a:p>
            <a:pPr lvl="2"/>
            <a:r>
              <a:rPr lang="zh-CN" altLang="en-US" dirty="0"/>
              <a:t>添加</a:t>
            </a:r>
            <a:r>
              <a:rPr lang="en-US" altLang="zh-CN" dirty="0"/>
              <a:t>SFCI</a:t>
            </a:r>
          </a:p>
          <a:p>
            <a:pPr lvl="2"/>
            <a:r>
              <a:rPr lang="zh-CN" altLang="en-US" dirty="0"/>
              <a:t>删除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</a:p>
        </p:txBody>
      </p:sp>
    </p:spTree>
    <p:extLst>
      <p:ext uri="{BB962C8B-B14F-4D97-AF65-F5344CB8AC3E}">
        <p14:creationId xmlns:p14="http://schemas.microsoft.com/office/powerpoint/2010/main" val="334054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34226-C3CE-48A1-AD39-5BF2556C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CEC46-03C8-4F9C-96BB-BAB0DEBF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服务器列表</a:t>
            </a:r>
            <a:endParaRPr lang="en-US" altLang="zh-CN" dirty="0"/>
          </a:p>
          <a:p>
            <a:pPr lvl="1"/>
            <a:r>
              <a:rPr lang="zh-CN" altLang="en-US" dirty="0"/>
              <a:t>服务器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 err="1"/>
              <a:t>ip</a:t>
            </a:r>
            <a:r>
              <a:rPr lang="zh-CN" altLang="en-US" dirty="0"/>
              <a:t>地址（其他路由模态识别符），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r>
              <a:rPr lang="zh-CN" altLang="en-US" dirty="0"/>
              <a:t>交换机列表</a:t>
            </a:r>
            <a:endParaRPr lang="en-US" altLang="zh-CN" dirty="0"/>
          </a:p>
          <a:p>
            <a:pPr lvl="1"/>
            <a:r>
              <a:rPr lang="zh-CN" altLang="en-US" dirty="0"/>
              <a:t>交换机</a:t>
            </a:r>
            <a:r>
              <a:rPr lang="en-US" altLang="zh-CN" dirty="0"/>
              <a:t>id</a:t>
            </a:r>
            <a:r>
              <a:rPr lang="zh-CN" altLang="en-US" dirty="0"/>
              <a:t>，邻居交换机</a:t>
            </a:r>
            <a:r>
              <a:rPr lang="en-US" altLang="zh-CN" dirty="0"/>
              <a:t>id list</a:t>
            </a:r>
            <a:r>
              <a:rPr lang="zh-CN" altLang="en-US" dirty="0"/>
              <a:t>，链路状态信息（流量大小）</a:t>
            </a:r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SFC </a:t>
            </a:r>
            <a:r>
              <a:rPr lang="en-US" altLang="zh-CN" dirty="0" err="1"/>
              <a:t>uuid</a:t>
            </a:r>
            <a:r>
              <a:rPr lang="zh-CN" altLang="en-US" dirty="0"/>
              <a:t>，用户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SFCI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VNF Sequence</a:t>
            </a:r>
            <a:r>
              <a:rPr lang="zh-CN" altLang="en-US" dirty="0"/>
              <a:t>，逻辑转发路径，路径长度，编排部署时间（拟合收敛）</a:t>
            </a:r>
            <a:endParaRPr lang="en-US" altLang="zh-CN" dirty="0"/>
          </a:p>
          <a:p>
            <a:pPr lvl="2"/>
            <a:r>
              <a:rPr lang="en-US" altLang="zh-CN" dirty="0"/>
              <a:t>A-&gt;B-&gt;C, 20,</a:t>
            </a:r>
          </a:p>
          <a:p>
            <a:pPr lvl="1"/>
            <a:r>
              <a:rPr lang="en-US" altLang="zh-CN" dirty="0"/>
              <a:t>SFCI</a:t>
            </a:r>
            <a:r>
              <a:rPr lang="zh-CN" altLang="en-US" dirty="0"/>
              <a:t>服务质量状态：正常，超载，故障</a:t>
            </a:r>
            <a:endParaRPr lang="en-US" altLang="zh-CN" dirty="0"/>
          </a:p>
          <a:p>
            <a:r>
              <a:rPr lang="en-US" altLang="zh-CN" dirty="0"/>
              <a:t>VNFI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VNFI </a:t>
            </a:r>
            <a:r>
              <a:rPr lang="en-US" altLang="zh-CN" dirty="0" err="1"/>
              <a:t>uuid</a:t>
            </a:r>
            <a:r>
              <a:rPr lang="zh-CN" altLang="en-US" dirty="0"/>
              <a:t>，</a:t>
            </a:r>
            <a:r>
              <a:rPr lang="en-US" altLang="zh-CN" dirty="0"/>
              <a:t>VNFI</a:t>
            </a:r>
            <a:r>
              <a:rPr lang="zh-CN" altLang="en-US" dirty="0"/>
              <a:t>种类</a:t>
            </a:r>
            <a:endParaRPr lang="en-US" altLang="zh-CN" dirty="0"/>
          </a:p>
          <a:p>
            <a:r>
              <a:rPr lang="zh-CN" altLang="en-US" dirty="0"/>
              <a:t>服务列表</a:t>
            </a:r>
            <a:endParaRPr lang="en-US" altLang="zh-CN" dirty="0"/>
          </a:p>
          <a:p>
            <a:pPr lvl="1"/>
            <a:r>
              <a:rPr lang="zh-CN" altLang="en-US" dirty="0"/>
              <a:t>正常运行的</a:t>
            </a:r>
            <a:r>
              <a:rPr lang="en-US" altLang="zh-CN" dirty="0"/>
              <a:t>SFCI</a:t>
            </a:r>
            <a:r>
              <a:rPr lang="zh-CN" altLang="en-US" dirty="0"/>
              <a:t>比例</a:t>
            </a:r>
            <a:r>
              <a:rPr lang="en-US" altLang="zh-CN" dirty="0"/>
              <a:t>vs</a:t>
            </a:r>
            <a:r>
              <a:rPr lang="zh-CN" altLang="en-US" dirty="0"/>
              <a:t>时间轴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44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394</Words>
  <Application>Microsoft Office PowerPoint</Application>
  <PresentationFormat>宽屏</PresentationFormat>
  <Paragraphs>73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Background</vt:lpstr>
      <vt:lpstr>Data Center Network</vt:lpstr>
      <vt:lpstr>Terminology</vt:lpstr>
      <vt:lpstr>Terminology</vt:lpstr>
      <vt:lpstr>Terminology</vt:lpstr>
      <vt:lpstr>Dashboard Requirements</vt:lpstr>
      <vt:lpstr>需求</vt:lpstr>
      <vt:lpstr>列表信息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Design</dc:title>
  <dc:creator>Chen Mike</dc:creator>
  <cp:lastModifiedBy>Chen Mike</cp:lastModifiedBy>
  <cp:revision>157</cp:revision>
  <dcterms:created xsi:type="dcterms:W3CDTF">2020-11-13T13:51:45Z</dcterms:created>
  <dcterms:modified xsi:type="dcterms:W3CDTF">2021-10-07T15:19:56Z</dcterms:modified>
</cp:coreProperties>
</file>