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324" r:id="rId3"/>
    <p:sldId id="349" r:id="rId4"/>
    <p:sldId id="309" r:id="rId5"/>
    <p:sldId id="2347" r:id="rId6"/>
    <p:sldId id="2350" r:id="rId7"/>
    <p:sldId id="2353" r:id="rId8"/>
    <p:sldId id="2328" r:id="rId9"/>
    <p:sldId id="2352" r:id="rId10"/>
    <p:sldId id="2354" r:id="rId11"/>
    <p:sldId id="2333" r:id="rId12"/>
    <p:sldId id="2340" r:id="rId13"/>
    <p:sldId id="2355" r:id="rId14"/>
    <p:sldId id="2348" r:id="rId15"/>
    <p:sldId id="2341" r:id="rId16"/>
    <p:sldId id="2342" r:id="rId17"/>
    <p:sldId id="2344" r:id="rId18"/>
    <p:sldId id="2343" r:id="rId19"/>
    <p:sldId id="234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7EEC-5EA5-4D8D-9D9A-61774FD484F3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8E4F-47E2-4709-8997-C5B5CFD1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1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CB674-D6EC-4249-8730-F3B3BAE27D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81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84E1-35F1-441B-BBD9-AAD75FBE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E18D7-F427-4CE5-9E28-32E95C970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8490D-2DC5-4FC3-A4A2-3EE86DB5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84C37-5BD6-448E-80BF-51E094D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A4F4-D4C9-4DAC-AA55-8C61CB2B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EEA4-78C9-4E00-B302-4C64C9E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BF14B-96F9-4840-989F-2571E6BA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0DCC2-5872-4B75-8D39-45CC6949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EEA6D-0C70-4146-9006-9805BF99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CA07F-E378-4A6C-AA08-2ABBF170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8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EE5E7-E781-41F4-99D8-2B3B5F3F4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C0FE9-DE6A-4F62-8FE6-B16568B0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F4702-AC0A-46D3-9758-0D1B93F0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43A50-CE8F-4601-ACD4-98F33453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B56FA-14BB-4DA0-BFEE-944AFE84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9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B135-E241-4EFC-85F4-D50358F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41067-D00D-44E1-B395-61AA2D48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FD1C0-7965-4CE2-835D-8EF70588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1B44A-6437-4C28-B7A4-A9DDAD73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7779A-DB9C-4336-A9A0-09EB195B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0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1832-DDFF-4595-A59A-1CF0E25C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0784A-40CA-4B88-807B-2AA9BE70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F3A3A-F1CD-4C45-80A3-43C70DD9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1D07E-B863-48B0-8CD8-E8BC1D5D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6859E-5B55-4068-9378-C08EB803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7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E91A5-F93F-4B85-8017-2AE37C0F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000CE-4797-4EE9-B978-BCF4B7040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9AB84-6E4E-4E26-8751-E404D18B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30AE7-1D3A-4402-B41C-E8AF1D9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ECFA8-FF93-402E-95AF-D8E14892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ED62C-B47E-4B77-9FD0-E6CA425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CE97B-AED0-4EFB-A12C-5AAF3F18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9B6BF-CC56-434F-B14A-4A6118FD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8796B-4BC6-45C2-B8A3-DBD55156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C9E242-D718-41F3-B098-7D4F64B92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39194-5D6A-4CE1-A5C6-4050C2C50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47F0D8-473C-444B-ADDB-CBE5C504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C9FCB-82EA-4EFC-AE9F-4F25EE85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492C87-757E-4EBF-AAF0-EB59F108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0FB77-5B07-414A-9B69-4EB7699D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6F7904-CBAA-42B4-B5C3-C5B3D180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994C9-AFA7-4146-97DB-AE52990B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7E4D1-FB51-4C01-94F6-F7C1BCA5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3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C475D-9630-4242-8E60-6511A6A6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511AA-6361-404F-B5E2-FD2EC6F7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E7D67-C524-4B6B-BA08-A5F6850E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8FB7-B67C-4C6E-9D9D-F86C30CF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C9489-B87A-45C6-AF02-5880936A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A3EFA-0902-498D-8F9A-D1C5A512A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D4708-8756-48DA-A5AD-85FF4500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9957A-6E21-440E-9E11-648618BD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4DF00-9279-431E-B6EE-2DEBC517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417B2-0442-4097-9336-34B8E086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6B3B33-A38A-454D-B1F4-688926E81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B3BA74-1A62-4134-B074-AD05432B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2E8CA-E583-42F3-9C84-AF896B03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A681F-4121-4DF1-8B87-9701041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8A3F7-D531-4696-B718-142C4630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1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24B53-A978-4F1A-86CA-621378C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4857B-F972-44B0-94B6-79925857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02D97-C521-4581-97E0-6DDE63E70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3A1B-531C-4546-B487-C06BA65BB124}" type="datetimeFigureOut">
              <a:rPr lang="zh-CN" altLang="en-US" smtClean="0"/>
              <a:t>2022/07/10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0821D-47DC-44B4-92F3-F8545923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2D030-AB48-42EE-98FB-17F0189EF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6397-3203-46D0-92B2-C5FABA05A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192.168.1.1:9090/v1/p4route/10000/ad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192.168.1.1:9090/v1/p4route/10000/de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67CA9-D9C5-4CA1-8EBD-783FE065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多模态弹性编排器</a:t>
            </a:r>
            <a:br>
              <a:rPr lang="en-US" altLang="zh-CN" dirty="0"/>
            </a:br>
            <a:r>
              <a:rPr lang="zh-CN" altLang="en-US" dirty="0"/>
              <a:t>多模态</a:t>
            </a:r>
            <a:r>
              <a:rPr lang="en-US" altLang="zh-CN" dirty="0"/>
              <a:t>P4</a:t>
            </a:r>
            <a:r>
              <a:rPr lang="zh-CN" altLang="en-US" dirty="0"/>
              <a:t>网络功能控制器</a:t>
            </a:r>
            <a:br>
              <a:rPr lang="en-US" altLang="zh-CN" dirty="0"/>
            </a:br>
            <a:r>
              <a:rPr lang="zh-CN" altLang="en-US" dirty="0"/>
              <a:t>接口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37F20-4FC9-4134-8146-30C0398D6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48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28B9D-976C-4668-9B32-8A141BB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接口举例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P4 Controller-&gt;</a:t>
            </a:r>
            <a:r>
              <a:rPr lang="en-US" altLang="zh-CN" dirty="0" err="1"/>
              <a:t>TurboNet</a:t>
            </a:r>
            <a:r>
              <a:rPr lang="en-US" altLang="zh-CN" dirty="0"/>
              <a:t> Controller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3DCD2-EFE3-4A7C-87FD-A0D7EA56A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9EA9A-97FE-4ABB-9555-378515EB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需要课题</a:t>
            </a:r>
            <a:r>
              <a:rPr lang="en-US" altLang="zh-CN" dirty="0"/>
              <a:t>3</a:t>
            </a:r>
            <a:r>
              <a:rPr lang="zh-CN" altLang="en-US" dirty="0"/>
              <a:t>提供的接口举例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61746-D56B-46EF-9CE9-4F8AF9EE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14"/>
            <a:ext cx="10515600" cy="5095843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RestfulAPI</a:t>
            </a:r>
            <a:r>
              <a:rPr lang="zh-CN" altLang="en-US" dirty="0"/>
              <a:t>向</a:t>
            </a:r>
            <a:r>
              <a:rPr lang="en-US" altLang="zh-CN" dirty="0" err="1"/>
              <a:t>TurboNet</a:t>
            </a:r>
            <a:r>
              <a:rPr lang="en-US" altLang="zh-CN" dirty="0"/>
              <a:t> Controller</a:t>
            </a:r>
            <a:r>
              <a:rPr lang="zh-CN" altLang="en-US" dirty="0"/>
              <a:t>下发流表</a:t>
            </a:r>
            <a:endParaRPr lang="en-US" altLang="zh-CN" dirty="0"/>
          </a:p>
          <a:p>
            <a:pPr lvl="1"/>
            <a:r>
              <a:rPr lang="en-US" altLang="zh-CN" dirty="0"/>
              <a:t>Restful API</a:t>
            </a:r>
          </a:p>
          <a:p>
            <a:pPr lvl="1"/>
            <a:r>
              <a:rPr lang="en-US" altLang="zh-CN" dirty="0">
                <a:hlinkClick r:id="rId2"/>
              </a:rPr>
              <a:t>https://192.168.10.1:9090/v1/p4route/10000/add</a:t>
            </a:r>
            <a:r>
              <a:rPr lang="en-US" altLang="zh-CN" dirty="0"/>
              <a:t> </a:t>
            </a:r>
            <a:endParaRPr lang="en-US" altLang="zh-CN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dirty="0"/>
              <a:t>{</a:t>
            </a:r>
          </a:p>
          <a:p>
            <a:pPr lvl="3"/>
            <a:r>
              <a:rPr lang="en-US" altLang="zh-CN" dirty="0"/>
              <a:t>‘</a:t>
            </a:r>
            <a:r>
              <a:rPr lang="en-US" altLang="zh-CN" dirty="0" err="1"/>
              <a:t>switchID</a:t>
            </a:r>
            <a:r>
              <a:rPr lang="en-US" altLang="zh-CN" dirty="0"/>
              <a:t>’ : 10000</a:t>
            </a:r>
          </a:p>
          <a:p>
            <a:pPr lvl="3"/>
            <a:r>
              <a:rPr lang="en-US" altLang="zh-CN" dirty="0"/>
              <a:t>‘matches’: matches</a:t>
            </a:r>
          </a:p>
          <a:p>
            <a:pPr lvl="3"/>
            <a:r>
              <a:rPr lang="en-US" altLang="zh-CN" dirty="0"/>
              <a:t>‘actions’: actions</a:t>
            </a:r>
          </a:p>
          <a:p>
            <a:pPr lvl="2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7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9EA9A-97FE-4ABB-9555-378515EB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需要课题</a:t>
            </a:r>
            <a:r>
              <a:rPr lang="en-US" altLang="zh-CN" dirty="0"/>
              <a:t>3</a:t>
            </a:r>
            <a:r>
              <a:rPr lang="zh-CN" altLang="en-US" dirty="0"/>
              <a:t>提供的接口举例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61746-D56B-46EF-9CE9-4F8AF9EE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14"/>
            <a:ext cx="10515600" cy="5095843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RestfulAPI</a:t>
            </a:r>
            <a:r>
              <a:rPr lang="zh-CN" altLang="en-US" dirty="0"/>
              <a:t>向</a:t>
            </a:r>
            <a:r>
              <a:rPr lang="en-US" altLang="zh-CN" dirty="0" err="1"/>
              <a:t>TurboNet</a:t>
            </a:r>
            <a:r>
              <a:rPr lang="en-US" altLang="zh-CN" dirty="0"/>
              <a:t> Controller</a:t>
            </a:r>
            <a:r>
              <a:rPr lang="zh-CN" altLang="en-US" dirty="0"/>
              <a:t>删除流表</a:t>
            </a:r>
            <a:endParaRPr lang="en-US" altLang="zh-CN" dirty="0"/>
          </a:p>
          <a:p>
            <a:pPr lvl="1"/>
            <a:r>
              <a:rPr lang="en-US" altLang="zh-CN" dirty="0"/>
              <a:t>Restful API</a:t>
            </a:r>
          </a:p>
          <a:p>
            <a:pPr lvl="1"/>
            <a:r>
              <a:rPr lang="en-US" altLang="zh-CN" dirty="0">
                <a:hlinkClick r:id="rId2"/>
              </a:rPr>
              <a:t>https://192.168.10.1:9090/v1/p4route/10000/del</a:t>
            </a:r>
            <a:r>
              <a:rPr lang="en-US" altLang="zh-CN" dirty="0"/>
              <a:t> </a:t>
            </a:r>
            <a:endParaRPr lang="en-US" altLang="zh-CN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dirty="0"/>
              <a:t>{</a:t>
            </a:r>
          </a:p>
          <a:p>
            <a:pPr lvl="3"/>
            <a:r>
              <a:rPr lang="en-US" altLang="zh-CN" dirty="0"/>
              <a:t>‘</a:t>
            </a:r>
            <a:r>
              <a:rPr lang="en-US" altLang="zh-CN" dirty="0" err="1"/>
              <a:t>switchID</a:t>
            </a:r>
            <a:r>
              <a:rPr lang="en-US" altLang="zh-CN" dirty="0"/>
              <a:t>’ : 10000</a:t>
            </a:r>
          </a:p>
          <a:p>
            <a:pPr lvl="3"/>
            <a:r>
              <a:rPr lang="en-US" altLang="zh-CN" dirty="0"/>
              <a:t>‘matches’: matches</a:t>
            </a:r>
          </a:p>
          <a:p>
            <a:pPr lvl="3"/>
            <a:r>
              <a:rPr lang="en-US" altLang="zh-CN" dirty="0"/>
              <a:t>‘actions’: actions</a:t>
            </a:r>
          </a:p>
          <a:p>
            <a:pPr lvl="2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48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A6CA-869D-485E-8278-70EE94E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需要课题</a:t>
            </a:r>
            <a:r>
              <a:rPr lang="en-US" altLang="zh-CN" dirty="0"/>
              <a:t>3</a:t>
            </a:r>
            <a:r>
              <a:rPr lang="zh-CN" altLang="en-US" dirty="0"/>
              <a:t>提供的接口举例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E7CEE-EB73-4CB1-851C-EC762937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2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Matches-actions</a:t>
            </a:r>
          </a:p>
          <a:p>
            <a:pPr lvl="1"/>
            <a:r>
              <a:rPr lang="en-US" altLang="zh-CN" dirty="0"/>
              <a:t>Matches</a:t>
            </a:r>
          </a:p>
          <a:p>
            <a:pPr lvl="2"/>
            <a:r>
              <a:rPr lang="zh-CN" altLang="en-US" dirty="0"/>
              <a:t>多匹配域，比如</a:t>
            </a:r>
            <a:r>
              <a:rPr lang="en-US" altLang="zh-CN" dirty="0"/>
              <a:t>matches = [match1, match2,… </a:t>
            </a:r>
            <a:r>
              <a:rPr lang="en-US" altLang="zh-CN" dirty="0" err="1"/>
              <a:t>matchN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dirty="0"/>
              <a:t>可以匹配</a:t>
            </a:r>
            <a:r>
              <a:rPr lang="en-US" altLang="zh-CN" dirty="0"/>
              <a:t>input port</a:t>
            </a:r>
            <a:r>
              <a:rPr lang="zh-CN" altLang="en-US" dirty="0"/>
              <a:t>，比如</a:t>
            </a:r>
            <a:r>
              <a:rPr lang="en-US" altLang="zh-CN" dirty="0"/>
              <a:t>match1={“input”: 0}</a:t>
            </a:r>
          </a:p>
          <a:p>
            <a:pPr lvl="2"/>
            <a:r>
              <a:rPr lang="zh-CN" altLang="en-US" b="1" dirty="0"/>
              <a:t>可以匹配任意的字段，比如</a:t>
            </a:r>
            <a:r>
              <a:rPr lang="en-US" altLang="zh-CN" b="1" dirty="0"/>
              <a:t>match2= {“offset”:12 ,”bits”:8,</a:t>
            </a:r>
            <a:r>
              <a:rPr lang="zh-CN" altLang="en-US" b="1" dirty="0"/>
              <a:t> </a:t>
            </a:r>
            <a:r>
              <a:rPr lang="en-US" altLang="zh-CN" b="1" dirty="0"/>
              <a:t>“value”:0x1234, “mask”:0xFFFF}</a:t>
            </a:r>
          </a:p>
          <a:p>
            <a:pPr lvl="1"/>
            <a:r>
              <a:rPr lang="en-US" altLang="zh-CN" dirty="0"/>
              <a:t>Actions</a:t>
            </a:r>
          </a:p>
          <a:p>
            <a:pPr lvl="2"/>
            <a:r>
              <a:rPr lang="en-US" altLang="zh-CN" dirty="0"/>
              <a:t>Actions = [action1, action2, …, </a:t>
            </a:r>
            <a:r>
              <a:rPr lang="en-US" altLang="zh-CN" dirty="0" err="1"/>
              <a:t>actionN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b="1" dirty="0"/>
              <a:t>转发到某个</a:t>
            </a:r>
            <a:r>
              <a:rPr lang="en-US" altLang="zh-CN" b="1" dirty="0"/>
              <a:t>port</a:t>
            </a:r>
            <a:r>
              <a:rPr lang="zh-CN" altLang="en-US" b="1" dirty="0"/>
              <a:t>，比如</a:t>
            </a:r>
            <a:r>
              <a:rPr lang="en-US" altLang="zh-CN" b="1" dirty="0"/>
              <a:t>action1={“output”:1}</a:t>
            </a:r>
          </a:p>
          <a:p>
            <a:pPr lvl="2"/>
            <a:r>
              <a:rPr lang="zh-CN" altLang="en-US" strike="sngStrike" dirty="0"/>
              <a:t>修改任意字段，比如</a:t>
            </a:r>
            <a:r>
              <a:rPr lang="en-US" altLang="zh-CN" strike="sngStrike" dirty="0"/>
              <a:t>action2= {“updateField”:1, “offset”:12 ,”bits”:8,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“value”:0x1234, “mask”:0xFFFF}</a:t>
            </a:r>
          </a:p>
          <a:p>
            <a:pPr lvl="2"/>
            <a:r>
              <a:rPr lang="zh-CN" altLang="en-US" strike="sngStrike" dirty="0"/>
              <a:t>插入一个字段，比如</a:t>
            </a:r>
            <a:r>
              <a:rPr lang="en-US" altLang="zh-CN" strike="sngStrike" dirty="0"/>
              <a:t>action3= {“insertField”:1,“offset”:12 ,”bits”:8,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“value”:0x1234, “mask”:0xFFFF}</a:t>
            </a:r>
          </a:p>
          <a:p>
            <a:pPr lvl="2"/>
            <a:r>
              <a:rPr lang="zh-CN" altLang="en-US" strike="sngStrike" dirty="0"/>
              <a:t>删除一个字段，比如</a:t>
            </a:r>
            <a:r>
              <a:rPr lang="en-US" altLang="zh-CN" strike="sngStrike" dirty="0"/>
              <a:t>action4= {“deleteField”:1,“offset”:12 ,”bits”:8,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“value”:0x1234, “mask”:0xFFFF}</a:t>
            </a:r>
          </a:p>
          <a:p>
            <a:pPr lvl="2"/>
            <a:r>
              <a:rPr lang="zh-CN" altLang="en-US" dirty="0"/>
              <a:t>丢弃，比如</a:t>
            </a:r>
            <a:r>
              <a:rPr lang="en-US" altLang="zh-CN" dirty="0"/>
              <a:t>action5={‘drop”:1}</a:t>
            </a:r>
          </a:p>
          <a:p>
            <a:pPr lvl="2"/>
            <a:r>
              <a:rPr lang="zh-CN" altLang="en-US" dirty="0"/>
              <a:t>限速，比如</a:t>
            </a:r>
            <a:r>
              <a:rPr lang="en-US" altLang="zh-CN" dirty="0"/>
              <a:t>action6={‘rate’:1000}</a:t>
            </a:r>
          </a:p>
        </p:txBody>
      </p:sp>
    </p:spTree>
    <p:extLst>
      <p:ext uri="{BB962C8B-B14F-4D97-AF65-F5344CB8AC3E}">
        <p14:creationId xmlns:p14="http://schemas.microsoft.com/office/powerpoint/2010/main" val="49002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3383E-EFAD-4EC4-BCC6-ACAAD191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Appendix: </a:t>
            </a:r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E4A69-D303-4665-B180-03C384636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2A9F-BDC0-442B-A8B3-979FEAC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提供的模块间通信</a:t>
            </a:r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 err="1"/>
              <a:t>messageAgent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C48A4-2ABD-4A43-8000-C3345FE6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6" y="1690688"/>
            <a:ext cx="12066308" cy="50323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RabbitMQ</a:t>
            </a:r>
            <a:r>
              <a:rPr lang="zh-CN" altLang="en-US" dirty="0"/>
              <a:t>的消息代理模块</a:t>
            </a:r>
            <a:endParaRPr lang="en-US" altLang="zh-CN" dirty="0"/>
          </a:p>
          <a:p>
            <a:pPr lvl="1"/>
            <a:r>
              <a:rPr lang="zh-CN" altLang="en-US" dirty="0"/>
              <a:t>发送、接收</a:t>
            </a:r>
            <a:r>
              <a:rPr lang="en-US" altLang="zh-CN" dirty="0"/>
              <a:t>msg</a:t>
            </a:r>
          </a:p>
          <a:p>
            <a:pPr lvl="1"/>
            <a:r>
              <a:rPr lang="en-US" altLang="zh-CN" dirty="0"/>
              <a:t>msg</a:t>
            </a:r>
            <a:r>
              <a:rPr lang="zh-CN" altLang="en-US" dirty="0"/>
              <a:t>的内容有多种，其中一种是</a:t>
            </a:r>
            <a:r>
              <a:rPr lang="en-US" altLang="zh-CN" dirty="0"/>
              <a:t>command</a:t>
            </a:r>
          </a:p>
          <a:p>
            <a:r>
              <a:rPr lang="zh-CN" altLang="en-US" dirty="0"/>
              <a:t>引用模块</a:t>
            </a:r>
            <a:endParaRPr lang="en-US" altLang="zh-CN" dirty="0"/>
          </a:p>
          <a:p>
            <a:pPr lvl="1"/>
            <a:r>
              <a:rPr lang="en-US" altLang="zh-CN" dirty="0"/>
              <a:t>from </a:t>
            </a:r>
            <a:r>
              <a:rPr lang="en-US" altLang="zh-CN" dirty="0" err="1"/>
              <a:t>sam.base.messageAgent</a:t>
            </a:r>
            <a:r>
              <a:rPr lang="en-US" altLang="zh-CN" dirty="0"/>
              <a:t> import *</a:t>
            </a:r>
          </a:p>
          <a:p>
            <a:pPr lvl="1"/>
            <a:r>
              <a:rPr lang="en-US" altLang="zh-CN" dirty="0" err="1"/>
              <a:t>messageAgent</a:t>
            </a:r>
            <a:r>
              <a:rPr lang="en-US" altLang="zh-CN" dirty="0"/>
              <a:t> = </a:t>
            </a:r>
            <a:r>
              <a:rPr lang="en-US" altLang="zh-CN" dirty="0" err="1"/>
              <a:t>MessageAgent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发送</a:t>
            </a:r>
            <a:endParaRPr lang="en-US" altLang="zh-CN" dirty="0"/>
          </a:p>
          <a:p>
            <a:pPr lvl="1"/>
            <a:r>
              <a:rPr lang="en-US" altLang="zh-CN" dirty="0"/>
              <a:t>msg = </a:t>
            </a:r>
            <a:r>
              <a:rPr lang="en-US" altLang="zh-CN" dirty="0" err="1"/>
              <a:t>SAMMessage</a:t>
            </a:r>
            <a:r>
              <a:rPr lang="en-US" altLang="zh-CN" dirty="0"/>
              <a:t>(</a:t>
            </a:r>
            <a:r>
              <a:rPr lang="en-US" altLang="zh-CN" dirty="0" err="1"/>
              <a:t>msgType</a:t>
            </a:r>
            <a:r>
              <a:rPr lang="en-US" altLang="zh-CN" dirty="0"/>
              <a:t>, </a:t>
            </a:r>
            <a:r>
              <a:rPr lang="en-US" altLang="zh-CN" dirty="0" err="1"/>
              <a:t>cmd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messageAgent.sendMsg</a:t>
            </a:r>
            <a:r>
              <a:rPr lang="en-US" altLang="zh-CN" dirty="0"/>
              <a:t>(queue, msg)</a:t>
            </a:r>
          </a:p>
          <a:p>
            <a:r>
              <a:rPr lang="zh-CN" altLang="en-US" dirty="0"/>
              <a:t>接收（无阻塞）</a:t>
            </a:r>
            <a:endParaRPr lang="en-US" altLang="zh-CN" dirty="0"/>
          </a:p>
          <a:p>
            <a:pPr lvl="1"/>
            <a:r>
              <a:rPr lang="en-US" altLang="zh-CN" dirty="0" err="1"/>
              <a:t>messageAgent.startRecvMsg</a:t>
            </a:r>
            <a:r>
              <a:rPr lang="en-US" altLang="zh-CN" dirty="0"/>
              <a:t>(queue)		# </a:t>
            </a:r>
            <a:r>
              <a:rPr lang="zh-CN" altLang="en-US" dirty="0"/>
              <a:t>启动接收线程</a:t>
            </a:r>
            <a:endParaRPr lang="en-US" altLang="zh-CN" dirty="0"/>
          </a:p>
          <a:p>
            <a:pPr lvl="1"/>
            <a:r>
              <a:rPr lang="en-US" altLang="zh-CN" dirty="0"/>
              <a:t>msg = </a:t>
            </a:r>
            <a:r>
              <a:rPr lang="en-US" altLang="zh-CN" dirty="0" err="1"/>
              <a:t>messageAgent.getMsg</a:t>
            </a:r>
            <a:r>
              <a:rPr lang="en-US" altLang="zh-CN" dirty="0"/>
              <a:t>(queue) 		# </a:t>
            </a:r>
            <a:r>
              <a:rPr lang="zh-CN" altLang="en-US" dirty="0"/>
              <a:t>如果没有收到消息，则</a:t>
            </a:r>
            <a:r>
              <a:rPr lang="en-US" altLang="zh-CN" dirty="0"/>
              <a:t>										</a:t>
            </a:r>
            <a:r>
              <a:rPr lang="en-US" altLang="zh-CN" dirty="0" err="1"/>
              <a:t>msg.getMessageType</a:t>
            </a:r>
            <a:r>
              <a:rPr lang="en-US" altLang="zh-CN" dirty="0"/>
              <a:t>()==None</a:t>
            </a:r>
          </a:p>
        </p:txBody>
      </p:sp>
    </p:spTree>
    <p:extLst>
      <p:ext uri="{BB962C8B-B14F-4D97-AF65-F5344CB8AC3E}">
        <p14:creationId xmlns:p14="http://schemas.microsoft.com/office/powerpoint/2010/main" val="206045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2A9F-BDC0-442B-A8B3-979FEAC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API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C48A4-2ABD-4A43-8000-C3345FE6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INSTALL.md</a:t>
            </a:r>
            <a:r>
              <a:rPr lang="zh-CN" altLang="en-US" dirty="0"/>
              <a:t>安装必要的模块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ubuntu</a:t>
            </a:r>
            <a:r>
              <a:rPr lang="zh-CN" altLang="en-US" dirty="0"/>
              <a:t>上运行</a:t>
            </a:r>
            <a:r>
              <a:rPr lang="en-US" altLang="zh-CN" dirty="0"/>
              <a:t>python2 environmentSetter.py</a:t>
            </a:r>
            <a:r>
              <a:rPr lang="zh-CN" altLang="en-US" dirty="0"/>
              <a:t>设置</a:t>
            </a:r>
            <a:r>
              <a:rPr lang="en-US" altLang="zh-CN" dirty="0" err="1"/>
              <a:t>sam</a:t>
            </a:r>
            <a:r>
              <a:rPr lang="en-US" altLang="zh-CN" dirty="0"/>
              <a:t> module</a:t>
            </a:r>
          </a:p>
          <a:p>
            <a:r>
              <a:rPr lang="zh-CN" altLang="en-US" dirty="0"/>
              <a:t>模块路径：</a:t>
            </a:r>
            <a:r>
              <a:rPr lang="en-US" altLang="zh-CN" dirty="0"/>
              <a:t>sam\base\messageAgent.py</a:t>
            </a:r>
          </a:p>
          <a:p>
            <a:r>
              <a:rPr lang="en-US" altLang="zh-CN" dirty="0" err="1"/>
              <a:t>rabbitMQ</a:t>
            </a:r>
            <a:r>
              <a:rPr lang="zh-CN" altLang="en-US" dirty="0"/>
              <a:t>配置文件路径：</a:t>
            </a:r>
            <a:r>
              <a:rPr lang="en-US" altLang="zh-CN" dirty="0" err="1"/>
              <a:t>sam</a:t>
            </a:r>
            <a:r>
              <a:rPr lang="en-US" altLang="zh-CN" dirty="0"/>
              <a:t>\base\</a:t>
            </a:r>
            <a:r>
              <a:rPr lang="en-US" altLang="zh-CN" dirty="0" err="1"/>
              <a:t>rabbitMQConf.conf</a:t>
            </a:r>
            <a:endParaRPr lang="en-US" altLang="zh-CN" dirty="0"/>
          </a:p>
          <a:p>
            <a:pPr lvl="1"/>
            <a:r>
              <a:rPr lang="zh-CN" altLang="en-US" dirty="0"/>
              <a:t>填写你的</a:t>
            </a:r>
            <a:r>
              <a:rPr lang="en-US" altLang="zh-CN" dirty="0" err="1"/>
              <a:t>rabbitMQ</a:t>
            </a:r>
            <a:r>
              <a:rPr lang="zh-CN" altLang="en-US" dirty="0"/>
              <a:t>服务器地址，用户名密码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444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0F1C2-974C-4E1F-B653-BA41ABD4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9B291-F829-4856-9C23-EA46379D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sam.base.command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sam.base.messageAgent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sam.base.switch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sam.base.server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sam.base.flow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920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05FB2-D398-49A6-94E4-ECF95C09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 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39049-2124-4841-9947-B0AE4495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sam\simulator\test\test_getTopo.py</a:t>
            </a:r>
          </a:p>
          <a:p>
            <a:pPr lvl="2"/>
            <a:r>
              <a:rPr lang="en-US" altLang="zh-CN" dirty="0" err="1"/>
              <a:t>test_getTopology</a:t>
            </a:r>
            <a:endParaRPr lang="en-US" altLang="zh-CN" dirty="0"/>
          </a:p>
          <a:p>
            <a:r>
              <a:rPr lang="en-US" altLang="zh-CN" dirty="0" err="1"/>
              <a:t>messageAgent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sam\test\testBase.py</a:t>
            </a:r>
          </a:p>
          <a:p>
            <a:pPr lvl="2"/>
            <a:r>
              <a:rPr lang="en-US" altLang="zh-CN" dirty="0" err="1"/>
              <a:t>sendCmd</a:t>
            </a:r>
            <a:endParaRPr lang="en-US" altLang="zh-CN" dirty="0"/>
          </a:p>
          <a:p>
            <a:pPr lvl="2"/>
            <a:r>
              <a:rPr lang="en-US" altLang="zh-CN" dirty="0" err="1"/>
              <a:t>sendCmdRply</a:t>
            </a:r>
            <a:endParaRPr lang="en-US" altLang="zh-CN" dirty="0"/>
          </a:p>
          <a:p>
            <a:pPr lvl="2"/>
            <a:r>
              <a:rPr lang="en-US" altLang="zh-CN" dirty="0" err="1"/>
              <a:t>recvCmd</a:t>
            </a:r>
            <a:endParaRPr lang="en-US" altLang="zh-CN" dirty="0"/>
          </a:p>
          <a:p>
            <a:pPr lvl="2"/>
            <a:r>
              <a:rPr lang="en-US" altLang="zh-CN" dirty="0" err="1"/>
              <a:t>recvCmdRply</a:t>
            </a:r>
            <a:endParaRPr lang="en-US" altLang="zh-CN" dirty="0"/>
          </a:p>
          <a:p>
            <a:pPr lvl="2"/>
            <a:r>
              <a:rPr lang="en-US" altLang="zh-CN" dirty="0" err="1"/>
              <a:t>recvReply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16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46B7A-DA15-48C9-A978-08A317D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 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B25C2-38D4-4703-BAF7-72A59ED2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运行时更改</a:t>
            </a:r>
            <a:r>
              <a:rPr lang="en-US" altLang="zh-CN" dirty="0" err="1"/>
              <a:t>rabbitMQ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lvl="1"/>
            <a:r>
              <a:rPr lang="en-US" altLang="zh-CN" sz="2800" dirty="0" err="1"/>
              <a:t>resetRabbitMQConf</a:t>
            </a:r>
            <a:r>
              <a:rPr lang="en-US" altLang="zh-CN" sz="2800" dirty="0"/>
              <a:t>()</a:t>
            </a:r>
          </a:p>
          <a:p>
            <a:r>
              <a:rPr lang="zh-CN" altLang="en-US" sz="3200" dirty="0"/>
              <a:t>清空所有</a:t>
            </a:r>
            <a:r>
              <a:rPr lang="en-US" altLang="zh-CN" sz="3200" dirty="0" err="1"/>
              <a:t>rabbitMQ</a:t>
            </a:r>
            <a:r>
              <a:rPr lang="zh-CN" altLang="en-US" sz="3200" dirty="0"/>
              <a:t>服务器的队列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clearQueue</a:t>
            </a:r>
            <a:r>
              <a:rPr lang="en-US" altLang="zh-C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19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141">
            <a:extLst>
              <a:ext uri="{FF2B5EF4-FFF2-40B4-BE49-F238E27FC236}">
                <a16:creationId xmlns:a16="http://schemas.microsoft.com/office/drawing/2014/main" id="{D289F3F7-EDAD-4BBA-A72E-64708412E6DC}"/>
              </a:ext>
            </a:extLst>
          </p:cNvPr>
          <p:cNvCxnSpPr>
            <a:cxnSpLocks/>
            <a:stCxn id="34" idx="2"/>
            <a:endCxn id="4" idx="2"/>
          </p:cNvCxnSpPr>
          <p:nvPr/>
        </p:nvCxnSpPr>
        <p:spPr>
          <a:xfrm>
            <a:off x="4272430" y="3144960"/>
            <a:ext cx="12812" cy="1054615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141">
            <a:extLst>
              <a:ext uri="{FF2B5EF4-FFF2-40B4-BE49-F238E27FC236}">
                <a16:creationId xmlns:a16="http://schemas.microsoft.com/office/drawing/2014/main" id="{3AADC361-AF2C-4623-8131-F2540A2F0D49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4285242" y="4199575"/>
            <a:ext cx="1410591" cy="826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41">
            <a:extLst>
              <a:ext uri="{FF2B5EF4-FFF2-40B4-BE49-F238E27FC236}">
                <a16:creationId xmlns:a16="http://schemas.microsoft.com/office/drawing/2014/main" id="{BE294069-CAE5-442C-ADC4-9A3404424484}"/>
              </a:ext>
            </a:extLst>
          </p:cNvPr>
          <p:cNvCxnSpPr>
            <a:cxnSpLocks/>
            <a:stCxn id="12" idx="2"/>
            <a:endCxn id="4" idx="2"/>
          </p:cNvCxnSpPr>
          <p:nvPr/>
        </p:nvCxnSpPr>
        <p:spPr>
          <a:xfrm flipH="1">
            <a:off x="4285242" y="3113599"/>
            <a:ext cx="1399154" cy="10859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41">
            <a:extLst>
              <a:ext uri="{FF2B5EF4-FFF2-40B4-BE49-F238E27FC236}">
                <a16:creationId xmlns:a16="http://schemas.microsoft.com/office/drawing/2014/main" id="{35671BF0-7E04-4F17-B148-845A9B063A56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 flipH="1">
            <a:off x="1306474" y="4199575"/>
            <a:ext cx="2978768" cy="329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CF45DAAD-9A34-4120-AFA5-B14ED2322C4E}"/>
              </a:ext>
            </a:extLst>
          </p:cNvPr>
          <p:cNvGrpSpPr/>
          <p:nvPr/>
        </p:nvGrpSpPr>
        <p:grpSpPr>
          <a:xfrm>
            <a:off x="252286" y="3174510"/>
            <a:ext cx="2015295" cy="1058062"/>
            <a:chOff x="4065395" y="207690"/>
            <a:chExt cx="2015295" cy="1058062"/>
          </a:xfrm>
        </p:grpSpPr>
        <p:pic>
          <p:nvPicPr>
            <p:cNvPr id="21" name="Picture 240">
              <a:extLst>
                <a:ext uri="{FF2B5EF4-FFF2-40B4-BE49-F238E27FC236}">
                  <a16:creationId xmlns:a16="http://schemas.microsoft.com/office/drawing/2014/main" id="{578E8B2B-11FE-4444-AE7B-A5C64E91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9416" y="565606"/>
              <a:ext cx="800334" cy="7001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AA91D4B-84C7-4741-A955-0DABF973E629}"/>
                </a:ext>
              </a:extLst>
            </p:cNvPr>
            <p:cNvSpPr txBox="1"/>
            <p:nvPr/>
          </p:nvSpPr>
          <p:spPr>
            <a:xfrm>
              <a:off x="4065395" y="207690"/>
              <a:ext cx="2015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数据中心</a:t>
              </a:r>
              <a:r>
                <a:rPr lang="en-US" altLang="zh-CN" sz="1600" dirty="0"/>
                <a:t>Peer</a:t>
              </a:r>
              <a:r>
                <a:rPr lang="zh-CN" altLang="en-US" sz="1600" dirty="0"/>
                <a:t>交换机</a:t>
              </a:r>
              <a:endParaRPr lang="en-US" altLang="zh-CN" sz="1600" dirty="0"/>
            </a:p>
          </p:txBody>
        </p:sp>
      </p:grpSp>
      <p:cxnSp>
        <p:nvCxnSpPr>
          <p:cNvPr id="40" name="Straight Connector 141">
            <a:extLst>
              <a:ext uri="{FF2B5EF4-FFF2-40B4-BE49-F238E27FC236}">
                <a16:creationId xmlns:a16="http://schemas.microsoft.com/office/drawing/2014/main" id="{21A4A769-1427-4B36-A7FF-6A1003CEB927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 flipH="1">
            <a:off x="2822829" y="4199575"/>
            <a:ext cx="1462413" cy="6739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34720189-500F-4644-A022-60CFC1F423BF}"/>
              </a:ext>
            </a:extLst>
          </p:cNvPr>
          <p:cNvGrpSpPr/>
          <p:nvPr/>
        </p:nvGrpSpPr>
        <p:grpSpPr>
          <a:xfrm>
            <a:off x="2810670" y="3499429"/>
            <a:ext cx="1874739" cy="700146"/>
            <a:chOff x="3561251" y="3537500"/>
            <a:chExt cx="1874739" cy="700146"/>
          </a:xfrm>
        </p:grpSpPr>
        <p:pic>
          <p:nvPicPr>
            <p:cNvPr id="4" name="Picture 240">
              <a:extLst>
                <a:ext uri="{FF2B5EF4-FFF2-40B4-BE49-F238E27FC236}">
                  <a16:creationId xmlns:a16="http://schemas.microsoft.com/office/drawing/2014/main" id="{2C62D78F-F431-4411-85BE-8FD960F6D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5656" y="3537500"/>
              <a:ext cx="800334" cy="700146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C636DDC-3435-494A-A1B6-E24F97C114F5}"/>
                </a:ext>
              </a:extLst>
            </p:cNvPr>
            <p:cNvSpPr txBox="1"/>
            <p:nvPr/>
          </p:nvSpPr>
          <p:spPr>
            <a:xfrm>
              <a:off x="3561251" y="3614147"/>
              <a:ext cx="1115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P4</a:t>
              </a:r>
              <a:r>
                <a:rPr lang="zh-CN" altLang="en-US" sz="1600" b="1" dirty="0"/>
                <a:t>交换机</a:t>
              </a:r>
              <a:endParaRPr lang="en-US" altLang="zh-CN" sz="1600" b="1" dirty="0"/>
            </a:p>
            <a:p>
              <a:r>
                <a:rPr lang="en-US" altLang="zh-CN" sz="1600" b="1" dirty="0"/>
                <a:t>(</a:t>
              </a:r>
              <a:r>
                <a:rPr lang="en-US" altLang="zh-CN" sz="1600" b="1" dirty="0" err="1"/>
                <a:t>TurboNet</a:t>
              </a:r>
              <a:r>
                <a:rPr lang="en-US" altLang="zh-CN" sz="1600" b="1" dirty="0"/>
                <a:t>)</a:t>
              </a:r>
              <a:endParaRPr lang="zh-CN" altLang="en-US" sz="1600" b="1" dirty="0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87229DB1-C0D1-4E64-A3BD-EDC090A57C45}"/>
              </a:ext>
            </a:extLst>
          </p:cNvPr>
          <p:cNvGrpSpPr/>
          <p:nvPr/>
        </p:nvGrpSpPr>
        <p:grpSpPr>
          <a:xfrm>
            <a:off x="4771325" y="1643858"/>
            <a:ext cx="1826141" cy="1469741"/>
            <a:chOff x="1640838" y="2862267"/>
            <a:chExt cx="1826141" cy="1469741"/>
          </a:xfrm>
        </p:grpSpPr>
        <p:pic>
          <p:nvPicPr>
            <p:cNvPr id="12" name="Picture 131">
              <a:extLst>
                <a:ext uri="{FF2B5EF4-FFF2-40B4-BE49-F238E27FC236}">
                  <a16:creationId xmlns:a16="http://schemas.microsoft.com/office/drawing/2014/main" id="{3B07EB22-F049-4F04-89B3-C564AC6C8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0561" y="3447042"/>
              <a:ext cx="646695" cy="884966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220A334-4C0B-44CD-91A2-25FDDFFD20D5}"/>
                </a:ext>
              </a:extLst>
            </p:cNvPr>
            <p:cNvSpPr txBox="1"/>
            <p:nvPr/>
          </p:nvSpPr>
          <p:spPr>
            <a:xfrm>
              <a:off x="1640838" y="2862267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高性能服务器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（测量数据生成）</a:t>
              </a: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90899287-C8F8-42FA-9193-4C33F9811B33}"/>
              </a:ext>
            </a:extLst>
          </p:cNvPr>
          <p:cNvGrpSpPr/>
          <p:nvPr/>
        </p:nvGrpSpPr>
        <p:grpSpPr>
          <a:xfrm>
            <a:off x="2499481" y="4856073"/>
            <a:ext cx="1458878" cy="1413435"/>
            <a:chOff x="2220519" y="5036410"/>
            <a:chExt cx="1458878" cy="1413435"/>
          </a:xfrm>
        </p:grpSpPr>
        <p:pic>
          <p:nvPicPr>
            <p:cNvPr id="37" name="Picture 131">
              <a:extLst>
                <a:ext uri="{FF2B5EF4-FFF2-40B4-BE49-F238E27FC236}">
                  <a16:creationId xmlns:a16="http://schemas.microsoft.com/office/drawing/2014/main" id="{6C5D065B-4E86-4944-A1A0-34572A29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0519" y="5053909"/>
              <a:ext cx="646695" cy="884966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42D20F8-9C82-4220-B5D0-D4E20DEA5CC4}"/>
                </a:ext>
              </a:extLst>
            </p:cNvPr>
            <p:cNvSpPr txBox="1"/>
            <p:nvPr/>
          </p:nvSpPr>
          <p:spPr>
            <a:xfrm>
              <a:off x="2261375" y="586507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高性能服务器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（部署</a:t>
              </a:r>
              <a:r>
                <a:rPr lang="en-US" altLang="zh-CN" sz="1600" dirty="0"/>
                <a:t>VNF</a:t>
              </a:r>
              <a:r>
                <a:rPr lang="zh-CN" altLang="en-US" sz="1600" dirty="0"/>
                <a:t>）</a:t>
              </a:r>
            </a:p>
          </p:txBody>
        </p:sp>
        <p:pic>
          <p:nvPicPr>
            <p:cNvPr id="75" name="Picture 131">
              <a:extLst>
                <a:ext uri="{FF2B5EF4-FFF2-40B4-BE49-F238E27FC236}">
                  <a16:creationId xmlns:a16="http://schemas.microsoft.com/office/drawing/2014/main" id="{672DCAE5-C3D4-4970-8C81-3E01E4550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2702" y="5036410"/>
              <a:ext cx="646695" cy="884966"/>
            </a:xfrm>
            <a:prstGeom prst="rect">
              <a:avLst/>
            </a:prstGeom>
          </p:spPr>
        </p:pic>
      </p:grpSp>
      <p:cxnSp>
        <p:nvCxnSpPr>
          <p:cNvPr id="76" name="Straight Connector 141">
            <a:extLst>
              <a:ext uri="{FF2B5EF4-FFF2-40B4-BE49-F238E27FC236}">
                <a16:creationId xmlns:a16="http://schemas.microsoft.com/office/drawing/2014/main" id="{B0B46625-A089-4C3D-ACDD-613DEAB2DE9A}"/>
              </a:ext>
            </a:extLst>
          </p:cNvPr>
          <p:cNvCxnSpPr>
            <a:cxnSpLocks/>
            <a:stCxn id="4" idx="2"/>
            <a:endCxn id="75" idx="0"/>
          </p:cNvCxnSpPr>
          <p:nvPr/>
        </p:nvCxnSpPr>
        <p:spPr>
          <a:xfrm flipH="1">
            <a:off x="3635012" y="4199575"/>
            <a:ext cx="650230" cy="656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1222B1EA-08CD-4519-AE9E-846A4387C662}"/>
              </a:ext>
            </a:extLst>
          </p:cNvPr>
          <p:cNvGrpSpPr/>
          <p:nvPr/>
        </p:nvGrpSpPr>
        <p:grpSpPr>
          <a:xfrm>
            <a:off x="4332684" y="4993688"/>
            <a:ext cx="1763316" cy="1317052"/>
            <a:chOff x="4468957" y="5121234"/>
            <a:chExt cx="1763316" cy="1317052"/>
          </a:xfrm>
        </p:grpSpPr>
        <p:pic>
          <p:nvPicPr>
            <p:cNvPr id="5" name="Picture 240">
              <a:extLst>
                <a:ext uri="{FF2B5EF4-FFF2-40B4-BE49-F238E27FC236}">
                  <a16:creationId xmlns:a16="http://schemas.microsoft.com/office/drawing/2014/main" id="{AE27BDE2-B494-4A82-8FCA-38594B419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1939" y="5153365"/>
              <a:ext cx="800334" cy="700146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8C82EAF-46A9-430E-BF2B-8923772D1D3C}"/>
                </a:ext>
              </a:extLst>
            </p:cNvPr>
            <p:cNvSpPr txBox="1"/>
            <p:nvPr/>
          </p:nvSpPr>
          <p:spPr>
            <a:xfrm>
              <a:off x="4694111" y="5853511"/>
              <a:ext cx="11192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/>
                <a:t>P4</a:t>
              </a:r>
              <a:r>
                <a:rPr lang="zh-CN" altLang="en-US" sz="1600" b="1" dirty="0"/>
                <a:t>交换机</a:t>
              </a:r>
              <a:endParaRPr lang="en-US" altLang="zh-CN" sz="1600" b="1" dirty="0"/>
            </a:p>
            <a:p>
              <a:pPr algn="ctr"/>
              <a:r>
                <a:rPr lang="zh-CN" altLang="en-US" sz="1600" b="1" dirty="0"/>
                <a:t>（部署</a:t>
              </a:r>
              <a:r>
                <a:rPr lang="en-US" altLang="zh-CN" sz="1600" b="1" dirty="0"/>
                <a:t>NF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pic>
          <p:nvPicPr>
            <p:cNvPr id="79" name="Picture 240">
              <a:extLst>
                <a:ext uri="{FF2B5EF4-FFF2-40B4-BE49-F238E27FC236}">
                  <a16:creationId xmlns:a16="http://schemas.microsoft.com/office/drawing/2014/main" id="{8A136FF4-47AE-464E-8D04-7863F892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957" y="5121234"/>
              <a:ext cx="800334" cy="700146"/>
            </a:xfrm>
            <a:prstGeom prst="rect">
              <a:avLst/>
            </a:prstGeom>
          </p:spPr>
        </p:pic>
      </p:grpSp>
      <p:cxnSp>
        <p:nvCxnSpPr>
          <p:cNvPr id="80" name="Straight Connector 141">
            <a:extLst>
              <a:ext uri="{FF2B5EF4-FFF2-40B4-BE49-F238E27FC236}">
                <a16:creationId xmlns:a16="http://schemas.microsoft.com/office/drawing/2014/main" id="{B18842E3-771E-48FF-979B-9321B4B34FB8}"/>
              </a:ext>
            </a:extLst>
          </p:cNvPr>
          <p:cNvCxnSpPr>
            <a:cxnSpLocks/>
            <a:stCxn id="79" idx="0"/>
            <a:endCxn id="4" idx="2"/>
          </p:cNvCxnSpPr>
          <p:nvPr/>
        </p:nvCxnSpPr>
        <p:spPr>
          <a:xfrm flipH="1" flipV="1">
            <a:off x="4285242" y="4199575"/>
            <a:ext cx="447609" cy="794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141">
            <a:extLst>
              <a:ext uri="{FF2B5EF4-FFF2-40B4-BE49-F238E27FC236}">
                <a16:creationId xmlns:a16="http://schemas.microsoft.com/office/drawing/2014/main" id="{EDF2F238-DA30-400D-A1AA-6893BA52F351}"/>
              </a:ext>
            </a:extLst>
          </p:cNvPr>
          <p:cNvCxnSpPr>
            <a:cxnSpLocks/>
            <a:stCxn id="31" idx="2"/>
            <a:endCxn id="4" idx="2"/>
          </p:cNvCxnSpPr>
          <p:nvPr/>
        </p:nvCxnSpPr>
        <p:spPr>
          <a:xfrm flipH="1">
            <a:off x="4285242" y="3104887"/>
            <a:ext cx="4337290" cy="109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9E61C9D7-30AF-4C5A-A669-AC009C58EC20}"/>
              </a:ext>
            </a:extLst>
          </p:cNvPr>
          <p:cNvGrpSpPr/>
          <p:nvPr/>
        </p:nvGrpSpPr>
        <p:grpSpPr>
          <a:xfrm>
            <a:off x="3581678" y="1664077"/>
            <a:ext cx="1415772" cy="1480883"/>
            <a:chOff x="5622328" y="1373977"/>
            <a:chExt cx="1415772" cy="1480883"/>
          </a:xfrm>
        </p:grpSpPr>
        <p:pic>
          <p:nvPicPr>
            <p:cNvPr id="34" name="Picture 131">
              <a:extLst>
                <a:ext uri="{FF2B5EF4-FFF2-40B4-BE49-F238E27FC236}">
                  <a16:creationId xmlns:a16="http://schemas.microsoft.com/office/drawing/2014/main" id="{77606086-22AA-4A84-B8C9-D4FC2DCF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9732" y="1969894"/>
              <a:ext cx="646695" cy="884966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C32A8DD-7BFB-468E-BF6D-AE57C4DCA573}"/>
                </a:ext>
              </a:extLst>
            </p:cNvPr>
            <p:cNvSpPr txBox="1"/>
            <p:nvPr/>
          </p:nvSpPr>
          <p:spPr>
            <a:xfrm>
              <a:off x="5622328" y="1373977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高性能服务器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（</a:t>
              </a:r>
              <a:r>
                <a:rPr lang="en-US" altLang="zh-CN" sz="1600" dirty="0"/>
                <a:t>Classifier</a:t>
              </a:r>
              <a:r>
                <a:rPr lang="zh-CN" altLang="en-US" sz="1600" dirty="0"/>
                <a:t>）</a:t>
              </a:r>
            </a:p>
          </p:txBody>
        </p:sp>
      </p:grpSp>
      <p:cxnSp>
        <p:nvCxnSpPr>
          <p:cNvPr id="42" name="Straight Connector 141">
            <a:extLst>
              <a:ext uri="{FF2B5EF4-FFF2-40B4-BE49-F238E27FC236}">
                <a16:creationId xmlns:a16="http://schemas.microsoft.com/office/drawing/2014/main" id="{65EFBBCC-8EB6-4200-B17C-92542AB3CA6E}"/>
              </a:ext>
            </a:extLst>
          </p:cNvPr>
          <p:cNvCxnSpPr>
            <a:cxnSpLocks/>
            <a:stCxn id="4" idx="2"/>
            <a:endCxn id="41" idx="2"/>
          </p:cNvCxnSpPr>
          <p:nvPr/>
        </p:nvCxnSpPr>
        <p:spPr>
          <a:xfrm flipV="1">
            <a:off x="4285242" y="4197152"/>
            <a:ext cx="4358016" cy="24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141">
            <a:extLst>
              <a:ext uri="{FF2B5EF4-FFF2-40B4-BE49-F238E27FC236}">
                <a16:creationId xmlns:a16="http://schemas.microsoft.com/office/drawing/2014/main" id="{5FD1829D-ED57-44CA-9698-A688195D0A05}"/>
              </a:ext>
            </a:extLst>
          </p:cNvPr>
          <p:cNvCxnSpPr>
            <a:cxnSpLocks/>
            <a:stCxn id="41" idx="2"/>
            <a:endCxn id="31" idx="2"/>
          </p:cNvCxnSpPr>
          <p:nvPr/>
        </p:nvCxnSpPr>
        <p:spPr>
          <a:xfrm flipH="1" flipV="1">
            <a:off x="8622532" y="3104887"/>
            <a:ext cx="20726" cy="109226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141">
            <a:extLst>
              <a:ext uri="{FF2B5EF4-FFF2-40B4-BE49-F238E27FC236}">
                <a16:creationId xmlns:a16="http://schemas.microsoft.com/office/drawing/2014/main" id="{C09C56B0-A48E-4A93-B14B-FF58EF6F456F}"/>
              </a:ext>
            </a:extLst>
          </p:cNvPr>
          <p:cNvCxnSpPr>
            <a:cxnSpLocks/>
            <a:stCxn id="65" idx="2"/>
            <a:endCxn id="41" idx="2"/>
          </p:cNvCxnSpPr>
          <p:nvPr/>
        </p:nvCxnSpPr>
        <p:spPr>
          <a:xfrm>
            <a:off x="7199284" y="3121112"/>
            <a:ext cx="1443974" cy="107604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141">
            <a:extLst>
              <a:ext uri="{FF2B5EF4-FFF2-40B4-BE49-F238E27FC236}">
                <a16:creationId xmlns:a16="http://schemas.microsoft.com/office/drawing/2014/main" id="{5A3D3C89-F71C-4E72-96B0-A534737FC0EF}"/>
              </a:ext>
            </a:extLst>
          </p:cNvPr>
          <p:cNvCxnSpPr>
            <a:cxnSpLocks/>
            <a:stCxn id="4" idx="2"/>
            <a:endCxn id="65" idx="2"/>
          </p:cNvCxnSpPr>
          <p:nvPr/>
        </p:nvCxnSpPr>
        <p:spPr>
          <a:xfrm flipV="1">
            <a:off x="4285242" y="3121112"/>
            <a:ext cx="2914042" cy="1078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02377896-095E-40E6-BC50-D1439D8F111A}"/>
              </a:ext>
            </a:extLst>
          </p:cNvPr>
          <p:cNvGrpSpPr/>
          <p:nvPr/>
        </p:nvGrpSpPr>
        <p:grpSpPr>
          <a:xfrm>
            <a:off x="6553094" y="1641368"/>
            <a:ext cx="1415772" cy="1479744"/>
            <a:chOff x="8043862" y="741986"/>
            <a:chExt cx="1412260" cy="1479744"/>
          </a:xfrm>
        </p:grpSpPr>
        <p:pic>
          <p:nvPicPr>
            <p:cNvPr id="65" name="Picture 131">
              <a:extLst>
                <a:ext uri="{FF2B5EF4-FFF2-40B4-BE49-F238E27FC236}">
                  <a16:creationId xmlns:a16="http://schemas.microsoft.com/office/drawing/2014/main" id="{DC1FFA1C-65A0-4DFF-BF2B-7AEE0DCE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5101" y="1336764"/>
              <a:ext cx="646695" cy="884966"/>
            </a:xfrm>
            <a:prstGeom prst="rect">
              <a:avLst/>
            </a:prstGeom>
          </p:spPr>
        </p:pic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9B985A8-725A-4741-B895-F4D15944A00A}"/>
                </a:ext>
              </a:extLst>
            </p:cNvPr>
            <p:cNvSpPr txBox="1"/>
            <p:nvPr/>
          </p:nvSpPr>
          <p:spPr>
            <a:xfrm>
              <a:off x="8043862" y="741986"/>
              <a:ext cx="14122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高性能服务器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（测量服务）</a:t>
              </a:r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B2B15CE-7235-4E2D-955B-2B112F5B669E}"/>
              </a:ext>
            </a:extLst>
          </p:cNvPr>
          <p:cNvGrpSpPr/>
          <p:nvPr/>
        </p:nvGrpSpPr>
        <p:grpSpPr>
          <a:xfrm>
            <a:off x="8899636" y="2963372"/>
            <a:ext cx="2246129" cy="1392673"/>
            <a:chOff x="9507381" y="1601216"/>
            <a:chExt cx="2246129" cy="1392673"/>
          </a:xfrm>
        </p:grpSpPr>
        <p:pic>
          <p:nvPicPr>
            <p:cNvPr id="129" name="Picture 131">
              <a:extLst>
                <a:ext uri="{FF2B5EF4-FFF2-40B4-BE49-F238E27FC236}">
                  <a16:creationId xmlns:a16="http://schemas.microsoft.com/office/drawing/2014/main" id="{530ED192-1DEE-43D4-B02A-8D753BB8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635" y="2108923"/>
              <a:ext cx="646695" cy="884966"/>
            </a:xfrm>
            <a:prstGeom prst="rect">
              <a:avLst/>
            </a:prstGeom>
          </p:spPr>
        </p:pic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BD5C620-2972-4847-B803-12088A4378CB}"/>
                </a:ext>
              </a:extLst>
            </p:cNvPr>
            <p:cNvSpPr txBox="1"/>
            <p:nvPr/>
          </p:nvSpPr>
          <p:spPr>
            <a:xfrm>
              <a:off x="9507381" y="1601216"/>
              <a:ext cx="22461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/>
                <a:t>普通服务器</a:t>
              </a:r>
              <a:endParaRPr lang="en-US" altLang="zh-CN" sz="1600" b="1" dirty="0"/>
            </a:p>
            <a:p>
              <a:pPr algn="ctr"/>
              <a:r>
                <a:rPr lang="zh-CN" altLang="en-US" sz="1600" b="1" dirty="0"/>
                <a:t>（数据中心控制器组）</a:t>
              </a:r>
            </a:p>
          </p:txBody>
        </p:sp>
      </p:grpSp>
      <p:cxnSp>
        <p:nvCxnSpPr>
          <p:cNvPr id="131" name="Straight Connector 141">
            <a:extLst>
              <a:ext uri="{FF2B5EF4-FFF2-40B4-BE49-F238E27FC236}">
                <a16:creationId xmlns:a16="http://schemas.microsoft.com/office/drawing/2014/main" id="{5E783F69-00E9-4502-816A-6597D3F07482}"/>
              </a:ext>
            </a:extLst>
          </p:cNvPr>
          <p:cNvCxnSpPr>
            <a:cxnSpLocks/>
            <a:stCxn id="41" idx="2"/>
            <a:endCxn id="129" idx="2"/>
          </p:cNvCxnSpPr>
          <p:nvPr/>
        </p:nvCxnSpPr>
        <p:spPr>
          <a:xfrm>
            <a:off x="8643258" y="4197152"/>
            <a:ext cx="1425980" cy="15889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1">
            <a:extLst>
              <a:ext uri="{FF2B5EF4-FFF2-40B4-BE49-F238E27FC236}">
                <a16:creationId xmlns:a16="http://schemas.microsoft.com/office/drawing/2014/main" id="{6FC902B6-301F-4BF0-941A-EE53949CE23D}"/>
              </a:ext>
            </a:extLst>
          </p:cNvPr>
          <p:cNvCxnSpPr>
            <a:cxnSpLocks/>
            <a:stCxn id="41" idx="2"/>
            <a:endCxn id="79" idx="0"/>
          </p:cNvCxnSpPr>
          <p:nvPr/>
        </p:nvCxnSpPr>
        <p:spPr>
          <a:xfrm flipH="1">
            <a:off x="4732851" y="4197152"/>
            <a:ext cx="3910407" cy="79653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1">
            <a:extLst>
              <a:ext uri="{FF2B5EF4-FFF2-40B4-BE49-F238E27FC236}">
                <a16:creationId xmlns:a16="http://schemas.microsoft.com/office/drawing/2014/main" id="{2F312B52-B577-45F7-831B-99495B9064FB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>
          <a:xfrm flipH="1">
            <a:off x="5695833" y="4197152"/>
            <a:ext cx="2947425" cy="8286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Straight Connector 141">
            <a:extLst>
              <a:ext uri="{FF2B5EF4-FFF2-40B4-BE49-F238E27FC236}">
                <a16:creationId xmlns:a16="http://schemas.microsoft.com/office/drawing/2014/main" id="{9A6CD6F0-9C20-4657-A6FD-DA4676C91D30}"/>
              </a:ext>
            </a:extLst>
          </p:cNvPr>
          <p:cNvCxnSpPr>
            <a:cxnSpLocks/>
            <a:stCxn id="24" idx="1"/>
            <a:endCxn id="41" idx="2"/>
          </p:cNvCxnSpPr>
          <p:nvPr/>
        </p:nvCxnSpPr>
        <p:spPr>
          <a:xfrm flipH="1" flipV="1">
            <a:off x="8643258" y="4197152"/>
            <a:ext cx="1120541" cy="98685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E90113E1-569C-4173-B27B-978E30BB30B6}"/>
              </a:ext>
            </a:extLst>
          </p:cNvPr>
          <p:cNvGrpSpPr/>
          <p:nvPr/>
        </p:nvGrpSpPr>
        <p:grpSpPr>
          <a:xfrm>
            <a:off x="8071459" y="3497006"/>
            <a:ext cx="1210588" cy="1126895"/>
            <a:chOff x="8310677" y="3226745"/>
            <a:chExt cx="1210588" cy="1126895"/>
          </a:xfrm>
        </p:grpSpPr>
        <p:pic>
          <p:nvPicPr>
            <p:cNvPr id="41" name="Picture 240">
              <a:extLst>
                <a:ext uri="{FF2B5EF4-FFF2-40B4-BE49-F238E27FC236}">
                  <a16:creationId xmlns:a16="http://schemas.microsoft.com/office/drawing/2014/main" id="{25108B39-E433-4603-A33D-25E0EAE5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2309" y="3226745"/>
              <a:ext cx="800334" cy="700146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A9064FE-F543-40F4-B7BB-CE796C849690}"/>
                </a:ext>
              </a:extLst>
            </p:cNvPr>
            <p:cNvSpPr txBox="1"/>
            <p:nvPr/>
          </p:nvSpPr>
          <p:spPr>
            <a:xfrm>
              <a:off x="8310677" y="401508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普通交换机</a:t>
              </a:r>
            </a:p>
          </p:txBody>
        </p: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7081623D-6833-4A98-9E53-AE6C7FF2833A}"/>
              </a:ext>
            </a:extLst>
          </p:cNvPr>
          <p:cNvGrpSpPr/>
          <p:nvPr/>
        </p:nvGrpSpPr>
        <p:grpSpPr>
          <a:xfrm>
            <a:off x="7954786" y="1631365"/>
            <a:ext cx="1415772" cy="1473522"/>
            <a:chOff x="7203769" y="3691463"/>
            <a:chExt cx="1415772" cy="1473522"/>
          </a:xfrm>
        </p:grpSpPr>
        <p:pic>
          <p:nvPicPr>
            <p:cNvPr id="31" name="Picture 131">
              <a:extLst>
                <a:ext uri="{FF2B5EF4-FFF2-40B4-BE49-F238E27FC236}">
                  <a16:creationId xmlns:a16="http://schemas.microsoft.com/office/drawing/2014/main" id="{DE419132-911E-4FA2-B3BC-20CC8CC44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8167" y="4280019"/>
              <a:ext cx="646695" cy="884966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E8FECE-4CFC-4A19-92D7-1C99D02BD68C}"/>
                </a:ext>
              </a:extLst>
            </p:cNvPr>
            <p:cNvSpPr txBox="1"/>
            <p:nvPr/>
          </p:nvSpPr>
          <p:spPr>
            <a:xfrm>
              <a:off x="7203769" y="3691463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高性能服务器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（功能编排）</a:t>
              </a:r>
              <a:endParaRPr lang="en-US" altLang="zh-CN" sz="1600" dirty="0"/>
            </a:p>
          </p:txBody>
        </p:sp>
      </p:grp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3061DEE2-2857-4F76-BBBC-AD59A197D853}"/>
              </a:ext>
            </a:extLst>
          </p:cNvPr>
          <p:cNvSpPr/>
          <p:nvPr/>
        </p:nvSpPr>
        <p:spPr>
          <a:xfrm>
            <a:off x="2350968" y="1619248"/>
            <a:ext cx="4063152" cy="4691492"/>
          </a:xfrm>
          <a:prstGeom prst="roundRect">
            <a:avLst>
              <a:gd name="adj" fmla="val 6591"/>
            </a:avLst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1FF4CF14-B6E0-499B-BF1D-F94312A29E9D}"/>
              </a:ext>
            </a:extLst>
          </p:cNvPr>
          <p:cNvSpPr txBox="1"/>
          <p:nvPr/>
        </p:nvSpPr>
        <p:spPr>
          <a:xfrm>
            <a:off x="5603994" y="584907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仿真域</a:t>
            </a:r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0EDA1E9A-A1D1-46E2-A942-B17C6F40DEB6}"/>
              </a:ext>
            </a:extLst>
          </p:cNvPr>
          <p:cNvGrpSpPr/>
          <p:nvPr/>
        </p:nvGrpSpPr>
        <p:grpSpPr>
          <a:xfrm>
            <a:off x="9465307" y="4741526"/>
            <a:ext cx="1210588" cy="1498628"/>
            <a:chOff x="10004757" y="4354039"/>
            <a:chExt cx="1210588" cy="1498628"/>
          </a:xfrm>
        </p:grpSpPr>
        <p:pic>
          <p:nvPicPr>
            <p:cNvPr id="24" name="Picture 131">
              <a:extLst>
                <a:ext uri="{FF2B5EF4-FFF2-40B4-BE49-F238E27FC236}">
                  <a16:creationId xmlns:a16="http://schemas.microsoft.com/office/drawing/2014/main" id="{6B7A0772-09B9-428F-B891-93B177435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3249" y="4354039"/>
              <a:ext cx="646695" cy="884966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1FD5F95-D057-467B-B23F-C3D74BE066D0}"/>
                </a:ext>
              </a:extLst>
            </p:cNvPr>
            <p:cNvSpPr txBox="1"/>
            <p:nvPr/>
          </p:nvSpPr>
          <p:spPr>
            <a:xfrm>
              <a:off x="10004757" y="5267892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/>
                <a:t>普通服务器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（模拟器）</a:t>
              </a:r>
            </a:p>
          </p:txBody>
        </p:sp>
      </p:grp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6D7B3893-1136-49CF-B25E-3DCD989EA7C3}"/>
              </a:ext>
            </a:extLst>
          </p:cNvPr>
          <p:cNvSpPr/>
          <p:nvPr/>
        </p:nvSpPr>
        <p:spPr>
          <a:xfrm>
            <a:off x="8782860" y="4726048"/>
            <a:ext cx="2138027" cy="1514106"/>
          </a:xfrm>
          <a:prstGeom prst="roundRect">
            <a:avLst>
              <a:gd name="adj" fmla="val 6591"/>
            </a:avLst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6B8DEF8-AD61-41AB-AA34-749203242CD4}"/>
              </a:ext>
            </a:extLst>
          </p:cNvPr>
          <p:cNvSpPr txBox="1"/>
          <p:nvPr/>
        </p:nvSpPr>
        <p:spPr>
          <a:xfrm>
            <a:off x="8803418" y="584907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模拟域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D84DFBF-B002-4964-B914-3517376220E1}"/>
              </a:ext>
            </a:extLst>
          </p:cNvPr>
          <p:cNvGrpSpPr/>
          <p:nvPr/>
        </p:nvGrpSpPr>
        <p:grpSpPr>
          <a:xfrm>
            <a:off x="6602659" y="5420921"/>
            <a:ext cx="2018818" cy="733866"/>
            <a:chOff x="9256753" y="1926511"/>
            <a:chExt cx="2018818" cy="733866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89CAFF1-E242-42A4-9634-9C3538D2C159}"/>
                </a:ext>
              </a:extLst>
            </p:cNvPr>
            <p:cNvGrpSpPr/>
            <p:nvPr/>
          </p:nvGrpSpPr>
          <p:grpSpPr>
            <a:xfrm>
              <a:off x="9256753" y="1926511"/>
              <a:ext cx="1914624" cy="338554"/>
              <a:chOff x="9256753" y="1926511"/>
              <a:chExt cx="1914624" cy="338554"/>
            </a:xfrm>
          </p:grpSpPr>
          <p:cxnSp>
            <p:nvCxnSpPr>
              <p:cNvPr id="114" name="Straight Connector 141">
                <a:extLst>
                  <a:ext uri="{FF2B5EF4-FFF2-40B4-BE49-F238E27FC236}">
                    <a16:creationId xmlns:a16="http://schemas.microsoft.com/office/drawing/2014/main" id="{55EE5470-63ED-437C-8201-F14D751D3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6753" y="2098188"/>
                <a:ext cx="562528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0983236-D538-499F-861F-2DEFA1008F71}"/>
                  </a:ext>
                </a:extLst>
              </p:cNvPr>
              <p:cNvSpPr txBox="1"/>
              <p:nvPr/>
            </p:nvSpPr>
            <p:spPr>
              <a:xfrm>
                <a:off x="9796705" y="1926511"/>
                <a:ext cx="1374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1Gbps </a:t>
                </a:r>
                <a:r>
                  <a:rPr lang="zh-CN" altLang="en-US" sz="1600" dirty="0"/>
                  <a:t>管理线</a:t>
                </a: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6FDF1866-73AB-4C6C-B5D8-E3CC59CF099A}"/>
                </a:ext>
              </a:extLst>
            </p:cNvPr>
            <p:cNvGrpSpPr/>
            <p:nvPr/>
          </p:nvGrpSpPr>
          <p:grpSpPr>
            <a:xfrm>
              <a:off x="9256753" y="2321823"/>
              <a:ext cx="2018818" cy="338554"/>
              <a:chOff x="9256753" y="1926511"/>
              <a:chExt cx="2018818" cy="338554"/>
            </a:xfrm>
          </p:grpSpPr>
          <p:cxnSp>
            <p:nvCxnSpPr>
              <p:cNvPr id="119" name="Straight Connector 141">
                <a:extLst>
                  <a:ext uri="{FF2B5EF4-FFF2-40B4-BE49-F238E27FC236}">
                    <a16:creationId xmlns:a16="http://schemas.microsoft.com/office/drawing/2014/main" id="{94ED0563-11EC-42C8-BA14-B59C7B91C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6753" y="2098188"/>
                <a:ext cx="562528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2296545-B5EE-4755-ACCD-9B16A51CD269}"/>
                  </a:ext>
                </a:extLst>
              </p:cNvPr>
              <p:cNvSpPr txBox="1"/>
              <p:nvPr/>
            </p:nvSpPr>
            <p:spPr>
              <a:xfrm>
                <a:off x="9796705" y="1926511"/>
                <a:ext cx="1478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40Gbps </a:t>
                </a:r>
                <a:r>
                  <a:rPr lang="zh-CN" altLang="en-US" sz="1600" dirty="0"/>
                  <a:t>数据线</a:t>
                </a:r>
              </a:p>
            </p:txBody>
          </p:sp>
        </p:grpSp>
      </p:grpSp>
      <p:cxnSp>
        <p:nvCxnSpPr>
          <p:cNvPr id="69" name="Straight Connector 141">
            <a:extLst>
              <a:ext uri="{FF2B5EF4-FFF2-40B4-BE49-F238E27FC236}">
                <a16:creationId xmlns:a16="http://schemas.microsoft.com/office/drawing/2014/main" id="{CB524F38-9ED2-4F60-B184-7530D61ECA35}"/>
              </a:ext>
            </a:extLst>
          </p:cNvPr>
          <p:cNvCxnSpPr>
            <a:cxnSpLocks/>
            <a:stCxn id="41" idx="2"/>
            <a:endCxn id="12" idx="2"/>
          </p:cNvCxnSpPr>
          <p:nvPr/>
        </p:nvCxnSpPr>
        <p:spPr>
          <a:xfrm flipH="1" flipV="1">
            <a:off x="5684396" y="3113599"/>
            <a:ext cx="2958862" cy="108355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EB8B95A-EA07-40A2-BF87-E6DE92D2249B}"/>
              </a:ext>
            </a:extLst>
          </p:cNvPr>
          <p:cNvSpPr/>
          <p:nvPr/>
        </p:nvSpPr>
        <p:spPr>
          <a:xfrm>
            <a:off x="6580894" y="1619248"/>
            <a:ext cx="4364314" cy="3022138"/>
          </a:xfrm>
          <a:prstGeom prst="roundRect">
            <a:avLst>
              <a:gd name="adj" fmla="val 6591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4D5FEA5-8DA7-4C83-87B8-BBF6A64D438B}"/>
              </a:ext>
            </a:extLst>
          </p:cNvPr>
          <p:cNvSpPr txBox="1"/>
          <p:nvPr/>
        </p:nvSpPr>
        <p:spPr>
          <a:xfrm>
            <a:off x="10124513" y="42557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10A0664-0E2D-4B71-A5DF-65307C7D752A}"/>
              </a:ext>
            </a:extLst>
          </p:cNvPr>
          <p:cNvSpPr/>
          <p:nvPr/>
        </p:nvSpPr>
        <p:spPr>
          <a:xfrm>
            <a:off x="4226627" y="4623901"/>
            <a:ext cx="2177586" cy="1705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B238F3F-EA7E-4EE8-874B-25E928A78BB8}"/>
              </a:ext>
            </a:extLst>
          </p:cNvPr>
          <p:cNvSpPr/>
          <p:nvPr/>
        </p:nvSpPr>
        <p:spPr>
          <a:xfrm>
            <a:off x="7987906" y="2963371"/>
            <a:ext cx="2957301" cy="1660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42478DA-ACF5-4F70-9FAC-153F7981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物理拓扑</a:t>
            </a:r>
          </a:p>
        </p:txBody>
      </p:sp>
    </p:spTree>
    <p:extLst>
      <p:ext uri="{BB962C8B-B14F-4D97-AF65-F5344CB8AC3E}">
        <p14:creationId xmlns:p14="http://schemas.microsoft.com/office/powerpoint/2010/main" val="41155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C35F2-2BD8-44B4-A934-FB26B755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对网络基础设施和控制层</a:t>
            </a:r>
            <a:r>
              <a:rPr lang="zh-CN" alt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的约定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DF2F-27E8-46AC-A3C7-972321543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25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数据中心网络拓扑是预先设计并规划好的。</a:t>
            </a:r>
          </a:p>
          <a:p>
            <a:r>
              <a:rPr lang="zh-CN" altLang="en-US" dirty="0"/>
              <a:t>每台交换机和服务器具有一个全局唯一的</a:t>
            </a:r>
            <a:r>
              <a:rPr lang="en-US" altLang="zh-CN" dirty="0"/>
              <a:t>ID</a:t>
            </a:r>
            <a:r>
              <a:rPr lang="zh-CN" altLang="en-US" dirty="0"/>
              <a:t>（例如：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......</a:t>
            </a:r>
            <a:r>
              <a:rPr lang="zh-CN" altLang="en-US" dirty="0"/>
              <a:t>）。</a:t>
            </a:r>
          </a:p>
          <a:p>
            <a:r>
              <a:rPr lang="zh-CN" altLang="en-US" b="1" dirty="0"/>
              <a:t>约定</a:t>
            </a:r>
            <a:r>
              <a:rPr lang="en-US" altLang="zh-CN" b="1" dirty="0"/>
              <a:t>0-10000</a:t>
            </a:r>
            <a:r>
              <a:rPr lang="zh-CN" altLang="en-US" b="1" dirty="0"/>
              <a:t>是交换机的</a:t>
            </a:r>
            <a:r>
              <a:rPr lang="en-US" altLang="zh-CN" b="1" dirty="0"/>
              <a:t>ID</a:t>
            </a:r>
            <a:r>
              <a:rPr lang="zh-CN" altLang="en-US" b="1" dirty="0"/>
              <a:t>，</a:t>
            </a:r>
            <a:r>
              <a:rPr lang="en-US" altLang="zh-CN" b="1" dirty="0"/>
              <a:t>10001</a:t>
            </a:r>
            <a:r>
              <a:rPr lang="zh-CN" altLang="en-US" b="1" dirty="0"/>
              <a:t>以上是服务器的</a:t>
            </a:r>
            <a:r>
              <a:rPr lang="en-US" altLang="zh-CN" b="1" dirty="0"/>
              <a:t>ID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约定</a:t>
            </a:r>
            <a:r>
              <a:rPr lang="en-US" altLang="zh-CN" b="1" dirty="0"/>
              <a:t>10000</a:t>
            </a:r>
            <a:r>
              <a:rPr lang="zh-CN" altLang="en-US" b="1" dirty="0"/>
              <a:t>是数据中心网关交换机的</a:t>
            </a:r>
            <a:r>
              <a:rPr lang="en-US" altLang="zh-CN" b="1" dirty="0"/>
              <a:t>ID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dirty="0"/>
              <a:t>有一台交换机作为数据中心网关，连接数据中心外的骨干级基础功能平台和数据中心内的其他交换机。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A8F6F10-7595-4801-8DA7-66976BDA8F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41788"/>
            <a:ext cx="6018044" cy="5016212"/>
          </a:xfrm>
        </p:spPr>
      </p:pic>
    </p:spTree>
    <p:extLst>
      <p:ext uri="{BB962C8B-B14F-4D97-AF65-F5344CB8AC3E}">
        <p14:creationId xmlns:p14="http://schemas.microsoft.com/office/powerpoint/2010/main" val="136650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>
            <a:extLst>
              <a:ext uri="{FF2B5EF4-FFF2-40B4-BE49-F238E27FC236}">
                <a16:creationId xmlns:a16="http://schemas.microsoft.com/office/drawing/2014/main" id="{AB074028-EE2C-491F-BD02-A8A3BB3A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70"/>
            <a:ext cx="10515600" cy="1325563"/>
          </a:xfrm>
        </p:spPr>
        <p:txBody>
          <a:bodyPr/>
          <a:lstStyle/>
          <a:p>
            <a:r>
              <a:rPr lang="zh-CN" altLang="en-US" dirty="0"/>
              <a:t>编排系统与</a:t>
            </a:r>
            <a:r>
              <a:rPr lang="en-US" altLang="zh-CN" dirty="0"/>
              <a:t>P4</a:t>
            </a:r>
            <a:r>
              <a:rPr lang="zh-CN" altLang="en-US" dirty="0"/>
              <a:t>控制器对接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69" idx="2"/>
            <a:endCxn id="67" idx="0"/>
          </p:cNvCxnSpPr>
          <p:nvPr/>
        </p:nvCxnSpPr>
        <p:spPr>
          <a:xfrm flipH="1">
            <a:off x="3328906" y="3434373"/>
            <a:ext cx="3880803" cy="7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481666" y="1152145"/>
            <a:ext cx="945608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多模态弹性功能编排系统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H="1" flipV="1">
            <a:off x="7209708" y="1554372"/>
            <a:ext cx="1" cy="140831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D37CC3F-175E-4B74-995E-B0A051C6E000}"/>
              </a:ext>
            </a:extLst>
          </p:cNvPr>
          <p:cNvSpPr/>
          <p:nvPr/>
        </p:nvSpPr>
        <p:spPr>
          <a:xfrm>
            <a:off x="6560697" y="2962687"/>
            <a:ext cx="129802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Controller</a:t>
            </a:r>
            <a:endParaRPr lang="zh-CN" altLang="en-US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C7CD96-28BC-4298-A54F-099FEC2E154D}"/>
              </a:ext>
            </a:extLst>
          </p:cNvPr>
          <p:cNvCxnSpPr>
            <a:cxnSpLocks/>
            <a:stCxn id="58" idx="1"/>
            <a:endCxn id="51" idx="3"/>
          </p:cNvCxnSpPr>
          <p:nvPr/>
        </p:nvCxnSpPr>
        <p:spPr>
          <a:xfrm flipH="1">
            <a:off x="3843801" y="6000305"/>
            <a:ext cx="5933776" cy="1322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DB51B39-7B86-40A1-A0BE-17B5A9C9BF2B}"/>
              </a:ext>
            </a:extLst>
          </p:cNvPr>
          <p:cNvCxnSpPr>
            <a:cxnSpLocks/>
            <a:stCxn id="69" idx="2"/>
            <a:endCxn id="131" idx="0"/>
          </p:cNvCxnSpPr>
          <p:nvPr/>
        </p:nvCxnSpPr>
        <p:spPr>
          <a:xfrm>
            <a:off x="7209709" y="3434373"/>
            <a:ext cx="3082763" cy="152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4D98129-3931-4747-87AB-6A9A465F0B93}"/>
              </a:ext>
            </a:extLst>
          </p:cNvPr>
          <p:cNvSpPr/>
          <p:nvPr/>
        </p:nvSpPr>
        <p:spPr>
          <a:xfrm>
            <a:off x="9279940" y="4956380"/>
            <a:ext cx="2025064" cy="471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TurboNet</a:t>
            </a:r>
            <a:endParaRPr lang="en-US" altLang="zh-CN" dirty="0"/>
          </a:p>
          <a:p>
            <a:pPr algn="ctr"/>
            <a:r>
              <a:rPr lang="en-US" altLang="zh-CN" dirty="0"/>
              <a:t>Controller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DEAA1458-8509-4CD5-8C97-0B93D3B8E102}"/>
              </a:ext>
            </a:extLst>
          </p:cNvPr>
          <p:cNvCxnSpPr>
            <a:cxnSpLocks/>
            <a:stCxn id="131" idx="2"/>
            <a:endCxn id="58" idx="0"/>
          </p:cNvCxnSpPr>
          <p:nvPr/>
        </p:nvCxnSpPr>
        <p:spPr>
          <a:xfrm>
            <a:off x="10292472" y="5428066"/>
            <a:ext cx="1" cy="12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7317D34-34FA-42D0-A36A-24A5DE4BC136}"/>
              </a:ext>
            </a:extLst>
          </p:cNvPr>
          <p:cNvSpPr txBox="1"/>
          <p:nvPr/>
        </p:nvSpPr>
        <p:spPr>
          <a:xfrm>
            <a:off x="5493007" y="349798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gRPC</a:t>
            </a:r>
            <a:r>
              <a:rPr lang="en-US" altLang="zh-CN" b="1" dirty="0"/>
              <a:t> API</a:t>
            </a:r>
            <a:endParaRPr lang="zh-CN" altLang="en-US" b="1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D03395-9168-4E7F-A2F6-5BD4B2986CBF}"/>
              </a:ext>
            </a:extLst>
          </p:cNvPr>
          <p:cNvGrpSpPr/>
          <p:nvPr/>
        </p:nvGrpSpPr>
        <p:grpSpPr>
          <a:xfrm>
            <a:off x="9283739" y="5549865"/>
            <a:ext cx="2031325" cy="1182735"/>
            <a:chOff x="2847720" y="4732449"/>
            <a:chExt cx="2031325" cy="1182735"/>
          </a:xfrm>
        </p:grpSpPr>
        <p:pic>
          <p:nvPicPr>
            <p:cNvPr id="58" name="Picture 116">
              <a:extLst>
                <a:ext uri="{FF2B5EF4-FFF2-40B4-BE49-F238E27FC236}">
                  <a16:creationId xmlns:a16="http://schemas.microsoft.com/office/drawing/2014/main" id="{0A15779F-BA8A-412D-8394-83E18E4F9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1558" y="4732449"/>
              <a:ext cx="1029791" cy="900879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7A21C5-ABD7-4BCC-9283-ADDBE487C9AE}"/>
                </a:ext>
              </a:extLst>
            </p:cNvPr>
            <p:cNvSpPr txBox="1"/>
            <p:nvPr/>
          </p:nvSpPr>
          <p:spPr>
            <a:xfrm>
              <a:off x="2847720" y="5268853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TurboNet</a:t>
              </a:r>
              <a:endParaRPr lang="en-US" altLang="zh-CN" b="1" dirty="0"/>
            </a:p>
            <a:p>
              <a:r>
                <a:rPr lang="zh-CN" altLang="en-US" b="1" dirty="0"/>
                <a:t>仿真数据中心网络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862723E-96DD-4659-AD7E-24B75CFE5340}"/>
              </a:ext>
            </a:extLst>
          </p:cNvPr>
          <p:cNvGrpSpPr/>
          <p:nvPr/>
        </p:nvGrpSpPr>
        <p:grpSpPr>
          <a:xfrm>
            <a:off x="2678134" y="5682132"/>
            <a:ext cx="1165667" cy="900879"/>
            <a:chOff x="1171138" y="5798096"/>
            <a:chExt cx="1165667" cy="900879"/>
          </a:xfrm>
        </p:grpSpPr>
        <p:pic>
          <p:nvPicPr>
            <p:cNvPr id="51" name="Picture 116">
              <a:extLst>
                <a:ext uri="{FF2B5EF4-FFF2-40B4-BE49-F238E27FC236}">
                  <a16:creationId xmlns:a16="http://schemas.microsoft.com/office/drawing/2014/main" id="{FFDDA7B5-ACE8-43DD-9EB6-427AD0A18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014" y="5798096"/>
              <a:ext cx="1029791" cy="900879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D58C32E-8BDB-4D89-8BA8-E0D5D4ECFDA4}"/>
                </a:ext>
              </a:extLst>
            </p:cNvPr>
            <p:cNvSpPr txBox="1"/>
            <p:nvPr/>
          </p:nvSpPr>
          <p:spPr>
            <a:xfrm>
              <a:off x="1171138" y="625691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P4</a:t>
              </a:r>
              <a:endParaRPr lang="zh-CN" altLang="en-US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AC8D7E5-50EC-4640-8B82-66995A5944A4}"/>
              </a:ext>
            </a:extLst>
          </p:cNvPr>
          <p:cNvSpPr/>
          <p:nvPr/>
        </p:nvSpPr>
        <p:spPr>
          <a:xfrm>
            <a:off x="2481666" y="2854555"/>
            <a:ext cx="9453834" cy="2059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EBEE45-D1E3-43D8-B13F-BF8BFF6AB20E}"/>
              </a:ext>
            </a:extLst>
          </p:cNvPr>
          <p:cNvSpPr txBox="1"/>
          <p:nvPr/>
        </p:nvSpPr>
        <p:spPr>
          <a:xfrm>
            <a:off x="2691911" y="2935846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solidFill>
                  <a:srgbClr val="7030A0"/>
                </a:solidFill>
              </a:rPr>
              <a:t>Yyl</a:t>
            </a:r>
            <a:r>
              <a:rPr lang="zh-CN" altLang="en-US" b="1" i="1" dirty="0">
                <a:solidFill>
                  <a:srgbClr val="7030A0"/>
                </a:solidFill>
              </a:rPr>
              <a:t>需要负责的部分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71C81BD-AA0D-4661-89F6-260D3D85BE02}"/>
              </a:ext>
            </a:extLst>
          </p:cNvPr>
          <p:cNvSpPr/>
          <p:nvPr/>
        </p:nvSpPr>
        <p:spPr>
          <a:xfrm>
            <a:off x="2707905" y="4165193"/>
            <a:ext cx="1242002" cy="6112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Agent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1EFDA7D-0B78-4818-88A4-7AC6A9055A39}"/>
              </a:ext>
            </a:extLst>
          </p:cNvPr>
          <p:cNvGrpSpPr/>
          <p:nvPr/>
        </p:nvGrpSpPr>
        <p:grpSpPr>
          <a:xfrm>
            <a:off x="4293589" y="5090787"/>
            <a:ext cx="1165667" cy="900879"/>
            <a:chOff x="1171138" y="5798096"/>
            <a:chExt cx="1165667" cy="900879"/>
          </a:xfrm>
        </p:grpSpPr>
        <p:pic>
          <p:nvPicPr>
            <p:cNvPr id="71" name="Picture 116">
              <a:extLst>
                <a:ext uri="{FF2B5EF4-FFF2-40B4-BE49-F238E27FC236}">
                  <a16:creationId xmlns:a16="http://schemas.microsoft.com/office/drawing/2014/main" id="{C4431848-0486-4DA0-96D5-E19706E9E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014" y="5798096"/>
              <a:ext cx="1029791" cy="900879"/>
            </a:xfrm>
            <a:prstGeom prst="rect">
              <a:avLst/>
            </a:prstGeom>
          </p:spPr>
        </p:pic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A84FBB4-9447-4D24-BB45-C66D67D071E1}"/>
                </a:ext>
              </a:extLst>
            </p:cNvPr>
            <p:cNvSpPr txBox="1"/>
            <p:nvPr/>
          </p:nvSpPr>
          <p:spPr>
            <a:xfrm>
              <a:off x="1171138" y="625691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P4</a:t>
              </a:r>
              <a:endParaRPr lang="zh-CN" altLang="en-US" b="1" dirty="0"/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10520AE-04CC-45BD-99A2-BD85480149F0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 flipV="1">
            <a:off x="5459256" y="5541227"/>
            <a:ext cx="4318321" cy="45907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A74CF9E-2487-48B6-A7A6-545F0B755EAA}"/>
              </a:ext>
            </a:extLst>
          </p:cNvPr>
          <p:cNvSpPr/>
          <p:nvPr/>
        </p:nvSpPr>
        <p:spPr>
          <a:xfrm>
            <a:off x="4300039" y="4186232"/>
            <a:ext cx="1288642" cy="5691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Agent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22F6172-E48B-4FE1-A35B-72B6569F7818}"/>
              </a:ext>
            </a:extLst>
          </p:cNvPr>
          <p:cNvCxnSpPr>
            <a:cxnSpLocks/>
            <a:stCxn id="67" idx="2"/>
            <a:endCxn id="51" idx="0"/>
          </p:cNvCxnSpPr>
          <p:nvPr/>
        </p:nvCxnSpPr>
        <p:spPr>
          <a:xfrm>
            <a:off x="3328906" y="4776442"/>
            <a:ext cx="0" cy="9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4AEEC4-A0B1-411A-85FC-57B278104173}"/>
              </a:ext>
            </a:extLst>
          </p:cNvPr>
          <p:cNvCxnSpPr>
            <a:cxnSpLocks/>
            <a:stCxn id="77" idx="2"/>
            <a:endCxn id="71" idx="0"/>
          </p:cNvCxnSpPr>
          <p:nvPr/>
        </p:nvCxnSpPr>
        <p:spPr>
          <a:xfrm>
            <a:off x="4944360" y="4755401"/>
            <a:ext cx="1" cy="33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30F5530-59A9-4609-90AC-AA2311D5FEAB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4944360" y="3434373"/>
            <a:ext cx="2265349" cy="75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2584B5F-5B17-4CE2-BECE-B205F3B7CEED}"/>
              </a:ext>
            </a:extLst>
          </p:cNvPr>
          <p:cNvSpPr txBox="1"/>
          <p:nvPr/>
        </p:nvSpPr>
        <p:spPr>
          <a:xfrm>
            <a:off x="2801193" y="1641628"/>
            <a:ext cx="3432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模块间通信：</a:t>
            </a:r>
            <a:endParaRPr lang="en-US" altLang="zh-CN" b="1" dirty="0"/>
          </a:p>
          <a:p>
            <a:r>
              <a:rPr lang="en-US" altLang="zh-CN" b="1" dirty="0"/>
              <a:t>RabbitMQ</a:t>
            </a:r>
            <a:r>
              <a:rPr lang="zh-CN" altLang="en-US" b="1" dirty="0"/>
              <a:t>消息队列</a:t>
            </a:r>
            <a:endParaRPr lang="en-US" altLang="zh-CN" b="1" dirty="0"/>
          </a:p>
          <a:p>
            <a:r>
              <a:rPr lang="en-US" altLang="zh-CN" b="1" dirty="0" err="1"/>
              <a:t>messageAgent</a:t>
            </a:r>
            <a:r>
              <a:rPr lang="zh-CN" altLang="en-US" b="1" dirty="0"/>
              <a:t>（见</a:t>
            </a:r>
            <a:r>
              <a:rPr lang="en-US" altLang="zh-CN" b="1" dirty="0"/>
              <a:t>Appendix</a:t>
            </a:r>
            <a:r>
              <a:rPr lang="zh-CN" altLang="en-US" b="1" dirty="0"/>
              <a:t>）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E7D9F35-B473-405A-83E4-B0FF8071357F}"/>
              </a:ext>
            </a:extLst>
          </p:cNvPr>
          <p:cNvSpPr txBox="1"/>
          <p:nvPr/>
        </p:nvSpPr>
        <p:spPr>
          <a:xfrm>
            <a:off x="7948472" y="2800016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P4 Controller</a:t>
            </a:r>
            <a:r>
              <a:rPr lang="zh-CN" altLang="en-US" dirty="0"/>
              <a:t>运行在</a:t>
            </a:r>
            <a:endParaRPr lang="en-US" altLang="zh-CN" dirty="0"/>
          </a:p>
          <a:p>
            <a:r>
              <a:rPr lang="zh-CN" altLang="en-US" sz="1800" dirty="0"/>
              <a:t>数据中心控制器上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6345738" y="1511081"/>
            <a:ext cx="2138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CMD_TYPE_GET_VNFI_STATE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183952-E70C-4E03-9849-BF52DBADA668}"/>
              </a:ext>
            </a:extLst>
          </p:cNvPr>
          <p:cNvSpPr txBox="1"/>
          <p:nvPr/>
        </p:nvSpPr>
        <p:spPr>
          <a:xfrm>
            <a:off x="7354507" y="3490324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MessageAgent</a:t>
            </a:r>
            <a:r>
              <a:rPr lang="en-US" altLang="zh-CN" b="1" dirty="0"/>
              <a:t> API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144FDF-73EF-4349-837C-F33CC39756D2}"/>
              </a:ext>
            </a:extLst>
          </p:cNvPr>
          <p:cNvSpPr txBox="1"/>
          <p:nvPr/>
        </p:nvSpPr>
        <p:spPr>
          <a:xfrm>
            <a:off x="3502273" y="630985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S9180-32X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854FE6-523E-4EB1-B53C-7746DFC60A7B}"/>
              </a:ext>
            </a:extLst>
          </p:cNvPr>
          <p:cNvSpPr txBox="1"/>
          <p:nvPr/>
        </p:nvSpPr>
        <p:spPr>
          <a:xfrm>
            <a:off x="5250726" y="566097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S9180-32X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6E58882-7F49-44FD-B3C6-3A179DA17C11}"/>
              </a:ext>
            </a:extLst>
          </p:cNvPr>
          <p:cNvSpPr txBox="1"/>
          <p:nvPr/>
        </p:nvSpPr>
        <p:spPr>
          <a:xfrm>
            <a:off x="10718772" y="6051969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S9280-64X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D9F66-0B09-4ADA-84CB-523C815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 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1AD65-541F-41E2-8C80-43CD671E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P4 Controller</a:t>
            </a:r>
            <a:r>
              <a:rPr lang="zh-CN" altLang="en-US" dirty="0"/>
              <a:t>上接</a:t>
            </a:r>
            <a:r>
              <a:rPr lang="zh-CN" altLang="en-US" b="1" dirty="0"/>
              <a:t>多模态弹性功能编排器</a:t>
            </a:r>
            <a:endParaRPr lang="en-US" altLang="zh-CN" b="1" dirty="0"/>
          </a:p>
          <a:p>
            <a:pPr lvl="1"/>
            <a:r>
              <a:rPr lang="zh-CN" altLang="en-US" b="1" dirty="0"/>
              <a:t>多模态弹性功能编排器</a:t>
            </a:r>
            <a:r>
              <a:rPr lang="zh-CN" altLang="en-US" dirty="0"/>
              <a:t>通过</a:t>
            </a:r>
            <a:r>
              <a:rPr lang="en-US" altLang="zh-CN" dirty="0" err="1"/>
              <a:t>messageAgent</a:t>
            </a:r>
            <a:r>
              <a:rPr lang="zh-CN" altLang="en-US" dirty="0"/>
              <a:t>发送给</a:t>
            </a:r>
            <a:r>
              <a:rPr lang="en-US" altLang="zh-CN" dirty="0"/>
              <a:t>P4 Controller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2"/>
            <a:r>
              <a:rPr lang="en-US" altLang="zh-CN" sz="2100" dirty="0"/>
              <a:t>CMD_TYPE_ADD_SFC</a:t>
            </a:r>
          </a:p>
          <a:p>
            <a:pPr lvl="3"/>
            <a:r>
              <a:rPr lang="zh-CN" altLang="en-US" sz="1900" dirty="0"/>
              <a:t>定义了该</a:t>
            </a:r>
            <a:r>
              <a:rPr lang="en-US" altLang="zh-CN" sz="1900" dirty="0"/>
              <a:t>SFC</a:t>
            </a:r>
            <a:r>
              <a:rPr lang="zh-CN" altLang="en-US" sz="1900" dirty="0"/>
              <a:t>的路由模态（</a:t>
            </a:r>
            <a:r>
              <a:rPr lang="en-US" altLang="zh-CN" sz="1900" dirty="0"/>
              <a:t>header</a:t>
            </a:r>
            <a:r>
              <a:rPr lang="zh-CN" altLang="en-US" sz="1900" dirty="0"/>
              <a:t>格式）</a:t>
            </a:r>
            <a:endParaRPr lang="en-US" altLang="zh-CN" sz="1900" dirty="0"/>
          </a:p>
          <a:p>
            <a:pPr lvl="2"/>
            <a:r>
              <a:rPr lang="en-US" altLang="zh-CN" sz="2100" dirty="0"/>
              <a:t>CMD_TYPE_ADD_SFCI</a:t>
            </a:r>
          </a:p>
          <a:p>
            <a:pPr lvl="3"/>
            <a:r>
              <a:rPr lang="zh-CN" altLang="en-US" sz="1700" dirty="0"/>
              <a:t>定义了该</a:t>
            </a:r>
            <a:r>
              <a:rPr lang="en-US" altLang="zh-CN" sz="1700" dirty="0"/>
              <a:t>SFC instance</a:t>
            </a:r>
            <a:r>
              <a:rPr lang="zh-CN" altLang="en-US" sz="1700" dirty="0"/>
              <a:t>具体要用到哪些</a:t>
            </a:r>
            <a:r>
              <a:rPr lang="en-US" altLang="zh-CN" sz="1700" dirty="0"/>
              <a:t>P4</a:t>
            </a:r>
            <a:r>
              <a:rPr lang="zh-CN" altLang="en-US" sz="1700" dirty="0"/>
              <a:t>交换机来部署</a:t>
            </a:r>
            <a:r>
              <a:rPr lang="en-US" altLang="zh-CN" sz="1700" dirty="0"/>
              <a:t>NF</a:t>
            </a:r>
            <a:r>
              <a:rPr lang="zh-CN" altLang="en-US" sz="1700" dirty="0"/>
              <a:t>，以及具体是什么</a:t>
            </a:r>
            <a:r>
              <a:rPr lang="en-US" altLang="zh-CN" sz="1700" dirty="0"/>
              <a:t>NF</a:t>
            </a:r>
          </a:p>
          <a:p>
            <a:pPr lvl="3"/>
            <a:r>
              <a:rPr lang="zh-CN" altLang="en-US" sz="1700" dirty="0"/>
              <a:t>定义了</a:t>
            </a:r>
            <a:r>
              <a:rPr lang="en-US" altLang="zh-CN" sz="1700" dirty="0"/>
              <a:t>SFC</a:t>
            </a:r>
            <a:r>
              <a:rPr lang="zh-CN" altLang="en-US" sz="1700" dirty="0"/>
              <a:t>的转发路径，如何向</a:t>
            </a:r>
            <a:r>
              <a:rPr lang="en-US" altLang="zh-CN" sz="1700" dirty="0" err="1"/>
              <a:t>TurboNet</a:t>
            </a:r>
            <a:r>
              <a:rPr lang="en-US" altLang="zh-CN" sz="1700" dirty="0"/>
              <a:t> Controller</a:t>
            </a:r>
            <a:r>
              <a:rPr lang="zh-CN" altLang="en-US" sz="1700" dirty="0"/>
              <a:t>下发流表</a:t>
            </a:r>
            <a:endParaRPr lang="en-US" altLang="zh-CN" sz="1700" dirty="0"/>
          </a:p>
          <a:p>
            <a:pPr lvl="2"/>
            <a:r>
              <a:rPr lang="en-US" altLang="zh-CN" sz="2100" dirty="0"/>
              <a:t>CMD_TYPE_DEL_SFCI</a:t>
            </a:r>
          </a:p>
          <a:p>
            <a:pPr lvl="3"/>
            <a:r>
              <a:rPr lang="zh-CN" altLang="en-US" sz="1900" dirty="0"/>
              <a:t>要删除哪一个</a:t>
            </a:r>
            <a:r>
              <a:rPr lang="en-US" altLang="zh-CN" sz="1900" dirty="0"/>
              <a:t>SFC instance</a:t>
            </a:r>
            <a:r>
              <a:rPr lang="zh-CN" altLang="en-US" sz="1900" dirty="0"/>
              <a:t>，包括</a:t>
            </a:r>
            <a:r>
              <a:rPr lang="en-US" altLang="zh-CN" sz="1900" dirty="0"/>
              <a:t>SFCI</a:t>
            </a:r>
            <a:r>
              <a:rPr lang="zh-CN" altLang="en-US" sz="1900" dirty="0"/>
              <a:t>的转发路径和</a:t>
            </a:r>
            <a:r>
              <a:rPr lang="en-US" altLang="zh-CN" sz="1900" dirty="0"/>
              <a:t>P4</a:t>
            </a:r>
            <a:r>
              <a:rPr lang="zh-CN" altLang="en-US" sz="1900" dirty="0"/>
              <a:t>上的</a:t>
            </a:r>
            <a:r>
              <a:rPr lang="en-US" altLang="zh-CN" sz="1900" dirty="0"/>
              <a:t>NF</a:t>
            </a:r>
          </a:p>
          <a:p>
            <a:pPr lvl="2"/>
            <a:r>
              <a:rPr lang="en-US" altLang="zh-CN" sz="2100" dirty="0"/>
              <a:t>CMD_TYPE_DEL_SFC</a:t>
            </a:r>
          </a:p>
          <a:p>
            <a:pPr lvl="3"/>
            <a:r>
              <a:rPr lang="zh-CN" altLang="en-US" dirty="0"/>
              <a:t>要删除哪一个</a:t>
            </a:r>
            <a:r>
              <a:rPr lang="en-US" altLang="zh-CN" dirty="0"/>
              <a:t>SFC</a:t>
            </a:r>
          </a:p>
          <a:p>
            <a:pPr lvl="2"/>
            <a:r>
              <a:rPr lang="en-US" altLang="zh-CN" sz="2100" strike="sngStrike" dirty="0"/>
              <a:t>CMD_TYPE_GET_TOPOLOGY</a:t>
            </a:r>
          </a:p>
          <a:p>
            <a:pPr lvl="3"/>
            <a:r>
              <a:rPr lang="zh-CN" altLang="en-US" strike="sngStrike" dirty="0"/>
              <a:t>获取数据中心所有</a:t>
            </a:r>
            <a:r>
              <a:rPr lang="en-US" altLang="zh-CN" strike="sngStrike" dirty="0"/>
              <a:t>P4</a:t>
            </a:r>
            <a:r>
              <a:rPr lang="zh-CN" altLang="en-US" strike="sngStrike" dirty="0"/>
              <a:t>交换机组成的网络拓扑 和 运行多模态</a:t>
            </a:r>
            <a:r>
              <a:rPr lang="en-US" altLang="zh-CN" strike="sngStrike" dirty="0"/>
              <a:t>NF</a:t>
            </a:r>
            <a:r>
              <a:rPr lang="zh-CN" altLang="en-US" strike="sngStrike" dirty="0"/>
              <a:t>的</a:t>
            </a:r>
            <a:r>
              <a:rPr lang="en-US" altLang="zh-CN" strike="sngStrike" dirty="0"/>
              <a:t>P4</a:t>
            </a:r>
            <a:r>
              <a:rPr lang="zh-CN" altLang="en-US" strike="sngStrike" dirty="0"/>
              <a:t> 与其他</a:t>
            </a:r>
            <a:r>
              <a:rPr lang="en-US" altLang="zh-CN" strike="sngStrike" dirty="0"/>
              <a:t>P4</a:t>
            </a:r>
            <a:r>
              <a:rPr lang="zh-CN" altLang="en-US" strike="sngStrike" dirty="0"/>
              <a:t>交换机的连接关系</a:t>
            </a:r>
            <a:endParaRPr lang="en-US" altLang="zh-CN" strike="sngStrike" dirty="0"/>
          </a:p>
          <a:p>
            <a:pPr lvl="2"/>
            <a:r>
              <a:rPr lang="en-US" altLang="zh-CN" sz="2100" dirty="0"/>
              <a:t>CMD_TYPE_GET_SFCI_STATE</a:t>
            </a:r>
          </a:p>
          <a:p>
            <a:pPr lvl="3"/>
            <a:r>
              <a:rPr lang="zh-CN" altLang="en-US" dirty="0"/>
              <a:t>获取</a:t>
            </a:r>
            <a:r>
              <a:rPr lang="en-US" altLang="zh-CN" dirty="0"/>
              <a:t>SFC instance</a:t>
            </a:r>
            <a:r>
              <a:rPr lang="zh-CN" altLang="en-US" dirty="0"/>
              <a:t>上每个</a:t>
            </a:r>
            <a:r>
              <a:rPr lang="en-US" altLang="zh-CN" dirty="0"/>
              <a:t>NF</a:t>
            </a:r>
            <a:r>
              <a:rPr lang="zh-CN" altLang="en-US" dirty="0"/>
              <a:t>的</a:t>
            </a:r>
            <a:r>
              <a:rPr lang="en-US" altLang="zh-CN" dirty="0"/>
              <a:t>input/output traffic</a:t>
            </a:r>
            <a:r>
              <a:rPr lang="zh-CN" altLang="en-US" dirty="0"/>
              <a:t>等信息</a:t>
            </a:r>
            <a:endParaRPr lang="en-US" altLang="zh-CN" dirty="0"/>
          </a:p>
          <a:p>
            <a:pPr lvl="2"/>
            <a:r>
              <a:rPr lang="en-US" altLang="zh-CN" sz="2100" dirty="0"/>
              <a:t>CMD_TYPE_GET_VNFI_STATE</a:t>
            </a:r>
          </a:p>
          <a:p>
            <a:pPr lvl="3"/>
            <a:r>
              <a:rPr lang="zh-CN" altLang="en-US" dirty="0"/>
              <a:t>获取</a:t>
            </a:r>
            <a:r>
              <a:rPr lang="en-US" altLang="zh-CN" dirty="0"/>
              <a:t>SFC instance</a:t>
            </a:r>
            <a:r>
              <a:rPr lang="zh-CN" altLang="en-US" dirty="0"/>
              <a:t>上每个</a:t>
            </a:r>
            <a:r>
              <a:rPr lang="en-US" altLang="zh-CN" dirty="0"/>
              <a:t>NF</a:t>
            </a:r>
            <a:r>
              <a:rPr lang="zh-CN" altLang="en-US" dirty="0"/>
              <a:t>的信息，比如多模态</a:t>
            </a:r>
            <a:r>
              <a:rPr lang="en-US" altLang="zh-CN" dirty="0"/>
              <a:t>monitor</a:t>
            </a:r>
            <a:r>
              <a:rPr lang="zh-CN" altLang="en-US" dirty="0"/>
              <a:t>的</a:t>
            </a:r>
            <a:r>
              <a:rPr lang="en-US" altLang="zh-CN" dirty="0"/>
              <a:t>counter</a:t>
            </a:r>
          </a:p>
          <a:p>
            <a:r>
              <a:rPr lang="en-US" altLang="zh-CN" dirty="0"/>
              <a:t>P4 Controller</a:t>
            </a:r>
            <a:r>
              <a:rPr lang="zh-CN" altLang="en-US" dirty="0"/>
              <a:t>维护所有</a:t>
            </a:r>
            <a:r>
              <a:rPr lang="en-US" altLang="zh-CN" dirty="0"/>
              <a:t>P4 Agent</a:t>
            </a:r>
            <a:r>
              <a:rPr lang="zh-CN" altLang="en-US" dirty="0"/>
              <a:t>的</a:t>
            </a:r>
            <a:r>
              <a:rPr lang="en-US" altLang="zh-CN" dirty="0"/>
              <a:t>liveness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en-US" altLang="zh-CN" dirty="0"/>
              <a:t>P4 Controller</a:t>
            </a:r>
            <a:r>
              <a:rPr lang="zh-CN" altLang="en-US" dirty="0"/>
              <a:t>负责向</a:t>
            </a:r>
            <a:r>
              <a:rPr lang="en-US" altLang="zh-CN" dirty="0" err="1"/>
              <a:t>TurboNet</a:t>
            </a:r>
            <a:r>
              <a:rPr lang="en-US" altLang="zh-CN" dirty="0"/>
              <a:t> Controller</a:t>
            </a:r>
            <a:r>
              <a:rPr lang="zh-CN" altLang="en-US" dirty="0"/>
              <a:t>发送流表更新命令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63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D9F66-0B09-4ADA-84CB-523C815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 Agent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1AD65-541F-41E2-8C80-43CD671E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P4 Agent</a:t>
            </a:r>
            <a:r>
              <a:rPr lang="zh-CN" altLang="en-US" dirty="0"/>
              <a:t>上接</a:t>
            </a:r>
            <a:r>
              <a:rPr lang="en-US" altLang="zh-CN" dirty="0"/>
              <a:t>P4 Controller</a:t>
            </a:r>
          </a:p>
          <a:p>
            <a:pPr lvl="1"/>
            <a:r>
              <a:rPr lang="en-US" altLang="zh-CN" dirty="0"/>
              <a:t>P4 Controller</a:t>
            </a:r>
            <a:r>
              <a:rPr lang="zh-CN" altLang="en-US" dirty="0"/>
              <a:t>通过</a:t>
            </a:r>
            <a:r>
              <a:rPr lang="en-US" altLang="zh-CN" dirty="0" err="1"/>
              <a:t>gRPC</a:t>
            </a:r>
            <a:r>
              <a:rPr lang="en-US" altLang="zh-CN" dirty="0"/>
              <a:t> API</a:t>
            </a:r>
            <a:r>
              <a:rPr lang="zh-CN" altLang="en-US" dirty="0"/>
              <a:t>向</a:t>
            </a:r>
            <a:r>
              <a:rPr lang="en-US" altLang="zh-CN" dirty="0"/>
              <a:t>P4 Agent</a:t>
            </a:r>
            <a:r>
              <a:rPr lang="zh-CN" altLang="en-US" dirty="0"/>
              <a:t>发送指令</a:t>
            </a:r>
          </a:p>
          <a:p>
            <a:pPr lvl="2"/>
            <a:r>
              <a:rPr lang="zh-CN" altLang="en-US" b="1" dirty="0"/>
              <a:t>指令中包含的信息：</a:t>
            </a:r>
            <a:endParaRPr lang="en-US" altLang="zh-CN" b="1" dirty="0"/>
          </a:p>
          <a:p>
            <a:pPr lvl="3"/>
            <a:r>
              <a:rPr lang="zh-CN" altLang="en-US" b="1" dirty="0"/>
              <a:t>在</a:t>
            </a:r>
            <a:r>
              <a:rPr lang="en-US" altLang="zh-CN" b="1" dirty="0"/>
              <a:t>P4</a:t>
            </a:r>
            <a:r>
              <a:rPr lang="zh-CN" altLang="en-US" b="1" dirty="0"/>
              <a:t>交换机上增加、删除一个多模态</a:t>
            </a:r>
            <a:r>
              <a:rPr lang="en-US" altLang="zh-CN" b="1" dirty="0"/>
              <a:t>NF X</a:t>
            </a:r>
          </a:p>
          <a:p>
            <a:pPr lvl="3"/>
            <a:r>
              <a:rPr lang="zh-CN" altLang="en-US" b="1" dirty="0"/>
              <a:t>从</a:t>
            </a:r>
            <a:r>
              <a:rPr lang="en-US" altLang="zh-CN" b="1" dirty="0"/>
              <a:t>P4</a:t>
            </a:r>
            <a:r>
              <a:rPr lang="zh-CN" altLang="en-US" b="1" dirty="0"/>
              <a:t>交换机上的</a:t>
            </a:r>
            <a:r>
              <a:rPr lang="en-US" altLang="zh-CN" b="1" dirty="0"/>
              <a:t>NF X</a:t>
            </a:r>
            <a:r>
              <a:rPr lang="zh-CN" altLang="en-US" b="1" dirty="0"/>
              <a:t>获取信息（比如</a:t>
            </a:r>
            <a:r>
              <a:rPr lang="en-US" altLang="zh-CN" b="1" dirty="0"/>
              <a:t>NF X</a:t>
            </a:r>
            <a:r>
              <a:rPr lang="zh-CN" altLang="en-US" b="1" dirty="0"/>
              <a:t>是</a:t>
            </a:r>
            <a:r>
              <a:rPr lang="en-US" altLang="zh-CN" b="1" dirty="0"/>
              <a:t>Monitor</a:t>
            </a:r>
            <a:r>
              <a:rPr lang="zh-CN" altLang="en-US" b="1" dirty="0"/>
              <a:t>，则获取每种模态的每个流的</a:t>
            </a:r>
            <a:r>
              <a:rPr lang="en-US" altLang="zh-CN" b="1" dirty="0"/>
              <a:t>counter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3"/>
            <a:r>
              <a:rPr lang="zh-CN" altLang="en-US" b="1" dirty="0"/>
              <a:t>给</a:t>
            </a:r>
            <a:r>
              <a:rPr lang="en-US" altLang="zh-CN" b="1" dirty="0"/>
              <a:t>P4</a:t>
            </a:r>
            <a:r>
              <a:rPr lang="zh-CN" altLang="en-US" b="1" dirty="0"/>
              <a:t>交换机上的</a:t>
            </a:r>
            <a:r>
              <a:rPr lang="en-US" altLang="zh-CN" b="1" dirty="0"/>
              <a:t>NF X</a:t>
            </a:r>
            <a:r>
              <a:rPr lang="zh-CN" altLang="en-US" b="1" dirty="0"/>
              <a:t>增加、删除一组表项规则</a:t>
            </a:r>
            <a:endParaRPr lang="en-US" altLang="zh-CN" b="1" dirty="0"/>
          </a:p>
          <a:p>
            <a:r>
              <a:rPr lang="zh-CN" altLang="en-US" dirty="0"/>
              <a:t>每个</a:t>
            </a:r>
            <a:r>
              <a:rPr lang="en-US" altLang="zh-CN" dirty="0"/>
              <a:t>P4 Agent</a:t>
            </a:r>
            <a:r>
              <a:rPr lang="zh-CN" altLang="en-US" dirty="0"/>
              <a:t>都分配一个</a:t>
            </a:r>
            <a:r>
              <a:rPr lang="en-US" altLang="zh-CN" dirty="0"/>
              <a:t>Node ID</a:t>
            </a:r>
            <a:r>
              <a:rPr lang="zh-CN" altLang="en-US" dirty="0"/>
              <a:t>，范围：</a:t>
            </a:r>
            <a:r>
              <a:rPr lang="en-US" altLang="zh-CN" dirty="0"/>
              <a:t>[8000,10000)</a:t>
            </a:r>
          </a:p>
          <a:p>
            <a:r>
              <a:rPr lang="en-US" altLang="zh-CN" dirty="0"/>
              <a:t>P4 Agent</a:t>
            </a:r>
            <a:r>
              <a:rPr lang="zh-CN" altLang="en-US" dirty="0"/>
              <a:t>需要定时向</a:t>
            </a:r>
            <a:r>
              <a:rPr lang="en-US" altLang="zh-CN" dirty="0"/>
              <a:t>P4 Controller</a:t>
            </a:r>
            <a:r>
              <a:rPr lang="zh-CN" altLang="en-US" dirty="0"/>
              <a:t>发送心跳信号，汇报自己的</a:t>
            </a:r>
            <a:r>
              <a:rPr lang="en-US" altLang="zh-CN" dirty="0" err="1"/>
              <a:t>NodeID</a:t>
            </a:r>
            <a:r>
              <a:rPr lang="zh-CN" altLang="en-US" dirty="0"/>
              <a:t>等信息。频率为</a:t>
            </a:r>
            <a:r>
              <a:rPr lang="en-US" altLang="zh-CN" dirty="0"/>
              <a:t>1</a:t>
            </a:r>
            <a:r>
              <a:rPr lang="zh-CN" altLang="en-US" dirty="0"/>
              <a:t>心跳</a:t>
            </a:r>
            <a:r>
              <a:rPr lang="en-US" altLang="zh-CN" dirty="0"/>
              <a:t>/</a:t>
            </a:r>
            <a:r>
              <a:rPr lang="zh-CN" altLang="en-US" dirty="0"/>
              <a:t>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587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28B9D-976C-4668-9B32-8A141BB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接口举例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P4 Controller-&gt;P4 Agent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3DCD2-EFE3-4A7C-87FD-A0D7EA56A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6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A6CA-869D-485E-8278-70EE94E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E7CEE-EB73-4CB1-851C-EC762937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247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gRPC</a:t>
            </a:r>
            <a:r>
              <a:rPr lang="zh-CN" altLang="en-US" dirty="0"/>
              <a:t>向</a:t>
            </a:r>
            <a:r>
              <a:rPr lang="en-US" altLang="zh-CN" dirty="0"/>
              <a:t>P4 Agent</a:t>
            </a:r>
            <a:r>
              <a:rPr lang="zh-CN" altLang="en-US" dirty="0"/>
              <a:t>下发建立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NF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自由设计</a:t>
            </a:r>
            <a:endParaRPr lang="en-US" altLang="zh-CN" dirty="0"/>
          </a:p>
          <a:p>
            <a:pPr lvl="1"/>
            <a:r>
              <a:rPr lang="zh-CN" altLang="en-US" dirty="0"/>
              <a:t>多模态</a:t>
            </a:r>
            <a:r>
              <a:rPr lang="en-US" altLang="zh-CN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01132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A6CA-869D-485E-8278-70EE94E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E7CEE-EB73-4CB1-851C-EC762937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2247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gRPC</a:t>
            </a:r>
            <a:r>
              <a:rPr lang="zh-CN" altLang="en-US" dirty="0"/>
              <a:t>向</a:t>
            </a:r>
            <a:r>
              <a:rPr lang="en-US" altLang="zh-CN" dirty="0"/>
              <a:t>P4 Agent</a:t>
            </a:r>
            <a:r>
              <a:rPr lang="zh-CN" altLang="en-US" dirty="0"/>
              <a:t>下发获取</a:t>
            </a:r>
            <a:r>
              <a:rPr lang="en-US" altLang="zh-CN" dirty="0"/>
              <a:t>NF</a:t>
            </a:r>
            <a:r>
              <a:rPr lang="zh-CN" altLang="en-US" dirty="0"/>
              <a:t>状态命令</a:t>
            </a:r>
            <a:endParaRPr lang="en-US" altLang="zh-CN" dirty="0"/>
          </a:p>
          <a:p>
            <a:pPr lvl="1"/>
            <a:r>
              <a:rPr lang="zh-CN" altLang="en-US" dirty="0"/>
              <a:t>自由设计</a:t>
            </a:r>
            <a:endParaRPr lang="en-US" altLang="zh-CN" dirty="0"/>
          </a:p>
          <a:p>
            <a:pPr lvl="1"/>
            <a:r>
              <a:rPr lang="zh-CN" altLang="en-US" dirty="0"/>
              <a:t>多模态</a:t>
            </a:r>
            <a:r>
              <a:rPr lang="en-US" altLang="zh-CN" dirty="0"/>
              <a:t>Monitor</a:t>
            </a:r>
            <a:r>
              <a:rPr lang="zh-CN" altLang="en-US" dirty="0"/>
              <a:t>返回各种路由模态的每个流的</a:t>
            </a:r>
            <a:r>
              <a:rPr lang="en-US" altLang="zh-CN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136739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1230</Words>
  <Application>Microsoft Office PowerPoint</Application>
  <PresentationFormat>宽屏</PresentationFormat>
  <Paragraphs>180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Consolas</vt:lpstr>
      <vt:lpstr>Office 主题​​</vt:lpstr>
      <vt:lpstr>多模态弹性编排器 多模态P4网络功能控制器 接口</vt:lpstr>
      <vt:lpstr>物理拓扑</vt:lpstr>
      <vt:lpstr>对网络基础设施和控制层的约定</vt:lpstr>
      <vt:lpstr>编排系统与P4控制器对接</vt:lpstr>
      <vt:lpstr>P4 Controller</vt:lpstr>
      <vt:lpstr>P4 Agent</vt:lpstr>
      <vt:lpstr>接口举例:  P4 Controller-&gt;P4 Agent</vt:lpstr>
      <vt:lpstr>接口举例</vt:lpstr>
      <vt:lpstr>接口举例</vt:lpstr>
      <vt:lpstr>接口举例:  P4 Controller-&gt;TurboNet Controller</vt:lpstr>
      <vt:lpstr>需要课题3提供的接口举例</vt:lpstr>
      <vt:lpstr>需要课题3提供的接口举例</vt:lpstr>
      <vt:lpstr>需要课题3提供的接口举例</vt:lpstr>
      <vt:lpstr>Appendix: messageAgent</vt:lpstr>
      <vt:lpstr>Sam提供的模块间通信API（messageAgent）</vt:lpstr>
      <vt:lpstr>Sam API 安装</vt:lpstr>
      <vt:lpstr>引用模块</vt:lpstr>
      <vt:lpstr>API 例子</vt:lpstr>
      <vt:lpstr>API 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346</cp:revision>
  <dcterms:created xsi:type="dcterms:W3CDTF">2021-04-23T04:18:38Z</dcterms:created>
  <dcterms:modified xsi:type="dcterms:W3CDTF">2022-07-10T07:45:56Z</dcterms:modified>
</cp:coreProperties>
</file>